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95" r:id="rId3"/>
    <p:sldId id="492" r:id="rId4"/>
    <p:sldId id="392" r:id="rId5"/>
    <p:sldId id="494" r:id="rId6"/>
    <p:sldId id="496" r:id="rId7"/>
    <p:sldId id="497" r:id="rId8"/>
    <p:sldId id="498" r:id="rId9"/>
    <p:sldId id="499" r:id="rId10"/>
    <p:sldId id="500" r:id="rId11"/>
    <p:sldId id="503" r:id="rId12"/>
    <p:sldId id="504" r:id="rId13"/>
    <p:sldId id="505" r:id="rId14"/>
    <p:sldId id="506" r:id="rId15"/>
    <p:sldId id="507" r:id="rId16"/>
    <p:sldId id="508" r:id="rId17"/>
    <p:sldId id="509" r:id="rId18"/>
    <p:sldId id="502" r:id="rId19"/>
    <p:sldId id="510" r:id="rId20"/>
    <p:sldId id="511" r:id="rId21"/>
    <p:sldId id="512" r:id="rId22"/>
    <p:sldId id="514" r:id="rId23"/>
    <p:sldId id="515" r:id="rId24"/>
    <p:sldId id="513" r:id="rId25"/>
    <p:sldId id="516" r:id="rId26"/>
    <p:sldId id="463" r:id="rId2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3A2F2E"/>
    <a:srgbClr val="630505"/>
    <a:srgbClr val="4D1C1B"/>
    <a:srgbClr val="008CB2"/>
    <a:srgbClr val="0038A8"/>
    <a:srgbClr val="002776"/>
    <a:srgbClr val="92D050"/>
    <a:srgbClr val="E73E01"/>
    <a:srgbClr val="DB1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74" d="100"/>
          <a:sy n="74" d="100"/>
        </p:scale>
        <p:origin x="6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-2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Région </a:t>
          </a:r>
          <a:r>
            <a:rPr lang="fr-BE" sz="1400" dirty="0" err="1" smtClean="0"/>
            <a:t>Bxl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smtClean="0"/>
            <a:t>Fiscalité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Economie&amp;Emploi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smtClean="0"/>
            <a:t>Mobilité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du Logement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des Taxis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fr-BE" sz="1400" dirty="0" err="1" smtClean="0"/>
            <a:t>Dév</a:t>
          </a:r>
          <a:r>
            <a:rPr lang="fr-BE" sz="1400" dirty="0" smtClean="0"/>
            <a:t>. Urbain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smtClean="0"/>
            <a:t>SPRB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OIP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DB24BB8C-9E49-4EA5-A8C3-0EA10387E35A}" type="presOf" srcId="{3BDAA7F4-B672-431D-8302-6D8DDF3C9F52}" destId="{34A297FE-402F-4E91-B33A-BBC404756C31}" srcOrd="0" destOrd="0" presId="urn:microsoft.com/office/officeart/2005/8/layout/hierarchy1"/>
    <dgm:cxn modelId="{4C0D7BF7-9E13-4CC5-AFA9-7E4C44EE7E6B}" type="presOf" srcId="{A861FDC8-52F1-4593-ACCA-A9FCBB6D435E}" destId="{9270BB18-7F26-40B3-8746-961FB80647BA}" srcOrd="0" destOrd="0" presId="urn:microsoft.com/office/officeart/2005/8/layout/hierarchy1"/>
    <dgm:cxn modelId="{A741B769-2491-4C0E-8BBB-DB962F6002EB}" type="presOf" srcId="{CAEC4BE8-07B4-459A-B9C7-E2464785490D}" destId="{C46A64D7-D757-4031-A9D2-51B5AE82495B}" srcOrd="0" destOrd="0" presId="urn:microsoft.com/office/officeart/2005/8/layout/hierarchy1"/>
    <dgm:cxn modelId="{C926FED3-BC3E-44AE-AE77-AA69801F6BC0}" type="presOf" srcId="{382FC2E8-A7E2-42E9-8EDD-963D8C2AAC5E}" destId="{5ECF0DA4-E9AB-410B-AA82-3A3789EA4511}" srcOrd="0" destOrd="0" presId="urn:microsoft.com/office/officeart/2005/8/layout/hierarchy1"/>
    <dgm:cxn modelId="{E3E29740-B49D-4925-8F4B-6088AC6D77FC}" type="presOf" srcId="{DFE260A4-B425-4889-8DF1-B0636DE50D2A}" destId="{D3A1324E-8468-4BE1-9390-745F9B91EC40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0111DBC3-D3B9-4EE8-B23D-45F90A042E56}" type="presOf" srcId="{63EB824D-0994-4F59-BA9B-BD49F54D28C8}" destId="{EF332B6B-85F0-4F39-AE57-DB8FC088C1D7}" srcOrd="0" destOrd="0" presId="urn:microsoft.com/office/officeart/2005/8/layout/hierarchy1"/>
    <dgm:cxn modelId="{11B77E50-4CDA-4694-B8CA-22B386F7834B}" type="presOf" srcId="{6EE698C0-9ACB-48C6-89A5-1644A8449AD6}" destId="{EC9B118C-9174-41F3-8DE5-F2CF8C9A023E}" srcOrd="0" destOrd="0" presId="urn:microsoft.com/office/officeart/2005/8/layout/hierarchy1"/>
    <dgm:cxn modelId="{0A969B57-A4D1-475E-B3AF-01C40285F306}" type="presOf" srcId="{7F6C2822-B358-4875-BDD4-5AAE46BC3C42}" destId="{83F62B0F-4622-4AA7-858A-1AE79AA442A5}" srcOrd="0" destOrd="0" presId="urn:microsoft.com/office/officeart/2005/8/layout/hierarchy1"/>
    <dgm:cxn modelId="{851E82E2-9EBB-4514-BFA8-31C2BFDDB465}" type="presOf" srcId="{B6EE093B-DEAF-4AD1-B491-AC165BC1BC4D}" destId="{C3FC4DCA-43EB-46B3-AA13-E4F0FB35E831}" srcOrd="0" destOrd="0" presId="urn:microsoft.com/office/officeart/2005/8/layout/hierarchy1"/>
    <dgm:cxn modelId="{2606E643-7221-4742-B76B-B3C3BD29870C}" type="presOf" srcId="{5D5FE4F1-70D6-43E6-9CC6-B067935D57B8}" destId="{53F60616-A41F-4E75-BCF5-001E946F2D3C}" srcOrd="0" destOrd="0" presId="urn:microsoft.com/office/officeart/2005/8/layout/hierarchy1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553A127E-90A7-484C-8CF8-D877D61C9037}" type="presOf" srcId="{A428F212-8031-4767-BEC7-6BE3C7674DA4}" destId="{8FAD9C46-7755-4295-A128-443D9D7CF850}" srcOrd="0" destOrd="0" presId="urn:microsoft.com/office/officeart/2005/8/layout/hierarchy1"/>
    <dgm:cxn modelId="{EBBCBCC5-2605-482B-9C41-FD3375C651BE}" type="presOf" srcId="{4B7525DD-1847-4D1F-850B-048F9772EEBB}" destId="{C3E4353B-E934-4FB3-B718-93B03863D9D2}" srcOrd="0" destOrd="0" presId="urn:microsoft.com/office/officeart/2005/8/layout/hierarchy1"/>
    <dgm:cxn modelId="{9209EF00-7EC7-42E7-9837-C20D0D32F36D}" type="presOf" srcId="{555DEB33-81D4-425B-BFF8-2B20D5EB059C}" destId="{84061C4D-CACE-4C69-8936-6A65090EA409}" srcOrd="0" destOrd="0" presId="urn:microsoft.com/office/officeart/2005/8/layout/hierarchy1"/>
    <dgm:cxn modelId="{A84F5C72-258C-4208-81FF-CF6DE2FF0587}" type="presOf" srcId="{C8ABE819-2753-4BA7-873C-E40DA01DFD21}" destId="{A08CD70F-5B9E-444E-91CF-CD8D657F13C4}" srcOrd="0" destOrd="0" presId="urn:microsoft.com/office/officeart/2005/8/layout/hierarchy1"/>
    <dgm:cxn modelId="{DFA961FF-C01F-4692-B7C9-E1A986AF427F}" type="presOf" srcId="{E0E8AE28-BCFA-4780-92C7-E67016028BAD}" destId="{7FC12C3B-0E67-4477-AB70-689C5FAAC175}" srcOrd="0" destOrd="0" presId="urn:microsoft.com/office/officeart/2005/8/layout/hierarchy1"/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6F735012-5EBC-4995-8675-2A0AF20E9712}" type="presOf" srcId="{5BEF2667-7244-488C-9542-37D421F6F476}" destId="{75F830A1-D198-4B5D-9E0A-3723977FE70F}" srcOrd="0" destOrd="0" presId="urn:microsoft.com/office/officeart/2005/8/layout/hierarchy1"/>
    <dgm:cxn modelId="{B8A673F2-C6CF-46EE-B612-6EF5B62E32E7}" type="presOf" srcId="{D7E4FA24-B1F2-4970-B6AA-99AF8B7CB7DC}" destId="{71449935-29F4-4AB5-A8B3-3F24E62CA77F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0A377C86-4DCC-4BA5-BBAF-B89B1508C7CF}" type="presOf" srcId="{A7FE34A8-39A1-43F6-8CC1-8B39F6C56E02}" destId="{2A645F6E-0191-44A3-B38F-85625CC770C1}" srcOrd="0" destOrd="0" presId="urn:microsoft.com/office/officeart/2005/8/layout/hierarchy1"/>
    <dgm:cxn modelId="{54169348-B450-4CEB-94C8-C05A3EA426E0}" type="presOf" srcId="{F91063D3-292F-4181-91A8-D5E2CB3CE4DC}" destId="{3B947F4A-0769-4195-9FE2-3545B15A3D97}" srcOrd="0" destOrd="0" presId="urn:microsoft.com/office/officeart/2005/8/layout/hierarchy1"/>
    <dgm:cxn modelId="{A234B336-D574-4294-8F36-11059D04368E}" type="presOf" srcId="{21002DD0-3CE5-465E-9CF0-21356EE2B459}" destId="{F4AEEFDB-6097-4931-8F6E-7AF0E8FAB6FF}" srcOrd="0" destOrd="0" presId="urn:microsoft.com/office/officeart/2005/8/layout/hierarchy1"/>
    <dgm:cxn modelId="{8E043E1E-D910-4470-A032-1BCD85D61E2B}" type="presOf" srcId="{7FD43FD1-A31D-4F63-B9E6-E5F574EEA82F}" destId="{C2CEFC3D-99B5-47EF-9A74-2FA36BF94B99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3206C78E-AFF6-4BD7-B867-1112FB466123}" type="presOf" srcId="{235038FB-3E62-4FD8-8427-70ABAD2D84C5}" destId="{63F2504A-B87F-484E-BF9D-061DB397B064}" srcOrd="0" destOrd="0" presId="urn:microsoft.com/office/officeart/2005/8/layout/hierarchy1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E78F436D-87E1-4A47-9951-9898B49CF075}" type="presParOf" srcId="{75F830A1-D198-4B5D-9E0A-3723977FE70F}" destId="{BD962607-30C9-4DC3-9C0C-08293E167FE5}" srcOrd="0" destOrd="0" presId="urn:microsoft.com/office/officeart/2005/8/layout/hierarchy1"/>
    <dgm:cxn modelId="{B5AC2FD5-72D7-4512-801F-D335CA01FE7F}" type="presParOf" srcId="{BD962607-30C9-4DC3-9C0C-08293E167FE5}" destId="{A5B3A170-255B-4BF7-88E6-CECED4C8979F}" srcOrd="0" destOrd="0" presId="urn:microsoft.com/office/officeart/2005/8/layout/hierarchy1"/>
    <dgm:cxn modelId="{0411ECCE-7B63-49B4-98BD-7289D8C3A47F}" type="presParOf" srcId="{A5B3A170-255B-4BF7-88E6-CECED4C8979F}" destId="{E206CCD4-C6A4-4267-BA7B-141F9B7CBA89}" srcOrd="0" destOrd="0" presId="urn:microsoft.com/office/officeart/2005/8/layout/hierarchy1"/>
    <dgm:cxn modelId="{036658FA-591F-45F9-B7FC-E19FFCACF041}" type="presParOf" srcId="{A5B3A170-255B-4BF7-88E6-CECED4C8979F}" destId="{F4AEEFDB-6097-4931-8F6E-7AF0E8FAB6FF}" srcOrd="1" destOrd="0" presId="urn:microsoft.com/office/officeart/2005/8/layout/hierarchy1"/>
    <dgm:cxn modelId="{35720122-F564-4B27-944A-8D4878D58AD0}" type="presParOf" srcId="{BD962607-30C9-4DC3-9C0C-08293E167FE5}" destId="{17D48095-223B-46DE-8939-8D2297ABA424}" srcOrd="1" destOrd="0" presId="urn:microsoft.com/office/officeart/2005/8/layout/hierarchy1"/>
    <dgm:cxn modelId="{81E3C2C0-A454-49B1-AD0D-D758182281AD}" type="presParOf" srcId="{17D48095-223B-46DE-8939-8D2297ABA424}" destId="{C2CEFC3D-99B5-47EF-9A74-2FA36BF94B99}" srcOrd="0" destOrd="0" presId="urn:microsoft.com/office/officeart/2005/8/layout/hierarchy1"/>
    <dgm:cxn modelId="{E4FFDE88-9764-4EBD-B44B-42F994F93C9A}" type="presParOf" srcId="{17D48095-223B-46DE-8939-8D2297ABA424}" destId="{4D62FD6E-156A-4FF8-8C7E-41A4FF85DFC3}" srcOrd="1" destOrd="0" presId="urn:microsoft.com/office/officeart/2005/8/layout/hierarchy1"/>
    <dgm:cxn modelId="{09E75A31-CB7E-4702-BE09-5231CC4CEE1C}" type="presParOf" srcId="{4D62FD6E-156A-4FF8-8C7E-41A4FF85DFC3}" destId="{3E4BB134-E175-4432-83A0-2634F54B167C}" srcOrd="0" destOrd="0" presId="urn:microsoft.com/office/officeart/2005/8/layout/hierarchy1"/>
    <dgm:cxn modelId="{C70A9419-4CD9-4747-B686-716C03E76E35}" type="presParOf" srcId="{3E4BB134-E175-4432-83A0-2634F54B167C}" destId="{2A36CACA-FCAC-4A3D-B9F1-733A15117AE0}" srcOrd="0" destOrd="0" presId="urn:microsoft.com/office/officeart/2005/8/layout/hierarchy1"/>
    <dgm:cxn modelId="{AE1CC15B-771C-4AE3-9D1A-8F797BA9E4A4}" type="presParOf" srcId="{3E4BB134-E175-4432-83A0-2634F54B167C}" destId="{C3E4353B-E934-4FB3-B718-93B03863D9D2}" srcOrd="1" destOrd="0" presId="urn:microsoft.com/office/officeart/2005/8/layout/hierarchy1"/>
    <dgm:cxn modelId="{EE4CB7D1-16FA-4670-8B40-4C4E00F15F61}" type="presParOf" srcId="{4D62FD6E-156A-4FF8-8C7E-41A4FF85DFC3}" destId="{A1AAC3B8-C667-4256-94DB-A563D2AA2F8F}" srcOrd="1" destOrd="0" presId="urn:microsoft.com/office/officeart/2005/8/layout/hierarchy1"/>
    <dgm:cxn modelId="{50600FAF-6780-45C0-BF80-C989C54E1C50}" type="presParOf" srcId="{A1AAC3B8-C667-4256-94DB-A563D2AA2F8F}" destId="{EF332B6B-85F0-4F39-AE57-DB8FC088C1D7}" srcOrd="0" destOrd="0" presId="urn:microsoft.com/office/officeart/2005/8/layout/hierarchy1"/>
    <dgm:cxn modelId="{4599806A-82FE-45CF-BCA9-CB69594D4D06}" type="presParOf" srcId="{A1AAC3B8-C667-4256-94DB-A563D2AA2F8F}" destId="{B58F79FC-D6CF-4F34-823F-8B9127D55277}" srcOrd="1" destOrd="0" presId="urn:microsoft.com/office/officeart/2005/8/layout/hierarchy1"/>
    <dgm:cxn modelId="{C22AA5BA-0C52-47A4-9971-65C5CBAEA7B8}" type="presParOf" srcId="{B58F79FC-D6CF-4F34-823F-8B9127D55277}" destId="{4B13B9E1-DE49-44F0-AE98-17545BA14511}" srcOrd="0" destOrd="0" presId="urn:microsoft.com/office/officeart/2005/8/layout/hierarchy1"/>
    <dgm:cxn modelId="{3D9121F4-A235-4918-8BBA-E9E75DACEA1C}" type="presParOf" srcId="{4B13B9E1-DE49-44F0-AE98-17545BA14511}" destId="{F2172330-463F-43E5-97EA-0F58EE4F3CDC}" srcOrd="0" destOrd="0" presId="urn:microsoft.com/office/officeart/2005/8/layout/hierarchy1"/>
    <dgm:cxn modelId="{5A0A1B67-E20C-4974-AF35-2AD09422365C}" type="presParOf" srcId="{4B13B9E1-DE49-44F0-AE98-17545BA14511}" destId="{D3A1324E-8468-4BE1-9390-745F9B91EC40}" srcOrd="1" destOrd="0" presId="urn:microsoft.com/office/officeart/2005/8/layout/hierarchy1"/>
    <dgm:cxn modelId="{ED94765B-BF0D-4C22-ADAC-E5F8BA34AE98}" type="presParOf" srcId="{B58F79FC-D6CF-4F34-823F-8B9127D55277}" destId="{54939051-A989-4186-ADFC-CA1289A56630}" srcOrd="1" destOrd="0" presId="urn:microsoft.com/office/officeart/2005/8/layout/hierarchy1"/>
    <dgm:cxn modelId="{074CFB56-E0B1-4407-8954-A5E1F61A062A}" type="presParOf" srcId="{A1AAC3B8-C667-4256-94DB-A563D2AA2F8F}" destId="{A08CD70F-5B9E-444E-91CF-CD8D657F13C4}" srcOrd="2" destOrd="0" presId="urn:microsoft.com/office/officeart/2005/8/layout/hierarchy1"/>
    <dgm:cxn modelId="{77AFF38C-A889-40A2-9BB8-9AACB376CD40}" type="presParOf" srcId="{A1AAC3B8-C667-4256-94DB-A563D2AA2F8F}" destId="{27CEBA44-E1F8-446D-AE92-8A53E5199294}" srcOrd="3" destOrd="0" presId="urn:microsoft.com/office/officeart/2005/8/layout/hierarchy1"/>
    <dgm:cxn modelId="{CBBEBE82-7223-45EF-9622-5598D5386626}" type="presParOf" srcId="{27CEBA44-E1F8-446D-AE92-8A53E5199294}" destId="{B184ACB8-B257-4D79-9001-A8406E14D3FF}" srcOrd="0" destOrd="0" presId="urn:microsoft.com/office/officeart/2005/8/layout/hierarchy1"/>
    <dgm:cxn modelId="{C9847F18-DD99-4242-921B-A70C388AB358}" type="presParOf" srcId="{B184ACB8-B257-4D79-9001-A8406E14D3FF}" destId="{C3C8C87A-AFB5-4778-9430-403383054623}" srcOrd="0" destOrd="0" presId="urn:microsoft.com/office/officeart/2005/8/layout/hierarchy1"/>
    <dgm:cxn modelId="{4E1E5559-44D7-4830-BC84-9B33988E8E93}" type="presParOf" srcId="{B184ACB8-B257-4D79-9001-A8406E14D3FF}" destId="{5ECF0DA4-E9AB-410B-AA82-3A3789EA4511}" srcOrd="1" destOrd="0" presId="urn:microsoft.com/office/officeart/2005/8/layout/hierarchy1"/>
    <dgm:cxn modelId="{4ABFBCE0-A748-4487-858E-956A1A35491C}" type="presParOf" srcId="{27CEBA44-E1F8-446D-AE92-8A53E5199294}" destId="{FD92C2F9-F637-4CAE-AE70-5C42B18837EE}" srcOrd="1" destOrd="0" presId="urn:microsoft.com/office/officeart/2005/8/layout/hierarchy1"/>
    <dgm:cxn modelId="{C6FA6C57-D472-4F60-82F1-5B4D0FBFFCFC}" type="presParOf" srcId="{A1AAC3B8-C667-4256-94DB-A563D2AA2F8F}" destId="{84061C4D-CACE-4C69-8936-6A65090EA409}" srcOrd="4" destOrd="0" presId="urn:microsoft.com/office/officeart/2005/8/layout/hierarchy1"/>
    <dgm:cxn modelId="{7926BF6B-B807-4DD5-A768-A6421E17536D}" type="presParOf" srcId="{A1AAC3B8-C667-4256-94DB-A563D2AA2F8F}" destId="{F87414B1-B183-4E89-B690-E6760EE2A3C9}" srcOrd="5" destOrd="0" presId="urn:microsoft.com/office/officeart/2005/8/layout/hierarchy1"/>
    <dgm:cxn modelId="{A5213A10-C2D5-408E-8C8D-18CF3AED3D85}" type="presParOf" srcId="{F87414B1-B183-4E89-B690-E6760EE2A3C9}" destId="{90D7B058-CA26-44A5-AFA3-48EBFF18B8FF}" srcOrd="0" destOrd="0" presId="urn:microsoft.com/office/officeart/2005/8/layout/hierarchy1"/>
    <dgm:cxn modelId="{90E1D914-ACEF-4EF1-96F4-F0C59AE50E6B}" type="presParOf" srcId="{90D7B058-CA26-44A5-AFA3-48EBFF18B8FF}" destId="{8FBA6532-F9BD-4FA7-A710-51C4381F4662}" srcOrd="0" destOrd="0" presId="urn:microsoft.com/office/officeart/2005/8/layout/hierarchy1"/>
    <dgm:cxn modelId="{51160D7D-F677-4216-A669-2889FF8D6882}" type="presParOf" srcId="{90D7B058-CA26-44A5-AFA3-48EBFF18B8FF}" destId="{53F60616-A41F-4E75-BCF5-001E946F2D3C}" srcOrd="1" destOrd="0" presId="urn:microsoft.com/office/officeart/2005/8/layout/hierarchy1"/>
    <dgm:cxn modelId="{B01CF9A1-1397-4A18-86E2-CAD92A633F92}" type="presParOf" srcId="{F87414B1-B183-4E89-B690-E6760EE2A3C9}" destId="{B00A8B08-0D20-4425-B19D-BCE18AB8CB44}" srcOrd="1" destOrd="0" presId="urn:microsoft.com/office/officeart/2005/8/layout/hierarchy1"/>
    <dgm:cxn modelId="{E0D07128-D56E-439A-93DA-6CD3C551449B}" type="presParOf" srcId="{B00A8B08-0D20-4425-B19D-BCE18AB8CB44}" destId="{2A645F6E-0191-44A3-B38F-85625CC770C1}" srcOrd="0" destOrd="0" presId="urn:microsoft.com/office/officeart/2005/8/layout/hierarchy1"/>
    <dgm:cxn modelId="{61F04E17-8C8E-4776-B5FE-79DF7C67793E}" type="presParOf" srcId="{B00A8B08-0D20-4425-B19D-BCE18AB8CB44}" destId="{A204D96F-3474-4F8B-B3CE-C0D511A9A8EB}" srcOrd="1" destOrd="0" presId="urn:microsoft.com/office/officeart/2005/8/layout/hierarchy1"/>
    <dgm:cxn modelId="{EEDED9C6-10F1-4343-AA58-93DE2B2E9D30}" type="presParOf" srcId="{A204D96F-3474-4F8B-B3CE-C0D511A9A8EB}" destId="{0C767C45-8325-4C9A-9710-1C07147CE56A}" srcOrd="0" destOrd="0" presId="urn:microsoft.com/office/officeart/2005/8/layout/hierarchy1"/>
    <dgm:cxn modelId="{8F6D0719-ABF5-4408-A728-453A22FD8CFC}" type="presParOf" srcId="{0C767C45-8325-4C9A-9710-1C07147CE56A}" destId="{A675C05C-3D2A-40AA-9729-A9E922EFE2D9}" srcOrd="0" destOrd="0" presId="urn:microsoft.com/office/officeart/2005/8/layout/hierarchy1"/>
    <dgm:cxn modelId="{B77C0AA5-A96C-4427-9EB6-750D1C5B70B2}" type="presParOf" srcId="{0C767C45-8325-4C9A-9710-1C07147CE56A}" destId="{8FAD9C46-7755-4295-A128-443D9D7CF850}" srcOrd="1" destOrd="0" presId="urn:microsoft.com/office/officeart/2005/8/layout/hierarchy1"/>
    <dgm:cxn modelId="{63BE8884-4FED-4207-A000-6D64255EC9D1}" type="presParOf" srcId="{A204D96F-3474-4F8B-B3CE-C0D511A9A8EB}" destId="{8ABF1209-C357-46A5-8BDB-C29452329C6C}" srcOrd="1" destOrd="0" presId="urn:microsoft.com/office/officeart/2005/8/layout/hierarchy1"/>
    <dgm:cxn modelId="{D0419CC3-4691-417F-B4CA-D4B33508842E}" type="presParOf" srcId="{A1AAC3B8-C667-4256-94DB-A563D2AA2F8F}" destId="{9270BB18-7F26-40B3-8746-961FB80647BA}" srcOrd="6" destOrd="0" presId="urn:microsoft.com/office/officeart/2005/8/layout/hierarchy1"/>
    <dgm:cxn modelId="{8A13C0B2-757E-4762-B3A7-A660BE982D27}" type="presParOf" srcId="{A1AAC3B8-C667-4256-94DB-A563D2AA2F8F}" destId="{7F76727F-8A3D-4850-9323-E8E25B484477}" srcOrd="7" destOrd="0" presId="urn:microsoft.com/office/officeart/2005/8/layout/hierarchy1"/>
    <dgm:cxn modelId="{EAEC536C-9A52-4468-9EA9-42A923CCFD52}" type="presParOf" srcId="{7F76727F-8A3D-4850-9323-E8E25B484477}" destId="{DB191DD2-98E4-4512-AA0F-3BB24D8C0EF1}" srcOrd="0" destOrd="0" presId="urn:microsoft.com/office/officeart/2005/8/layout/hierarchy1"/>
    <dgm:cxn modelId="{90CF6BFD-4B49-44BC-BB05-1AF735E02E66}" type="presParOf" srcId="{DB191DD2-98E4-4512-AA0F-3BB24D8C0EF1}" destId="{697E3B6D-D6D0-4CE6-B911-01B7DD280B9C}" srcOrd="0" destOrd="0" presId="urn:microsoft.com/office/officeart/2005/8/layout/hierarchy1"/>
    <dgm:cxn modelId="{6BF2DC78-515A-40FD-A710-892680E19B8B}" type="presParOf" srcId="{DB191DD2-98E4-4512-AA0F-3BB24D8C0EF1}" destId="{63F2504A-B87F-484E-BF9D-061DB397B064}" srcOrd="1" destOrd="0" presId="urn:microsoft.com/office/officeart/2005/8/layout/hierarchy1"/>
    <dgm:cxn modelId="{43D8DE72-23FD-4C57-A127-211BCA283333}" type="presParOf" srcId="{7F76727F-8A3D-4850-9323-E8E25B484477}" destId="{3E29C2B1-92EF-40B9-B644-411C0DAEEA63}" srcOrd="1" destOrd="0" presId="urn:microsoft.com/office/officeart/2005/8/layout/hierarchy1"/>
    <dgm:cxn modelId="{93F6E3EF-B371-49F1-9A6C-1CC2B4D3E87D}" type="presParOf" srcId="{3E29C2B1-92EF-40B9-B644-411C0DAEEA63}" destId="{7FC12C3B-0E67-4477-AB70-689C5FAAC175}" srcOrd="0" destOrd="0" presId="urn:microsoft.com/office/officeart/2005/8/layout/hierarchy1"/>
    <dgm:cxn modelId="{FF6DDCE3-9F5D-4FFB-AA15-B08557D25E9A}" type="presParOf" srcId="{3E29C2B1-92EF-40B9-B644-411C0DAEEA63}" destId="{90BA461B-31B4-4591-81AB-6EA204F43105}" srcOrd="1" destOrd="0" presId="urn:microsoft.com/office/officeart/2005/8/layout/hierarchy1"/>
    <dgm:cxn modelId="{A5342707-8D69-4E09-B76F-EA7E3AC0DF1E}" type="presParOf" srcId="{90BA461B-31B4-4591-81AB-6EA204F43105}" destId="{5BB1F9B2-7175-4B2C-B252-519069B6F0FE}" srcOrd="0" destOrd="0" presId="urn:microsoft.com/office/officeart/2005/8/layout/hierarchy1"/>
    <dgm:cxn modelId="{217731F5-863C-46FA-9C1D-2799E0AB9D0E}" type="presParOf" srcId="{5BB1F9B2-7175-4B2C-B252-519069B6F0FE}" destId="{8D19D1FA-4378-40F7-B62C-8627CAAF245C}" srcOrd="0" destOrd="0" presId="urn:microsoft.com/office/officeart/2005/8/layout/hierarchy1"/>
    <dgm:cxn modelId="{90C91F56-0BEA-438B-8456-68F16EE0CFEF}" type="presParOf" srcId="{5BB1F9B2-7175-4B2C-B252-519069B6F0FE}" destId="{3B947F4A-0769-4195-9FE2-3545B15A3D97}" srcOrd="1" destOrd="0" presId="urn:microsoft.com/office/officeart/2005/8/layout/hierarchy1"/>
    <dgm:cxn modelId="{076A6FA0-C6F2-4FAE-944D-84E437BFDBAD}" type="presParOf" srcId="{90BA461B-31B4-4591-81AB-6EA204F43105}" destId="{3DC3FF92-4ABD-447C-82B9-A8F12FE9AABE}" srcOrd="1" destOrd="0" presId="urn:microsoft.com/office/officeart/2005/8/layout/hierarchy1"/>
    <dgm:cxn modelId="{E36E9BB2-5706-41ED-B4C1-C2E72B1E5BD5}" type="presParOf" srcId="{A1AAC3B8-C667-4256-94DB-A563D2AA2F8F}" destId="{34A297FE-402F-4E91-B33A-BBC404756C31}" srcOrd="8" destOrd="0" presId="urn:microsoft.com/office/officeart/2005/8/layout/hierarchy1"/>
    <dgm:cxn modelId="{182D27C8-615E-47F3-AE64-0BEF4BB83E3A}" type="presParOf" srcId="{A1AAC3B8-C667-4256-94DB-A563D2AA2F8F}" destId="{E4D67371-0818-43CC-A96D-CD1C39370298}" srcOrd="9" destOrd="0" presId="urn:microsoft.com/office/officeart/2005/8/layout/hierarchy1"/>
    <dgm:cxn modelId="{94698B25-0C94-4608-9D27-6299F27063D5}" type="presParOf" srcId="{E4D67371-0818-43CC-A96D-CD1C39370298}" destId="{177E605F-5199-4368-AB16-7376D727623A}" srcOrd="0" destOrd="0" presId="urn:microsoft.com/office/officeart/2005/8/layout/hierarchy1"/>
    <dgm:cxn modelId="{4D03F4FE-D231-44E3-B1AB-93C654F117E5}" type="presParOf" srcId="{177E605F-5199-4368-AB16-7376D727623A}" destId="{CF86879C-37A1-4BFA-A573-7007E33F2014}" srcOrd="0" destOrd="0" presId="urn:microsoft.com/office/officeart/2005/8/layout/hierarchy1"/>
    <dgm:cxn modelId="{5184F098-4B25-4BCF-AE75-E8CC7F277656}" type="presParOf" srcId="{177E605F-5199-4368-AB16-7376D727623A}" destId="{83F62B0F-4622-4AA7-858A-1AE79AA442A5}" srcOrd="1" destOrd="0" presId="urn:microsoft.com/office/officeart/2005/8/layout/hierarchy1"/>
    <dgm:cxn modelId="{C2E39EA6-6A0F-4846-ADE3-5A7CDD4A57E1}" type="presParOf" srcId="{E4D67371-0818-43CC-A96D-CD1C39370298}" destId="{35BC73FB-8107-4E70-AFA1-2AD8110E79C9}" srcOrd="1" destOrd="0" presId="urn:microsoft.com/office/officeart/2005/8/layout/hierarchy1"/>
    <dgm:cxn modelId="{3EDDB521-36AF-49DA-9FB0-CB2F9C2D1D13}" type="presParOf" srcId="{17D48095-223B-46DE-8939-8D2297ABA424}" destId="{C46A64D7-D757-4031-A9D2-51B5AE82495B}" srcOrd="2" destOrd="0" presId="urn:microsoft.com/office/officeart/2005/8/layout/hierarchy1"/>
    <dgm:cxn modelId="{787BBAA6-5EA1-4AD6-955E-B63A80DA7703}" type="presParOf" srcId="{17D48095-223B-46DE-8939-8D2297ABA424}" destId="{3C7B1AE7-243A-4407-B231-9F484E36518F}" srcOrd="3" destOrd="0" presId="urn:microsoft.com/office/officeart/2005/8/layout/hierarchy1"/>
    <dgm:cxn modelId="{B39900B1-C3D0-4AE0-80E3-D4B17CFA14EB}" type="presParOf" srcId="{3C7B1AE7-243A-4407-B231-9F484E36518F}" destId="{689AC998-D139-4B4F-B39F-AF872CA932C2}" srcOrd="0" destOrd="0" presId="urn:microsoft.com/office/officeart/2005/8/layout/hierarchy1"/>
    <dgm:cxn modelId="{CC236362-5E10-4D25-9127-50431D505F5D}" type="presParOf" srcId="{689AC998-D139-4B4F-B39F-AF872CA932C2}" destId="{B1775D9A-B822-4095-815B-EC560B706FFB}" srcOrd="0" destOrd="0" presId="urn:microsoft.com/office/officeart/2005/8/layout/hierarchy1"/>
    <dgm:cxn modelId="{0D8B4FD8-FD63-42EF-A3A0-05EEAFCD7394}" type="presParOf" srcId="{689AC998-D139-4B4F-B39F-AF872CA932C2}" destId="{C3FC4DCA-43EB-46B3-AA13-E4F0FB35E831}" srcOrd="1" destOrd="0" presId="urn:microsoft.com/office/officeart/2005/8/layout/hierarchy1"/>
    <dgm:cxn modelId="{F30CF4D0-2743-4638-8DCA-1A5BF41956C7}" type="presParOf" srcId="{3C7B1AE7-243A-4407-B231-9F484E36518F}" destId="{B9CC0C22-EDBF-4861-B8B4-87C2ABA498F2}" srcOrd="1" destOrd="0" presId="urn:microsoft.com/office/officeart/2005/8/layout/hierarchy1"/>
    <dgm:cxn modelId="{E6189590-F30E-4E90-9892-391A60C632FD}" type="presParOf" srcId="{B9CC0C22-EDBF-4861-B8B4-87C2ABA498F2}" destId="{71449935-29F4-4AB5-A8B3-3F24E62CA77F}" srcOrd="0" destOrd="0" presId="urn:microsoft.com/office/officeart/2005/8/layout/hierarchy1"/>
    <dgm:cxn modelId="{0EA97A32-7E71-44F9-9CE7-7FBDE7599D0F}" type="presParOf" srcId="{B9CC0C22-EDBF-4861-B8B4-87C2ABA498F2}" destId="{6FB98E6D-9CB2-47BD-871D-FE242ADF2D86}" srcOrd="1" destOrd="0" presId="urn:microsoft.com/office/officeart/2005/8/layout/hierarchy1"/>
    <dgm:cxn modelId="{78C01989-36E3-4FDA-B7D6-8E35F7D8D463}" type="presParOf" srcId="{6FB98E6D-9CB2-47BD-871D-FE242ADF2D86}" destId="{FA830F3A-5524-44E0-B1DD-3201CDEB1AC9}" srcOrd="0" destOrd="0" presId="urn:microsoft.com/office/officeart/2005/8/layout/hierarchy1"/>
    <dgm:cxn modelId="{72EFB581-8928-45AF-9782-336700DD0DE7}" type="presParOf" srcId="{FA830F3A-5524-44E0-B1DD-3201CDEB1AC9}" destId="{B1CA782E-547B-4342-9D9B-94FD42E665BA}" srcOrd="0" destOrd="0" presId="urn:microsoft.com/office/officeart/2005/8/layout/hierarchy1"/>
    <dgm:cxn modelId="{E136BF89-1B02-40F7-86C2-4270763957D9}" type="presParOf" srcId="{FA830F3A-5524-44E0-B1DD-3201CDEB1AC9}" destId="{EC9B118C-9174-41F3-8DE5-F2CF8C9A023E}" srcOrd="1" destOrd="0" presId="urn:microsoft.com/office/officeart/2005/8/layout/hierarchy1"/>
    <dgm:cxn modelId="{A7B2E532-8CB6-4E8D-88EA-93B4F120179B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Région </a:t>
          </a:r>
          <a:r>
            <a:rPr lang="fr-BE" sz="1400" dirty="0" err="1" smtClean="0"/>
            <a:t>Bxl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smtClean="0"/>
            <a:t>Fiscalité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Economie&amp;Emploi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smtClean="0"/>
            <a:t>Mobilité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du Logement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des Taxis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fr-BE" sz="1400" dirty="0" err="1" smtClean="0"/>
            <a:t>Dév</a:t>
          </a:r>
          <a:r>
            <a:rPr lang="fr-BE" sz="1400" dirty="0" smtClean="0"/>
            <a:t>. Urbain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smtClean="0"/>
            <a:t>SPRB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OIP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849B47A7-31F8-4B30-9D10-017CC5E61D5D}" type="presOf" srcId="{63EB824D-0994-4F59-BA9B-BD49F54D28C8}" destId="{EF332B6B-85F0-4F39-AE57-DB8FC088C1D7}" srcOrd="0" destOrd="0" presId="urn:microsoft.com/office/officeart/2005/8/layout/hierarchy1"/>
    <dgm:cxn modelId="{B452A8F1-CDCE-4903-8AD7-FA7232E16392}" type="presOf" srcId="{C8ABE819-2753-4BA7-873C-E40DA01DFD21}" destId="{A08CD70F-5B9E-444E-91CF-CD8D657F13C4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1F297679-9FC3-417D-866F-77200E241F2E}" type="presOf" srcId="{5BEF2667-7244-488C-9542-37D421F6F476}" destId="{75F830A1-D198-4B5D-9E0A-3723977FE70F}" srcOrd="0" destOrd="0" presId="urn:microsoft.com/office/officeart/2005/8/layout/hierarchy1"/>
    <dgm:cxn modelId="{C9C291F3-2998-4A29-A455-6A67518EB7D9}" type="presOf" srcId="{A428F212-8031-4767-BEC7-6BE3C7674DA4}" destId="{8FAD9C46-7755-4295-A128-443D9D7CF850}" srcOrd="0" destOrd="0" presId="urn:microsoft.com/office/officeart/2005/8/layout/hierarchy1"/>
    <dgm:cxn modelId="{4489B753-6669-48ED-ADFA-D33151BDE05B}" type="presOf" srcId="{E0E8AE28-BCFA-4780-92C7-E67016028BAD}" destId="{7FC12C3B-0E67-4477-AB70-689C5FAAC175}" srcOrd="0" destOrd="0" presId="urn:microsoft.com/office/officeart/2005/8/layout/hierarchy1"/>
    <dgm:cxn modelId="{BF90DB47-31F7-4E82-82F8-9190D5B7E85E}" type="presOf" srcId="{3BDAA7F4-B672-431D-8302-6D8DDF3C9F52}" destId="{34A297FE-402F-4E91-B33A-BBC404756C31}" srcOrd="0" destOrd="0" presId="urn:microsoft.com/office/officeart/2005/8/layout/hierarchy1"/>
    <dgm:cxn modelId="{9C0B9FF2-F50E-4DBB-9CCA-B67F32B0E99E}" type="presOf" srcId="{DFE260A4-B425-4889-8DF1-B0636DE50D2A}" destId="{D3A1324E-8468-4BE1-9390-745F9B91EC40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16E57BAC-98AD-4130-80D9-752F3AC5E8A0}" type="presOf" srcId="{21002DD0-3CE5-465E-9CF0-21356EE2B459}" destId="{F4AEEFDB-6097-4931-8F6E-7AF0E8FAB6FF}" srcOrd="0" destOrd="0" presId="urn:microsoft.com/office/officeart/2005/8/layout/hierarchy1"/>
    <dgm:cxn modelId="{88E2AF53-6A46-468D-9F54-018CC45B2B37}" type="presOf" srcId="{CAEC4BE8-07B4-459A-B9C7-E2464785490D}" destId="{C46A64D7-D757-4031-A9D2-51B5AE82495B}" srcOrd="0" destOrd="0" presId="urn:microsoft.com/office/officeart/2005/8/layout/hierarchy1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201C187C-3696-4CF9-9658-F40BEA057E93}" type="presOf" srcId="{A7FE34A8-39A1-43F6-8CC1-8B39F6C56E02}" destId="{2A645F6E-0191-44A3-B38F-85625CC770C1}" srcOrd="0" destOrd="0" presId="urn:microsoft.com/office/officeart/2005/8/layout/hierarchy1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8F420037-2F7F-4BDD-A75D-5A9B9379A8A2}" type="presOf" srcId="{4B7525DD-1847-4D1F-850B-048F9772EEBB}" destId="{C3E4353B-E934-4FB3-B718-93B03863D9D2}" srcOrd="0" destOrd="0" presId="urn:microsoft.com/office/officeart/2005/8/layout/hierarchy1"/>
    <dgm:cxn modelId="{E2C60813-4E8D-46D0-8857-522F4E4A0904}" type="presOf" srcId="{6EE698C0-9ACB-48C6-89A5-1644A8449AD6}" destId="{EC9B118C-9174-41F3-8DE5-F2CF8C9A023E}" srcOrd="0" destOrd="0" presId="urn:microsoft.com/office/officeart/2005/8/layout/hierarchy1"/>
    <dgm:cxn modelId="{1EE7C251-4FC8-4038-98F5-5471A49C9AF1}" type="presOf" srcId="{A861FDC8-52F1-4593-ACCA-A9FCBB6D435E}" destId="{9270BB18-7F26-40B3-8746-961FB80647BA}" srcOrd="0" destOrd="0" presId="urn:microsoft.com/office/officeart/2005/8/layout/hierarchy1"/>
    <dgm:cxn modelId="{D5E15582-7697-4B32-A1BB-8C0CB08CA1F6}" type="presOf" srcId="{382FC2E8-A7E2-42E9-8EDD-963D8C2AAC5E}" destId="{5ECF0DA4-E9AB-410B-AA82-3A3789EA4511}" srcOrd="0" destOrd="0" presId="urn:microsoft.com/office/officeart/2005/8/layout/hierarchy1"/>
    <dgm:cxn modelId="{87576439-F33B-43B5-9B48-32F9E900901A}" type="presOf" srcId="{235038FB-3E62-4FD8-8427-70ABAD2D84C5}" destId="{63F2504A-B87F-484E-BF9D-061DB397B064}" srcOrd="0" destOrd="0" presId="urn:microsoft.com/office/officeart/2005/8/layout/hierarchy1"/>
    <dgm:cxn modelId="{284929A8-9996-44E9-8E0F-4B7DB8805817}" type="presOf" srcId="{5D5FE4F1-70D6-43E6-9CC6-B067935D57B8}" destId="{53F60616-A41F-4E75-BCF5-001E946F2D3C}" srcOrd="0" destOrd="0" presId="urn:microsoft.com/office/officeart/2005/8/layout/hierarchy1"/>
    <dgm:cxn modelId="{A8F38162-3629-4027-9ECB-96FA41C3D523}" type="presOf" srcId="{7FD43FD1-A31D-4F63-B9E6-E5F574EEA82F}" destId="{C2CEFC3D-99B5-47EF-9A74-2FA36BF94B99}" srcOrd="0" destOrd="0" presId="urn:microsoft.com/office/officeart/2005/8/layout/hierarchy1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1FED30D3-20A6-4BC4-BC67-1C5FFFFD6BE6}" type="presOf" srcId="{F91063D3-292F-4181-91A8-D5E2CB3CE4DC}" destId="{3B947F4A-0769-4195-9FE2-3545B15A3D97}" srcOrd="0" destOrd="0" presId="urn:microsoft.com/office/officeart/2005/8/layout/hierarchy1"/>
    <dgm:cxn modelId="{6810E738-54C5-479E-878B-A289CA94178F}" type="presOf" srcId="{7F6C2822-B358-4875-BDD4-5AAE46BC3C42}" destId="{83F62B0F-4622-4AA7-858A-1AE79AA442A5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F4CC912C-27D7-4995-837B-20A8958DA000}" type="presOf" srcId="{555DEB33-81D4-425B-BFF8-2B20D5EB059C}" destId="{84061C4D-CACE-4C69-8936-6A65090EA409}" srcOrd="0" destOrd="0" presId="urn:microsoft.com/office/officeart/2005/8/layout/hierarchy1"/>
    <dgm:cxn modelId="{2FB94B11-C52C-4951-8434-F4929539C44B}" type="presOf" srcId="{D7E4FA24-B1F2-4970-B6AA-99AF8B7CB7DC}" destId="{71449935-29F4-4AB5-A8B3-3F24E62CA77F}" srcOrd="0" destOrd="0" presId="urn:microsoft.com/office/officeart/2005/8/layout/hierarchy1"/>
    <dgm:cxn modelId="{BF8F8B2A-ED61-4BC0-AE56-8AC07CB52B97}" type="presOf" srcId="{B6EE093B-DEAF-4AD1-B491-AC165BC1BC4D}" destId="{C3FC4DCA-43EB-46B3-AA13-E4F0FB35E831}" srcOrd="0" destOrd="0" presId="urn:microsoft.com/office/officeart/2005/8/layout/hierarchy1"/>
    <dgm:cxn modelId="{4CDED9E8-8E78-4D1F-8216-141DF53B8CAF}" type="presParOf" srcId="{75F830A1-D198-4B5D-9E0A-3723977FE70F}" destId="{BD962607-30C9-4DC3-9C0C-08293E167FE5}" srcOrd="0" destOrd="0" presId="urn:microsoft.com/office/officeart/2005/8/layout/hierarchy1"/>
    <dgm:cxn modelId="{B3FAA1CC-8D8B-4090-839C-AB1F631FA900}" type="presParOf" srcId="{BD962607-30C9-4DC3-9C0C-08293E167FE5}" destId="{A5B3A170-255B-4BF7-88E6-CECED4C8979F}" srcOrd="0" destOrd="0" presId="urn:microsoft.com/office/officeart/2005/8/layout/hierarchy1"/>
    <dgm:cxn modelId="{55B18939-D0C4-467D-97BE-1FBDD8C94E96}" type="presParOf" srcId="{A5B3A170-255B-4BF7-88E6-CECED4C8979F}" destId="{E206CCD4-C6A4-4267-BA7B-141F9B7CBA89}" srcOrd="0" destOrd="0" presId="urn:microsoft.com/office/officeart/2005/8/layout/hierarchy1"/>
    <dgm:cxn modelId="{0BA07F62-09A4-4C00-A5A3-3A0B4638282C}" type="presParOf" srcId="{A5B3A170-255B-4BF7-88E6-CECED4C8979F}" destId="{F4AEEFDB-6097-4931-8F6E-7AF0E8FAB6FF}" srcOrd="1" destOrd="0" presId="urn:microsoft.com/office/officeart/2005/8/layout/hierarchy1"/>
    <dgm:cxn modelId="{A75B5836-0340-40ED-BBF2-2B57B1C3B468}" type="presParOf" srcId="{BD962607-30C9-4DC3-9C0C-08293E167FE5}" destId="{17D48095-223B-46DE-8939-8D2297ABA424}" srcOrd="1" destOrd="0" presId="urn:microsoft.com/office/officeart/2005/8/layout/hierarchy1"/>
    <dgm:cxn modelId="{33191797-94E1-4572-B05D-F0FD5819ABBB}" type="presParOf" srcId="{17D48095-223B-46DE-8939-8D2297ABA424}" destId="{C2CEFC3D-99B5-47EF-9A74-2FA36BF94B99}" srcOrd="0" destOrd="0" presId="urn:microsoft.com/office/officeart/2005/8/layout/hierarchy1"/>
    <dgm:cxn modelId="{50F04CFE-DB74-45B1-A59A-28BE6C4F8A7B}" type="presParOf" srcId="{17D48095-223B-46DE-8939-8D2297ABA424}" destId="{4D62FD6E-156A-4FF8-8C7E-41A4FF85DFC3}" srcOrd="1" destOrd="0" presId="urn:microsoft.com/office/officeart/2005/8/layout/hierarchy1"/>
    <dgm:cxn modelId="{F4298C77-4B40-48CC-A86A-A992F11AE1F8}" type="presParOf" srcId="{4D62FD6E-156A-4FF8-8C7E-41A4FF85DFC3}" destId="{3E4BB134-E175-4432-83A0-2634F54B167C}" srcOrd="0" destOrd="0" presId="urn:microsoft.com/office/officeart/2005/8/layout/hierarchy1"/>
    <dgm:cxn modelId="{65A2337A-05B2-44F2-A8B0-143B03A704C1}" type="presParOf" srcId="{3E4BB134-E175-4432-83A0-2634F54B167C}" destId="{2A36CACA-FCAC-4A3D-B9F1-733A15117AE0}" srcOrd="0" destOrd="0" presId="urn:microsoft.com/office/officeart/2005/8/layout/hierarchy1"/>
    <dgm:cxn modelId="{4F6729F4-408D-4512-A903-80F13813D744}" type="presParOf" srcId="{3E4BB134-E175-4432-83A0-2634F54B167C}" destId="{C3E4353B-E934-4FB3-B718-93B03863D9D2}" srcOrd="1" destOrd="0" presId="urn:microsoft.com/office/officeart/2005/8/layout/hierarchy1"/>
    <dgm:cxn modelId="{0B5CA72A-3818-4AB3-B6B8-58FA2E0B855F}" type="presParOf" srcId="{4D62FD6E-156A-4FF8-8C7E-41A4FF85DFC3}" destId="{A1AAC3B8-C667-4256-94DB-A563D2AA2F8F}" srcOrd="1" destOrd="0" presId="urn:microsoft.com/office/officeart/2005/8/layout/hierarchy1"/>
    <dgm:cxn modelId="{7F9053C6-283B-4A86-8F2D-5B323F1E8473}" type="presParOf" srcId="{A1AAC3B8-C667-4256-94DB-A563D2AA2F8F}" destId="{EF332B6B-85F0-4F39-AE57-DB8FC088C1D7}" srcOrd="0" destOrd="0" presId="urn:microsoft.com/office/officeart/2005/8/layout/hierarchy1"/>
    <dgm:cxn modelId="{66C162E1-C4D5-431B-BB6E-DF77167F7754}" type="presParOf" srcId="{A1AAC3B8-C667-4256-94DB-A563D2AA2F8F}" destId="{B58F79FC-D6CF-4F34-823F-8B9127D55277}" srcOrd="1" destOrd="0" presId="urn:microsoft.com/office/officeart/2005/8/layout/hierarchy1"/>
    <dgm:cxn modelId="{5EA02CCE-7723-45D1-A6C8-9A642F149B5E}" type="presParOf" srcId="{B58F79FC-D6CF-4F34-823F-8B9127D55277}" destId="{4B13B9E1-DE49-44F0-AE98-17545BA14511}" srcOrd="0" destOrd="0" presId="urn:microsoft.com/office/officeart/2005/8/layout/hierarchy1"/>
    <dgm:cxn modelId="{8FFF9B15-5BE9-4C52-BDDE-A2185BF29CE2}" type="presParOf" srcId="{4B13B9E1-DE49-44F0-AE98-17545BA14511}" destId="{F2172330-463F-43E5-97EA-0F58EE4F3CDC}" srcOrd="0" destOrd="0" presId="urn:microsoft.com/office/officeart/2005/8/layout/hierarchy1"/>
    <dgm:cxn modelId="{1DE1C8C3-464A-4F9E-8C0C-ABF73ECED5D9}" type="presParOf" srcId="{4B13B9E1-DE49-44F0-AE98-17545BA14511}" destId="{D3A1324E-8468-4BE1-9390-745F9B91EC40}" srcOrd="1" destOrd="0" presId="urn:microsoft.com/office/officeart/2005/8/layout/hierarchy1"/>
    <dgm:cxn modelId="{607A670E-7C45-439F-AC9E-650F9EDFE497}" type="presParOf" srcId="{B58F79FC-D6CF-4F34-823F-8B9127D55277}" destId="{54939051-A989-4186-ADFC-CA1289A56630}" srcOrd="1" destOrd="0" presId="urn:microsoft.com/office/officeart/2005/8/layout/hierarchy1"/>
    <dgm:cxn modelId="{7EF21EAF-AE2B-4146-8312-F1345480B498}" type="presParOf" srcId="{A1AAC3B8-C667-4256-94DB-A563D2AA2F8F}" destId="{A08CD70F-5B9E-444E-91CF-CD8D657F13C4}" srcOrd="2" destOrd="0" presId="urn:microsoft.com/office/officeart/2005/8/layout/hierarchy1"/>
    <dgm:cxn modelId="{6FABB20A-FC09-41DF-830B-83EB3B319036}" type="presParOf" srcId="{A1AAC3B8-C667-4256-94DB-A563D2AA2F8F}" destId="{27CEBA44-E1F8-446D-AE92-8A53E5199294}" srcOrd="3" destOrd="0" presId="urn:microsoft.com/office/officeart/2005/8/layout/hierarchy1"/>
    <dgm:cxn modelId="{2406FB8D-F14C-4EE2-81FD-0EC55D10D82C}" type="presParOf" srcId="{27CEBA44-E1F8-446D-AE92-8A53E5199294}" destId="{B184ACB8-B257-4D79-9001-A8406E14D3FF}" srcOrd="0" destOrd="0" presId="urn:microsoft.com/office/officeart/2005/8/layout/hierarchy1"/>
    <dgm:cxn modelId="{22D764EB-9A1E-42DD-A47E-8E9F5D886D2A}" type="presParOf" srcId="{B184ACB8-B257-4D79-9001-A8406E14D3FF}" destId="{C3C8C87A-AFB5-4778-9430-403383054623}" srcOrd="0" destOrd="0" presId="urn:microsoft.com/office/officeart/2005/8/layout/hierarchy1"/>
    <dgm:cxn modelId="{10E887BF-B9DC-4C89-85A7-B8DE39F1EB36}" type="presParOf" srcId="{B184ACB8-B257-4D79-9001-A8406E14D3FF}" destId="{5ECF0DA4-E9AB-410B-AA82-3A3789EA4511}" srcOrd="1" destOrd="0" presId="urn:microsoft.com/office/officeart/2005/8/layout/hierarchy1"/>
    <dgm:cxn modelId="{289219D5-6587-464E-AD38-95AD9C10F6EA}" type="presParOf" srcId="{27CEBA44-E1F8-446D-AE92-8A53E5199294}" destId="{FD92C2F9-F637-4CAE-AE70-5C42B18837EE}" srcOrd="1" destOrd="0" presId="urn:microsoft.com/office/officeart/2005/8/layout/hierarchy1"/>
    <dgm:cxn modelId="{54C61D15-EE50-4109-89DC-155F737F06A1}" type="presParOf" srcId="{A1AAC3B8-C667-4256-94DB-A563D2AA2F8F}" destId="{84061C4D-CACE-4C69-8936-6A65090EA409}" srcOrd="4" destOrd="0" presId="urn:microsoft.com/office/officeart/2005/8/layout/hierarchy1"/>
    <dgm:cxn modelId="{AC7AA6BE-4D3F-45FE-921E-3555633B9DEF}" type="presParOf" srcId="{A1AAC3B8-C667-4256-94DB-A563D2AA2F8F}" destId="{F87414B1-B183-4E89-B690-E6760EE2A3C9}" srcOrd="5" destOrd="0" presId="urn:microsoft.com/office/officeart/2005/8/layout/hierarchy1"/>
    <dgm:cxn modelId="{28DEDF58-03F2-4654-BE54-F32150B353C3}" type="presParOf" srcId="{F87414B1-B183-4E89-B690-E6760EE2A3C9}" destId="{90D7B058-CA26-44A5-AFA3-48EBFF18B8FF}" srcOrd="0" destOrd="0" presId="urn:microsoft.com/office/officeart/2005/8/layout/hierarchy1"/>
    <dgm:cxn modelId="{58241690-7717-4758-AECF-3F122A27FAE9}" type="presParOf" srcId="{90D7B058-CA26-44A5-AFA3-48EBFF18B8FF}" destId="{8FBA6532-F9BD-4FA7-A710-51C4381F4662}" srcOrd="0" destOrd="0" presId="urn:microsoft.com/office/officeart/2005/8/layout/hierarchy1"/>
    <dgm:cxn modelId="{B00A3F01-5133-4CA5-962B-04FDB4480621}" type="presParOf" srcId="{90D7B058-CA26-44A5-AFA3-48EBFF18B8FF}" destId="{53F60616-A41F-4E75-BCF5-001E946F2D3C}" srcOrd="1" destOrd="0" presId="urn:microsoft.com/office/officeart/2005/8/layout/hierarchy1"/>
    <dgm:cxn modelId="{19E1BDF2-7B32-4C2F-985C-0E40B608AAD0}" type="presParOf" srcId="{F87414B1-B183-4E89-B690-E6760EE2A3C9}" destId="{B00A8B08-0D20-4425-B19D-BCE18AB8CB44}" srcOrd="1" destOrd="0" presId="urn:microsoft.com/office/officeart/2005/8/layout/hierarchy1"/>
    <dgm:cxn modelId="{073E4D6F-8D51-42C4-88A0-8DBB9192A199}" type="presParOf" srcId="{B00A8B08-0D20-4425-B19D-BCE18AB8CB44}" destId="{2A645F6E-0191-44A3-B38F-85625CC770C1}" srcOrd="0" destOrd="0" presId="urn:microsoft.com/office/officeart/2005/8/layout/hierarchy1"/>
    <dgm:cxn modelId="{6FE8BFC1-6199-47DC-A764-2EA05BEF18C6}" type="presParOf" srcId="{B00A8B08-0D20-4425-B19D-BCE18AB8CB44}" destId="{A204D96F-3474-4F8B-B3CE-C0D511A9A8EB}" srcOrd="1" destOrd="0" presId="urn:microsoft.com/office/officeart/2005/8/layout/hierarchy1"/>
    <dgm:cxn modelId="{D0CCCCFD-057B-4F02-8118-F3DD72DC7572}" type="presParOf" srcId="{A204D96F-3474-4F8B-B3CE-C0D511A9A8EB}" destId="{0C767C45-8325-4C9A-9710-1C07147CE56A}" srcOrd="0" destOrd="0" presId="urn:microsoft.com/office/officeart/2005/8/layout/hierarchy1"/>
    <dgm:cxn modelId="{2057C72C-B8C4-4350-836C-D7D87720AEBD}" type="presParOf" srcId="{0C767C45-8325-4C9A-9710-1C07147CE56A}" destId="{A675C05C-3D2A-40AA-9729-A9E922EFE2D9}" srcOrd="0" destOrd="0" presId="urn:microsoft.com/office/officeart/2005/8/layout/hierarchy1"/>
    <dgm:cxn modelId="{2FD5769B-2C91-4499-A1C4-5451D6A0FE1A}" type="presParOf" srcId="{0C767C45-8325-4C9A-9710-1C07147CE56A}" destId="{8FAD9C46-7755-4295-A128-443D9D7CF850}" srcOrd="1" destOrd="0" presId="urn:microsoft.com/office/officeart/2005/8/layout/hierarchy1"/>
    <dgm:cxn modelId="{1E66942C-DB4F-4DA6-A0E4-0D16DAF5C610}" type="presParOf" srcId="{A204D96F-3474-4F8B-B3CE-C0D511A9A8EB}" destId="{8ABF1209-C357-46A5-8BDB-C29452329C6C}" srcOrd="1" destOrd="0" presId="urn:microsoft.com/office/officeart/2005/8/layout/hierarchy1"/>
    <dgm:cxn modelId="{8B069A91-3D15-460A-AB03-7AAB1DE26279}" type="presParOf" srcId="{A1AAC3B8-C667-4256-94DB-A563D2AA2F8F}" destId="{9270BB18-7F26-40B3-8746-961FB80647BA}" srcOrd="6" destOrd="0" presId="urn:microsoft.com/office/officeart/2005/8/layout/hierarchy1"/>
    <dgm:cxn modelId="{EAA614A4-0CA9-48A2-A85F-6DDFC32316F3}" type="presParOf" srcId="{A1AAC3B8-C667-4256-94DB-A563D2AA2F8F}" destId="{7F76727F-8A3D-4850-9323-E8E25B484477}" srcOrd="7" destOrd="0" presId="urn:microsoft.com/office/officeart/2005/8/layout/hierarchy1"/>
    <dgm:cxn modelId="{0C254966-DFFE-42AD-BEB6-B947F51B8080}" type="presParOf" srcId="{7F76727F-8A3D-4850-9323-E8E25B484477}" destId="{DB191DD2-98E4-4512-AA0F-3BB24D8C0EF1}" srcOrd="0" destOrd="0" presId="urn:microsoft.com/office/officeart/2005/8/layout/hierarchy1"/>
    <dgm:cxn modelId="{53BB17E4-9CD2-4EFA-94C7-F7D79D70F293}" type="presParOf" srcId="{DB191DD2-98E4-4512-AA0F-3BB24D8C0EF1}" destId="{697E3B6D-D6D0-4CE6-B911-01B7DD280B9C}" srcOrd="0" destOrd="0" presId="urn:microsoft.com/office/officeart/2005/8/layout/hierarchy1"/>
    <dgm:cxn modelId="{24EF0E04-0DE4-4B63-9803-75040387D480}" type="presParOf" srcId="{DB191DD2-98E4-4512-AA0F-3BB24D8C0EF1}" destId="{63F2504A-B87F-484E-BF9D-061DB397B064}" srcOrd="1" destOrd="0" presId="urn:microsoft.com/office/officeart/2005/8/layout/hierarchy1"/>
    <dgm:cxn modelId="{B8F2A12A-8E9A-4A2B-A348-AF45FDF055AC}" type="presParOf" srcId="{7F76727F-8A3D-4850-9323-E8E25B484477}" destId="{3E29C2B1-92EF-40B9-B644-411C0DAEEA63}" srcOrd="1" destOrd="0" presId="urn:microsoft.com/office/officeart/2005/8/layout/hierarchy1"/>
    <dgm:cxn modelId="{B5BABBD9-16A3-4828-BF0A-B916EBBE6F30}" type="presParOf" srcId="{3E29C2B1-92EF-40B9-B644-411C0DAEEA63}" destId="{7FC12C3B-0E67-4477-AB70-689C5FAAC175}" srcOrd="0" destOrd="0" presId="urn:microsoft.com/office/officeart/2005/8/layout/hierarchy1"/>
    <dgm:cxn modelId="{35D9E09A-2814-4024-BA52-9DC4F24086DF}" type="presParOf" srcId="{3E29C2B1-92EF-40B9-B644-411C0DAEEA63}" destId="{90BA461B-31B4-4591-81AB-6EA204F43105}" srcOrd="1" destOrd="0" presId="urn:microsoft.com/office/officeart/2005/8/layout/hierarchy1"/>
    <dgm:cxn modelId="{AEB5A8D5-E8F5-4875-95F6-7BE70AFDD968}" type="presParOf" srcId="{90BA461B-31B4-4591-81AB-6EA204F43105}" destId="{5BB1F9B2-7175-4B2C-B252-519069B6F0FE}" srcOrd="0" destOrd="0" presId="urn:microsoft.com/office/officeart/2005/8/layout/hierarchy1"/>
    <dgm:cxn modelId="{BB92564E-75CA-4BD5-B975-6AB4CE944E5A}" type="presParOf" srcId="{5BB1F9B2-7175-4B2C-B252-519069B6F0FE}" destId="{8D19D1FA-4378-40F7-B62C-8627CAAF245C}" srcOrd="0" destOrd="0" presId="urn:microsoft.com/office/officeart/2005/8/layout/hierarchy1"/>
    <dgm:cxn modelId="{35ACB598-BFEA-464A-91EE-DD4FD8AEB1AD}" type="presParOf" srcId="{5BB1F9B2-7175-4B2C-B252-519069B6F0FE}" destId="{3B947F4A-0769-4195-9FE2-3545B15A3D97}" srcOrd="1" destOrd="0" presId="urn:microsoft.com/office/officeart/2005/8/layout/hierarchy1"/>
    <dgm:cxn modelId="{B0459339-495E-4241-BE74-BA9CBC2BF24A}" type="presParOf" srcId="{90BA461B-31B4-4591-81AB-6EA204F43105}" destId="{3DC3FF92-4ABD-447C-82B9-A8F12FE9AABE}" srcOrd="1" destOrd="0" presId="urn:microsoft.com/office/officeart/2005/8/layout/hierarchy1"/>
    <dgm:cxn modelId="{1A49ACD2-240F-44A5-A15D-522E64F88A29}" type="presParOf" srcId="{A1AAC3B8-C667-4256-94DB-A563D2AA2F8F}" destId="{34A297FE-402F-4E91-B33A-BBC404756C31}" srcOrd="8" destOrd="0" presId="urn:microsoft.com/office/officeart/2005/8/layout/hierarchy1"/>
    <dgm:cxn modelId="{43F25574-E29D-4C26-8854-21F8C800C2DE}" type="presParOf" srcId="{A1AAC3B8-C667-4256-94DB-A563D2AA2F8F}" destId="{E4D67371-0818-43CC-A96D-CD1C39370298}" srcOrd="9" destOrd="0" presId="urn:microsoft.com/office/officeart/2005/8/layout/hierarchy1"/>
    <dgm:cxn modelId="{8B7525C5-EA95-49BF-9D0E-01D06C42590C}" type="presParOf" srcId="{E4D67371-0818-43CC-A96D-CD1C39370298}" destId="{177E605F-5199-4368-AB16-7376D727623A}" srcOrd="0" destOrd="0" presId="urn:microsoft.com/office/officeart/2005/8/layout/hierarchy1"/>
    <dgm:cxn modelId="{4673F99C-C642-4E92-BA35-5ABEF86CD67E}" type="presParOf" srcId="{177E605F-5199-4368-AB16-7376D727623A}" destId="{CF86879C-37A1-4BFA-A573-7007E33F2014}" srcOrd="0" destOrd="0" presId="urn:microsoft.com/office/officeart/2005/8/layout/hierarchy1"/>
    <dgm:cxn modelId="{6228763C-C087-472B-8E84-934B42B56532}" type="presParOf" srcId="{177E605F-5199-4368-AB16-7376D727623A}" destId="{83F62B0F-4622-4AA7-858A-1AE79AA442A5}" srcOrd="1" destOrd="0" presId="urn:microsoft.com/office/officeart/2005/8/layout/hierarchy1"/>
    <dgm:cxn modelId="{46F46A70-69DE-47E7-A2CD-B7BBFF35A639}" type="presParOf" srcId="{E4D67371-0818-43CC-A96D-CD1C39370298}" destId="{35BC73FB-8107-4E70-AFA1-2AD8110E79C9}" srcOrd="1" destOrd="0" presId="urn:microsoft.com/office/officeart/2005/8/layout/hierarchy1"/>
    <dgm:cxn modelId="{09FD45E9-A535-485D-90C8-D17BF4C4BE70}" type="presParOf" srcId="{17D48095-223B-46DE-8939-8D2297ABA424}" destId="{C46A64D7-D757-4031-A9D2-51B5AE82495B}" srcOrd="2" destOrd="0" presId="urn:microsoft.com/office/officeart/2005/8/layout/hierarchy1"/>
    <dgm:cxn modelId="{90ED1956-E2CE-4F07-9CE6-0D4E7500BAF1}" type="presParOf" srcId="{17D48095-223B-46DE-8939-8D2297ABA424}" destId="{3C7B1AE7-243A-4407-B231-9F484E36518F}" srcOrd="3" destOrd="0" presId="urn:microsoft.com/office/officeart/2005/8/layout/hierarchy1"/>
    <dgm:cxn modelId="{0816068E-7797-4B50-9070-97EA7792B0E7}" type="presParOf" srcId="{3C7B1AE7-243A-4407-B231-9F484E36518F}" destId="{689AC998-D139-4B4F-B39F-AF872CA932C2}" srcOrd="0" destOrd="0" presId="urn:microsoft.com/office/officeart/2005/8/layout/hierarchy1"/>
    <dgm:cxn modelId="{68C16C77-AF34-40A3-9442-FAD57DDF0C7A}" type="presParOf" srcId="{689AC998-D139-4B4F-B39F-AF872CA932C2}" destId="{B1775D9A-B822-4095-815B-EC560B706FFB}" srcOrd="0" destOrd="0" presId="urn:microsoft.com/office/officeart/2005/8/layout/hierarchy1"/>
    <dgm:cxn modelId="{688231E7-3D7D-42B9-AA9D-94B66B17535D}" type="presParOf" srcId="{689AC998-D139-4B4F-B39F-AF872CA932C2}" destId="{C3FC4DCA-43EB-46B3-AA13-E4F0FB35E831}" srcOrd="1" destOrd="0" presId="urn:microsoft.com/office/officeart/2005/8/layout/hierarchy1"/>
    <dgm:cxn modelId="{2DCDE62B-41C0-4899-9B87-3FFE640C26EE}" type="presParOf" srcId="{3C7B1AE7-243A-4407-B231-9F484E36518F}" destId="{B9CC0C22-EDBF-4861-B8B4-87C2ABA498F2}" srcOrd="1" destOrd="0" presId="urn:microsoft.com/office/officeart/2005/8/layout/hierarchy1"/>
    <dgm:cxn modelId="{F6FEEEC8-5D59-4F7C-9104-82538CF89027}" type="presParOf" srcId="{B9CC0C22-EDBF-4861-B8B4-87C2ABA498F2}" destId="{71449935-29F4-4AB5-A8B3-3F24E62CA77F}" srcOrd="0" destOrd="0" presId="urn:microsoft.com/office/officeart/2005/8/layout/hierarchy1"/>
    <dgm:cxn modelId="{64BA67A2-A9CD-4345-94A6-4D7DB619A859}" type="presParOf" srcId="{B9CC0C22-EDBF-4861-B8B4-87C2ABA498F2}" destId="{6FB98E6D-9CB2-47BD-871D-FE242ADF2D86}" srcOrd="1" destOrd="0" presId="urn:microsoft.com/office/officeart/2005/8/layout/hierarchy1"/>
    <dgm:cxn modelId="{82EAB058-0132-4C75-B2A9-772AB6016589}" type="presParOf" srcId="{6FB98E6D-9CB2-47BD-871D-FE242ADF2D86}" destId="{FA830F3A-5524-44E0-B1DD-3201CDEB1AC9}" srcOrd="0" destOrd="0" presId="urn:microsoft.com/office/officeart/2005/8/layout/hierarchy1"/>
    <dgm:cxn modelId="{02B993E4-E034-4BA7-A93A-1CF227FA9441}" type="presParOf" srcId="{FA830F3A-5524-44E0-B1DD-3201CDEB1AC9}" destId="{B1CA782E-547B-4342-9D9B-94FD42E665BA}" srcOrd="0" destOrd="0" presId="urn:microsoft.com/office/officeart/2005/8/layout/hierarchy1"/>
    <dgm:cxn modelId="{7B2E5D74-863A-48E2-ACE2-E67DD417D271}" type="presParOf" srcId="{FA830F3A-5524-44E0-B1DD-3201CDEB1AC9}" destId="{EC9B118C-9174-41F3-8DE5-F2CF8C9A023E}" srcOrd="1" destOrd="0" presId="urn:microsoft.com/office/officeart/2005/8/layout/hierarchy1"/>
    <dgm:cxn modelId="{F5689620-710A-4BEE-BA20-5D6F5D47651F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Région </a:t>
          </a:r>
          <a:r>
            <a:rPr lang="fr-BE" sz="1400" kern="1200" dirty="0" err="1" smtClean="0"/>
            <a:t>Bxl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smtClean="0"/>
            <a:t>SPRB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Fiscalité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Economie&amp;Emploi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Mobilité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des Taxis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Dév</a:t>
          </a:r>
          <a:r>
            <a:rPr lang="fr-BE" sz="1400" kern="1200" dirty="0" smtClean="0"/>
            <a:t>. Urbain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du Logement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OIP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Région </a:t>
          </a:r>
          <a:r>
            <a:rPr lang="fr-BE" sz="1400" kern="1200" dirty="0" err="1" smtClean="0"/>
            <a:t>Bxl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smtClean="0"/>
            <a:t>SPRB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Fiscalité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Economie&amp;Emploi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Mobilité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des Taxis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Dév</a:t>
          </a:r>
          <a:r>
            <a:rPr lang="fr-BE" sz="1400" kern="1200" dirty="0" smtClean="0"/>
            <a:t>. Urbain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du Logement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OIP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0DD7-B5FF-448D-A8CD-D054F37DE594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556FA-A32A-4806-B18A-CCB0C6BE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56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10C3BF-ECB0-489F-B314-CB507064E6C4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6D307B-0156-4A5F-B2EC-9D722360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22/01/2015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70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F1E79-8225-48A0-95BD-5254C3720E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9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FE2F-7D45-439B-A76C-7ED3EBF3A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5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685-A2AB-4518-B31A-1C8B277EB9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34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80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644007" y="4044871"/>
            <a:ext cx="3887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https://www.bcss.fgov.be</a:t>
            </a:r>
            <a:endParaRPr lang="fr-BE" sz="1600" dirty="0" smtClean="0">
              <a:solidFill>
                <a:schemeClr val="tx1">
                  <a:lumMod val="85000"/>
                  <a:lumOff val="15000"/>
                </a:schemeClr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997E-C732-4EF4-9679-8436FE3692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6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000000"/>
                </a:solidFill>
                <a:cs typeface="Arial" charset="0"/>
                <a:sym typeface="Arial" charset="0"/>
              </a:rPr>
              <a:t>Principes</a:t>
            </a:r>
            <a:r>
              <a:rPr lang="en-US" altLang="en-US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cs typeface="Arial" charset="0"/>
                <a:sym typeface="Arial" charset="0"/>
              </a:rPr>
              <a:t>d’améliorations</a:t>
            </a:r>
            <a:r>
              <a:rPr lang="en-US" altLang="en-US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 des </a:t>
            </a:r>
            <a:r>
              <a:rPr lang="en-US" altLang="en-US" dirty="0" err="1" smtClean="0">
                <a:solidFill>
                  <a:srgbClr val="000000"/>
                </a:solidFill>
                <a:cs typeface="Arial" charset="0"/>
                <a:sym typeface="Arial" charset="0"/>
              </a:rPr>
              <a:t>échanges</a:t>
            </a:r>
            <a:r>
              <a:rPr lang="en-US" altLang="en-US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 entre la BCSS et les </a:t>
            </a:r>
            <a:r>
              <a:rPr lang="en-US" altLang="en-US" dirty="0" err="1" smtClean="0">
                <a:solidFill>
                  <a:srgbClr val="000000"/>
                </a:solidFill>
                <a:cs typeface="Arial" charset="0"/>
                <a:sym typeface="Arial" charset="0"/>
              </a:rPr>
              <a:t>Intégrateurs</a:t>
            </a:r>
            <a:r>
              <a:rPr lang="en-US" altLang="en-US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 de Services</a:t>
            </a: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2160240"/>
          </a:xfrm>
        </p:spPr>
        <p:txBody>
          <a:bodyPr/>
          <a:lstStyle/>
          <a:p>
            <a:endParaRPr lang="fr-BE" sz="1200" dirty="0" smtClean="0"/>
          </a:p>
          <a:p>
            <a:r>
              <a:rPr lang="fr-BE" dirty="0"/>
              <a:t>Principes de la BCSS</a:t>
            </a:r>
            <a:br>
              <a:rPr lang="fr-BE" dirty="0"/>
            </a:br>
            <a:r>
              <a:rPr lang="fr-BE" dirty="0"/>
              <a:t>envers </a:t>
            </a:r>
            <a:br>
              <a:rPr lang="fr-BE" dirty="0"/>
            </a:br>
            <a:r>
              <a:rPr lang="fr-BE" dirty="0"/>
              <a:t>les Intégrateurs de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5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Aspects Business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1</a:t>
            </a:r>
            <a:r>
              <a:rPr lang="fr-BE" dirty="0"/>
              <a:t>) </a:t>
            </a:r>
            <a:r>
              <a:rPr lang="fr-BE" dirty="0" smtClean="0"/>
              <a:t>mise </a:t>
            </a:r>
            <a:r>
              <a:rPr lang="fr-BE" dirty="0"/>
              <a:t>à disposition de </a:t>
            </a:r>
            <a:r>
              <a:rPr lang="fr-BE" dirty="0" smtClean="0"/>
              <a:t>services génériques</a:t>
            </a:r>
            <a:endParaRPr lang="fr-BE" dirty="0"/>
          </a:p>
          <a:p>
            <a:pPr lvl="1"/>
            <a:r>
              <a:rPr lang="fr-BE" dirty="0" smtClean="0"/>
              <a:t>pas </a:t>
            </a:r>
            <a:r>
              <a:rPr lang="fr-BE" dirty="0"/>
              <a:t>de filtrage au niveau de la BCSS</a:t>
            </a:r>
          </a:p>
          <a:p>
            <a:pPr lvl="2"/>
            <a:r>
              <a:rPr lang="fr-BE" dirty="0"/>
              <a:t> </a:t>
            </a:r>
            <a:r>
              <a:rPr lang="fr-BE" dirty="0" smtClean="0"/>
              <a:t>envoi </a:t>
            </a:r>
            <a:r>
              <a:rPr lang="fr-BE" dirty="0"/>
              <a:t>de l’ensemble des données disponibles</a:t>
            </a:r>
          </a:p>
          <a:p>
            <a:pPr lvl="1"/>
            <a:r>
              <a:rPr lang="fr-BE" dirty="0" smtClean="0"/>
              <a:t>consultation </a:t>
            </a:r>
            <a:r>
              <a:rPr lang="fr-BE" dirty="0"/>
              <a:t>au nom de </a:t>
            </a:r>
            <a:r>
              <a:rPr lang="fr-BE" dirty="0" smtClean="0"/>
              <a:t>l’IS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fr-BE" dirty="0" smtClean="0"/>
              <a:t>CBE </a:t>
            </a:r>
            <a:r>
              <a:rPr lang="fr-BE" dirty="0"/>
              <a:t>ou secteur/</a:t>
            </a:r>
            <a:r>
              <a:rPr lang="fr-BE" dirty="0" err="1"/>
              <a:t>typeInstitution</a:t>
            </a:r>
            <a:r>
              <a:rPr lang="fr-BE" dirty="0"/>
              <a:t> de </a:t>
            </a:r>
            <a:r>
              <a:rPr lang="fr-BE" dirty="0" smtClean="0"/>
              <a:t>l’IS (favoriser </a:t>
            </a:r>
            <a:r>
              <a:rPr lang="fr-BE" dirty="0"/>
              <a:t>l’utilisation du </a:t>
            </a:r>
            <a:r>
              <a:rPr lang="fr-BE" dirty="0" smtClean="0"/>
              <a:t>CBE)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fr-BE" dirty="0" smtClean="0"/>
              <a:t>pas </a:t>
            </a:r>
            <a:r>
              <a:rPr lang="fr-BE" dirty="0"/>
              <a:t>de contrôle particulier sur l’émetteur ou les </a:t>
            </a:r>
            <a:r>
              <a:rPr lang="fr-BE" dirty="0" smtClean="0"/>
              <a:t>NISS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fr-BE" dirty="0" smtClean="0"/>
              <a:t>contrôles </a:t>
            </a:r>
            <a:r>
              <a:rPr lang="fr-BE" dirty="0"/>
              <a:t>de configuration uniquement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7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Aspects Business </a:t>
            </a:r>
            <a:r>
              <a:rPr lang="fr-BE" dirty="0" smtClean="0"/>
              <a:t>(2/3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2</a:t>
            </a:r>
            <a:r>
              <a:rPr lang="fr-BE" dirty="0"/>
              <a:t>) </a:t>
            </a:r>
            <a:r>
              <a:rPr lang="fr-BE" dirty="0" smtClean="0"/>
              <a:t>intégrations </a:t>
            </a:r>
            <a:r>
              <a:rPr lang="fr-BE" dirty="0"/>
              <a:t>dans le répertoire de la BCSS </a:t>
            </a:r>
            <a:endParaRPr lang="fr-BE" dirty="0" smtClean="0"/>
          </a:p>
          <a:p>
            <a:pPr lvl="1"/>
            <a:r>
              <a:rPr lang="fr-BE" dirty="0"/>
              <a:t>p</a:t>
            </a:r>
            <a:r>
              <a:rPr lang="fr-BE" dirty="0" smtClean="0"/>
              <a:t>as </a:t>
            </a:r>
            <a:r>
              <a:rPr lang="fr-BE" dirty="0"/>
              <a:t>d’intégration </a:t>
            </a:r>
            <a:r>
              <a:rPr lang="fr-BE" dirty="0" smtClean="0"/>
              <a:t>systématique</a:t>
            </a:r>
          </a:p>
          <a:p>
            <a:pPr lvl="1"/>
            <a:r>
              <a:rPr lang="fr-BE" dirty="0"/>
              <a:t>p</a:t>
            </a:r>
            <a:r>
              <a:rPr lang="fr-BE" dirty="0" smtClean="0"/>
              <a:t>as </a:t>
            </a:r>
            <a:r>
              <a:rPr lang="fr-BE" dirty="0"/>
              <a:t>d’intégration pour les fournisseurs de </a:t>
            </a:r>
            <a:r>
              <a:rPr lang="fr-BE" dirty="0" smtClean="0"/>
              <a:t>l’IS</a:t>
            </a:r>
          </a:p>
          <a:p>
            <a:pPr lvl="1"/>
            <a:r>
              <a:rPr lang="fr-BE" dirty="0"/>
              <a:t>i</a:t>
            </a:r>
            <a:r>
              <a:rPr lang="fr-BE" dirty="0" smtClean="0"/>
              <a:t>ntégration </a:t>
            </a:r>
            <a:r>
              <a:rPr lang="fr-BE" dirty="0"/>
              <a:t>uniquement pour les </a:t>
            </a:r>
            <a:r>
              <a:rPr lang="fr-BE" dirty="0" smtClean="0"/>
              <a:t>mutations</a:t>
            </a:r>
          </a:p>
          <a:p>
            <a:pPr lvl="2"/>
            <a:r>
              <a:rPr lang="fr-BE" dirty="0"/>
              <a:t>r</a:t>
            </a:r>
            <a:r>
              <a:rPr lang="fr-BE" dirty="0" smtClean="0"/>
              <a:t>egroupement </a:t>
            </a:r>
            <a:r>
              <a:rPr lang="fr-BE" dirty="0"/>
              <a:t>par besoin </a:t>
            </a:r>
            <a:r>
              <a:rPr lang="fr-BE" dirty="0" smtClean="0"/>
              <a:t>similaire</a:t>
            </a:r>
          </a:p>
          <a:p>
            <a:pPr marL="457200" lvl="1" indent="0">
              <a:buNone/>
            </a:pPr>
            <a:r>
              <a:rPr lang="fr-BE" dirty="0" smtClean="0"/>
              <a:t>exemple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668" y="3792259"/>
            <a:ext cx="6736664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Aspects Business </a:t>
            </a:r>
            <a:r>
              <a:rPr lang="fr-BE" dirty="0" smtClean="0"/>
              <a:t>(3/3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3</a:t>
            </a:r>
            <a:r>
              <a:rPr lang="fr-BE" dirty="0"/>
              <a:t>) </a:t>
            </a:r>
            <a:r>
              <a:rPr lang="fr-BE" dirty="0" smtClean="0"/>
              <a:t>utilisation </a:t>
            </a:r>
            <a:r>
              <a:rPr lang="fr-BE" dirty="0"/>
              <a:t>des </a:t>
            </a:r>
            <a:r>
              <a:rPr lang="fr-BE" dirty="0" err="1" smtClean="0"/>
              <a:t>LegalContext</a:t>
            </a:r>
            <a:endParaRPr lang="fr-BE" dirty="0" smtClean="0"/>
          </a:p>
          <a:p>
            <a:pPr marL="0" indent="0">
              <a:buNone/>
            </a:pPr>
            <a:r>
              <a:rPr lang="fr-BE" dirty="0"/>
              <a:t>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1 </a:t>
            </a:r>
            <a:r>
              <a:rPr lang="fr-BE" dirty="0" err="1" smtClean="0"/>
              <a:t>LegalContext</a:t>
            </a:r>
            <a:r>
              <a:rPr lang="fr-BE" dirty="0" smtClean="0"/>
              <a:t>/finalité</a:t>
            </a:r>
          </a:p>
          <a:p>
            <a:pPr lvl="1"/>
            <a:r>
              <a:rPr lang="fr-BE" dirty="0" smtClean="0"/>
              <a:t>plus-values : pouvoir </a:t>
            </a:r>
            <a:r>
              <a:rPr lang="fr-BE" dirty="0"/>
              <a:t>répondre directement aux questions </a:t>
            </a:r>
            <a:r>
              <a:rPr lang="fr-BE" dirty="0" smtClean="0"/>
              <a:t>citoyennes (importance </a:t>
            </a:r>
            <a:r>
              <a:rPr lang="fr-BE" dirty="0"/>
              <a:t>de donner une description cohérente </a:t>
            </a:r>
            <a:r>
              <a:rPr lang="fr-BE" dirty="0" smtClean="0"/>
              <a:t>!)</a:t>
            </a:r>
          </a:p>
          <a:p>
            <a:pPr lvl="1"/>
            <a:r>
              <a:rPr lang="fr-BE" dirty="0" smtClean="0"/>
              <a:t>fournir </a:t>
            </a:r>
            <a:r>
              <a:rPr lang="fr-BE" dirty="0"/>
              <a:t>des statistiques d’utilisation </a:t>
            </a:r>
            <a:r>
              <a:rPr lang="fr-BE" dirty="0" smtClean="0"/>
              <a:t>pertinentes</a:t>
            </a:r>
          </a:p>
          <a:p>
            <a:pPr lvl="1"/>
            <a:r>
              <a:rPr lang="fr-BE" dirty="0" smtClean="0"/>
              <a:t>obligation </a:t>
            </a:r>
            <a:r>
              <a:rPr lang="fr-BE" dirty="0"/>
              <a:t>d’être informé des nouveaux accès</a:t>
            </a:r>
          </a:p>
          <a:p>
            <a:r>
              <a:rPr lang="fr-BE" dirty="0" smtClean="0"/>
              <a:t>attention </a:t>
            </a:r>
            <a:r>
              <a:rPr lang="fr-BE" dirty="0"/>
              <a:t>: bien distinguer les consultations de type « </a:t>
            </a:r>
            <a:r>
              <a:rPr lang="fr-BE" dirty="0" smtClean="0"/>
              <a:t>inspection</a:t>
            </a:r>
            <a:r>
              <a:rPr lang="fr-BE" dirty="0"/>
              <a:t> » des consultations « classiques » !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27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Aspects techniques (1/2)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1</a:t>
            </a:r>
            <a:r>
              <a:rPr lang="fr-BE" dirty="0"/>
              <a:t>) </a:t>
            </a:r>
            <a:r>
              <a:rPr lang="fr-BE" dirty="0" smtClean="0"/>
              <a:t>gestion </a:t>
            </a:r>
            <a:r>
              <a:rPr lang="fr-BE" dirty="0"/>
              <a:t>simplifiée des </a:t>
            </a:r>
            <a:r>
              <a:rPr lang="fr-BE" dirty="0" smtClean="0"/>
              <a:t>certificats</a:t>
            </a:r>
          </a:p>
          <a:p>
            <a:pPr lvl="1"/>
            <a:r>
              <a:rPr lang="fr-BE" dirty="0" smtClean="0"/>
              <a:t>authentification </a:t>
            </a:r>
            <a:r>
              <a:rPr lang="fr-BE" dirty="0"/>
              <a:t>établie entre l‘IS et la </a:t>
            </a:r>
            <a:r>
              <a:rPr lang="fr-BE" dirty="0" smtClean="0"/>
              <a:t>BCSS</a:t>
            </a:r>
          </a:p>
          <a:p>
            <a:pPr lvl="1"/>
            <a:r>
              <a:rPr lang="fr-BE" dirty="0" smtClean="0"/>
              <a:t>certificats </a:t>
            </a:r>
            <a:r>
              <a:rPr lang="fr-BE" dirty="0"/>
              <a:t>non liés à l'organisation demanderesse ou </a:t>
            </a:r>
            <a:r>
              <a:rPr lang="fr-BE" dirty="0" smtClean="0"/>
              <a:t>destinataire</a:t>
            </a:r>
          </a:p>
          <a:p>
            <a:pPr lvl="1"/>
            <a:r>
              <a:rPr lang="fr-BE" dirty="0" smtClean="0"/>
              <a:t>certificat </a:t>
            </a:r>
            <a:r>
              <a:rPr lang="fr-BE" dirty="0"/>
              <a:t>lié uniquement à l‘IS et à la </a:t>
            </a:r>
            <a:r>
              <a:rPr lang="fr-BE" dirty="0" smtClean="0"/>
              <a:t>BCSS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     </a:t>
            </a:r>
            <a:r>
              <a:rPr lang="fr-BE" dirty="0" smtClean="0"/>
              <a:t> </a:t>
            </a:r>
            <a:r>
              <a:rPr lang="fr-BE" dirty="0"/>
              <a:t>1 seule authentification pour tout le réseau </a:t>
            </a:r>
            <a:r>
              <a:rPr lang="fr-BE" dirty="0" smtClean="0"/>
              <a:t>!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      l</a:t>
            </a:r>
            <a:r>
              <a:rPr lang="fr-BE" dirty="0" smtClean="0"/>
              <a:t>’IS </a:t>
            </a:r>
            <a:r>
              <a:rPr lang="fr-BE" dirty="0"/>
              <a:t>devra assurer la sécurité technique au </a:t>
            </a:r>
            <a:r>
              <a:rPr lang="fr-BE" dirty="0" smtClean="0"/>
              <a:t>sein de </a:t>
            </a:r>
            <a:r>
              <a:rPr lang="fr-BE" dirty="0"/>
              <a:t>son propre </a:t>
            </a:r>
            <a:r>
              <a:rPr lang="fr-BE" dirty="0" smtClean="0"/>
              <a:t>   	  réseau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Aspects techniques </a:t>
            </a:r>
            <a:r>
              <a:rPr lang="fr-BE" dirty="0" smtClean="0"/>
              <a:t>(2/2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2</a:t>
            </a:r>
            <a:r>
              <a:rPr lang="fr-BE" dirty="0"/>
              <a:t>) </a:t>
            </a:r>
            <a:r>
              <a:rPr lang="fr-BE" dirty="0" smtClean="0"/>
              <a:t>gestion </a:t>
            </a:r>
            <a:r>
              <a:rPr lang="fr-BE" dirty="0"/>
              <a:t>simplifiée des échanges de fichiers</a:t>
            </a:r>
          </a:p>
          <a:p>
            <a:pPr lvl="1"/>
            <a:r>
              <a:rPr lang="fr-BE" dirty="0" smtClean="0"/>
              <a:t>centralisation </a:t>
            </a:r>
            <a:r>
              <a:rPr lang="fr-BE" dirty="0"/>
              <a:t>des fichiers au niveau de l’IS</a:t>
            </a:r>
          </a:p>
          <a:p>
            <a:pPr lvl="1"/>
            <a:r>
              <a:rPr lang="fr-BE" dirty="0" smtClean="0"/>
              <a:t>redistribution </a:t>
            </a:r>
            <a:r>
              <a:rPr lang="fr-BE" dirty="0"/>
              <a:t>par l’IS au sein de son </a:t>
            </a:r>
            <a:r>
              <a:rPr lang="fr-BE" dirty="0" smtClean="0"/>
              <a:t>réseau</a:t>
            </a:r>
          </a:p>
          <a:p>
            <a:pPr lvl="1"/>
            <a:r>
              <a:rPr lang="fr-BE" dirty="0" smtClean="0"/>
              <a:t>entre </a:t>
            </a:r>
            <a:r>
              <a:rPr lang="fr-BE" dirty="0"/>
              <a:t>la BCSS et l’IS 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/>
              <a:t>2 </a:t>
            </a:r>
            <a:r>
              <a:rPr lang="fr-BE" dirty="0"/>
              <a:t>dossiers « (S)FTP </a:t>
            </a:r>
            <a:r>
              <a:rPr lang="fr-BE" dirty="0" smtClean="0"/>
              <a:t>»</a:t>
            </a:r>
          </a:p>
          <a:p>
            <a:pPr lvl="2"/>
            <a:r>
              <a:rPr lang="fr-BE" dirty="0" smtClean="0"/>
              <a:t>‘</a:t>
            </a:r>
            <a:r>
              <a:rPr lang="fr-BE" dirty="0"/>
              <a:t>BCSSKSZ-IS1’ : </a:t>
            </a:r>
            <a:r>
              <a:rPr lang="fr-BE" dirty="0" smtClean="0"/>
              <a:t>BCSS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IS</a:t>
            </a:r>
          </a:p>
          <a:p>
            <a:pPr lvl="2"/>
            <a:r>
              <a:rPr lang="fr-BE" dirty="0" smtClean="0"/>
              <a:t>‘IS1-BCSSKSZ</a:t>
            </a:r>
            <a:r>
              <a:rPr lang="fr-BE" dirty="0"/>
              <a:t>’ : IS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BCSS</a:t>
            </a:r>
          </a:p>
          <a:p>
            <a:pPr lvl="2"/>
            <a:r>
              <a:rPr lang="fr-BE" dirty="0" smtClean="0"/>
              <a:t>[optionnel </a:t>
            </a:r>
            <a:r>
              <a:rPr lang="fr-BE" dirty="0"/>
              <a:t>: 2 dossiers/environnement (</a:t>
            </a:r>
            <a:r>
              <a:rPr lang="fr-BE" dirty="0" err="1"/>
              <a:t>tst,acpt,prod</a:t>
            </a:r>
            <a:r>
              <a:rPr lang="fr-BE" dirty="0" smtClean="0"/>
              <a:t>)]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7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Divers… </a:t>
            </a:r>
            <a:r>
              <a:rPr lang="fr-BE" dirty="0" smtClean="0"/>
              <a:t>(1/2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principe </a:t>
            </a:r>
            <a:r>
              <a:rPr lang="fr-BE" dirty="0"/>
              <a:t>de « réciprocité »</a:t>
            </a:r>
          </a:p>
          <a:p>
            <a:pPr lvl="1"/>
            <a:r>
              <a:rPr lang="fr-BE" dirty="0" smtClean="0"/>
              <a:t>accord </a:t>
            </a:r>
            <a:r>
              <a:rPr lang="fr-BE" dirty="0"/>
              <a:t>de confiance réciproque</a:t>
            </a:r>
          </a:p>
          <a:p>
            <a:pPr lvl="2"/>
            <a:r>
              <a:rPr lang="fr-BE" dirty="0" smtClean="0"/>
              <a:t>authentification </a:t>
            </a:r>
            <a:r>
              <a:rPr lang="fr-BE" dirty="0"/>
              <a:t>uniquement entre IS (pas au niveau du demandeur)</a:t>
            </a:r>
          </a:p>
          <a:p>
            <a:pPr lvl="2"/>
            <a:r>
              <a:rPr lang="fr-BE" dirty="0" smtClean="0"/>
              <a:t>pas </a:t>
            </a:r>
            <a:r>
              <a:rPr lang="fr-BE" dirty="0"/>
              <a:t>d’intégration sans réelle plus-value</a:t>
            </a:r>
          </a:p>
          <a:p>
            <a:pPr lvl="2"/>
            <a:r>
              <a:rPr lang="fr-BE" dirty="0" smtClean="0"/>
              <a:t>etc</a:t>
            </a:r>
            <a:r>
              <a:rPr lang="fr-BE" dirty="0"/>
              <a:t>…</a:t>
            </a:r>
          </a:p>
          <a:p>
            <a:r>
              <a:rPr lang="fr-BE" dirty="0" smtClean="0"/>
              <a:t>service-</a:t>
            </a:r>
            <a:r>
              <a:rPr lang="fr-BE" dirty="0" err="1" smtClean="0"/>
              <a:t>Level</a:t>
            </a:r>
            <a:r>
              <a:rPr lang="fr-BE" dirty="0" smtClean="0"/>
              <a:t> </a:t>
            </a:r>
            <a:r>
              <a:rPr lang="fr-BE" dirty="0"/>
              <a:t>Agreement</a:t>
            </a:r>
          </a:p>
          <a:p>
            <a:pPr lvl="1"/>
            <a:r>
              <a:rPr lang="fr-BE" dirty="0" smtClean="0"/>
              <a:t>similaire </a:t>
            </a:r>
            <a:r>
              <a:rPr lang="fr-BE" dirty="0"/>
              <a:t>à celui de la BCSS pour tout IS « fournisseur » de données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Divers…    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exceptions</a:t>
            </a:r>
            <a:endParaRPr lang="fr-BE" dirty="0"/>
          </a:p>
          <a:p>
            <a:pPr lvl="1"/>
            <a:r>
              <a:rPr lang="fr-BE" dirty="0" smtClean="0"/>
              <a:t>applications </a:t>
            </a:r>
            <a:r>
              <a:rPr lang="fr-BE" dirty="0"/>
              <a:t>« en ligne » : IS non impliqué !</a:t>
            </a:r>
          </a:p>
          <a:p>
            <a:pPr lvl="1"/>
            <a:r>
              <a:rPr lang="fr-BE" dirty="0" smtClean="0"/>
              <a:t>accès </a:t>
            </a:r>
            <a:r>
              <a:rPr lang="fr-BE" dirty="0"/>
              <a:t>gérés en direct entre demandeur et gestionnaire applicatif</a:t>
            </a:r>
          </a:p>
          <a:p>
            <a:pPr lvl="1"/>
            <a:r>
              <a:rPr lang="fr-BE" dirty="0"/>
              <a:t>e</a:t>
            </a:r>
            <a:r>
              <a:rPr lang="fr-BE" dirty="0" smtClean="0"/>
              <a:t>xemples </a:t>
            </a:r>
            <a:r>
              <a:rPr lang="fr-BE" dirty="0"/>
              <a:t>: e-PV, </a:t>
            </a:r>
            <a:r>
              <a:rPr lang="fr-BE" dirty="0" err="1"/>
              <a:t>Dolsis</a:t>
            </a:r>
            <a:r>
              <a:rPr lang="fr-BE" dirty="0"/>
              <a:t>, …</a:t>
            </a:r>
          </a:p>
          <a:p>
            <a:r>
              <a:rPr lang="fr-BE" dirty="0" smtClean="0"/>
              <a:t>facturation</a:t>
            </a:r>
            <a:endParaRPr lang="fr-BE" dirty="0"/>
          </a:p>
          <a:p>
            <a:r>
              <a:rPr lang="fr-BE" dirty="0" smtClean="0"/>
              <a:t>simplification </a:t>
            </a:r>
            <a:r>
              <a:rPr lang="fr-BE" dirty="0"/>
              <a:t>des processus de facturation</a:t>
            </a:r>
          </a:p>
          <a:p>
            <a:pPr lvl="1"/>
            <a:r>
              <a:rPr lang="fr-BE" dirty="0" smtClean="0"/>
              <a:t>établissement </a:t>
            </a:r>
            <a:r>
              <a:rPr lang="fr-BE" dirty="0"/>
              <a:t>d’un forfait pour chaque IS</a:t>
            </a:r>
          </a:p>
          <a:p>
            <a:pPr lvl="1"/>
            <a:r>
              <a:rPr lang="fr-BE" dirty="0" smtClean="0"/>
              <a:t>évaluation </a:t>
            </a:r>
            <a:r>
              <a:rPr lang="fr-BE" dirty="0"/>
              <a:t>du montant encore à déterminer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0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Prérequis</a:t>
            </a:r>
            <a:br>
              <a:rPr lang="fr-BE" dirty="0"/>
            </a:br>
            <a:r>
              <a:rPr lang="fr-BE" dirty="0" smtClean="0"/>
              <a:t>pour les Intégrateurs </a:t>
            </a:r>
            <a:r>
              <a:rPr lang="fr-BE" dirty="0"/>
              <a:t>de </a:t>
            </a:r>
            <a:r>
              <a:rPr lang="fr-BE" dirty="0" smtClean="0"/>
              <a:t>Services</a:t>
            </a:r>
            <a:endParaRPr lang="fr-BE" dirty="0"/>
          </a:p>
          <a:p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581544-C7E5-4496-85B9-B0A4BDFE3E4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Attentes de la BCSS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dirty="0" smtClean="0"/>
              <a:t>Pour </a:t>
            </a:r>
            <a:r>
              <a:rPr lang="fr-BE" dirty="0"/>
              <a:t>la mise en place de ces principes,</a:t>
            </a:r>
            <a:br>
              <a:rPr lang="fr-BE" dirty="0"/>
            </a:br>
            <a:r>
              <a:rPr lang="fr-BE" dirty="0"/>
              <a:t>la BCSS demande aux Intégrateurs de Services</a:t>
            </a:r>
            <a:br>
              <a:rPr lang="fr-BE" dirty="0"/>
            </a:br>
            <a:r>
              <a:rPr lang="fr-BE" dirty="0"/>
              <a:t>de remplir </a:t>
            </a:r>
            <a:r>
              <a:rPr lang="fr-BE" b="1" u="sng" dirty="0"/>
              <a:t>4 conditions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7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Objectif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  <a:p>
            <a:pPr marL="0" indent="0" algn="ctr">
              <a:buNone/>
            </a:pPr>
            <a:r>
              <a:rPr lang="fr-BE" dirty="0" smtClean="0"/>
              <a:t>Comment </a:t>
            </a:r>
            <a:r>
              <a:rPr lang="fr-BE" dirty="0"/>
              <a:t>la BCSS souhaite-t-elle interagir</a:t>
            </a:r>
          </a:p>
          <a:p>
            <a:pPr marL="0" indent="0" algn="ctr">
              <a:buNone/>
            </a:pPr>
            <a:r>
              <a:rPr lang="fr-BE" dirty="0"/>
              <a:t>avec les Intégrateurs de Services ?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1. Suivre les directives des Régulateurs de la Protection des Données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RPD 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/>
              <a:t>CPVP </a:t>
            </a:r>
            <a:r>
              <a:rPr lang="fr-BE" dirty="0"/>
              <a:t>(Comités Sectoriels), régulateur </a:t>
            </a:r>
            <a:r>
              <a:rPr lang="fr-BE" dirty="0" smtClean="0"/>
              <a:t>régional </a:t>
            </a:r>
            <a:r>
              <a:rPr lang="fr-BE" dirty="0"/>
              <a:t>éventuel, régulateur EU, …</a:t>
            </a:r>
          </a:p>
          <a:p>
            <a:r>
              <a:rPr lang="fr-BE" dirty="0"/>
              <a:t>r</a:t>
            </a:r>
            <a:r>
              <a:rPr lang="fr-BE" dirty="0" smtClean="0"/>
              <a:t>espect </a:t>
            </a:r>
            <a:r>
              <a:rPr lang="fr-BE" dirty="0"/>
              <a:t>des délibérations des différents régulateurs :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>
                <a:sym typeface="Wingdings" panose="05000000000000000000" pitchFamily="2" charset="2"/>
              </a:rPr>
              <a:t>p</a:t>
            </a:r>
            <a:r>
              <a:rPr lang="fr-BE" dirty="0" smtClean="0"/>
              <a:t>rincipe </a:t>
            </a:r>
            <a:r>
              <a:rPr lang="fr-BE" dirty="0"/>
              <a:t>de FINALITÉ [vérification métier]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>
                <a:sym typeface="Wingdings" panose="05000000000000000000" pitchFamily="2" charset="2"/>
              </a:rPr>
              <a:t>p</a:t>
            </a:r>
            <a:r>
              <a:rPr lang="fr-BE" dirty="0" smtClean="0"/>
              <a:t>rincipe </a:t>
            </a:r>
            <a:r>
              <a:rPr lang="fr-BE" dirty="0"/>
              <a:t>de PROPORTIONNALITÉ [filtrage]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3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2. Respecter les normes minimales de sécurité de l’information du CSSS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entre autres </a:t>
            </a:r>
            <a:endParaRPr lang="fr-BE" dirty="0"/>
          </a:p>
          <a:p>
            <a:pPr lvl="1"/>
            <a:r>
              <a:rPr lang="fr-BE" dirty="0" smtClean="0"/>
              <a:t>désignation </a:t>
            </a:r>
            <a:r>
              <a:rPr lang="fr-BE" dirty="0"/>
              <a:t>d’un conseiller en sécurité de l’info</a:t>
            </a:r>
          </a:p>
          <a:p>
            <a:pPr lvl="1"/>
            <a:r>
              <a:rPr lang="fr-BE" dirty="0" smtClean="0"/>
              <a:t>gouvernance </a:t>
            </a:r>
            <a:r>
              <a:rPr lang="fr-BE" dirty="0"/>
              <a:t>claire pour la gestion des logs</a:t>
            </a:r>
          </a:p>
          <a:p>
            <a:pPr lvl="1"/>
            <a:r>
              <a:rPr lang="fr-BE" dirty="0" smtClean="0"/>
              <a:t>…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err="1" smtClean="0"/>
              <a:t>cfr</a:t>
            </a:r>
            <a:r>
              <a:rPr lang="fr-BE" dirty="0" smtClean="0"/>
              <a:t>. </a:t>
            </a:r>
            <a:r>
              <a:rPr lang="fr-BE" dirty="0"/>
              <a:t>site web de la BCSS (Documentation/Sécurité)</a:t>
            </a:r>
          </a:p>
          <a:p>
            <a:r>
              <a:rPr lang="fr-BE" dirty="0" smtClean="0"/>
              <a:t>faire </a:t>
            </a:r>
            <a:r>
              <a:rPr lang="fr-BE" dirty="0"/>
              <a:t>respecter ces normes par l’ensemble des entités avec lesquelles l’IS échange (directement ou indirectement)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Centraliser les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SPOC </a:t>
            </a:r>
            <a:r>
              <a:rPr lang="fr-BE" dirty="0"/>
              <a:t>pour son réseau (business et </a:t>
            </a:r>
            <a:r>
              <a:rPr lang="fr-BE" dirty="0" smtClean="0"/>
              <a:t>technique)</a:t>
            </a:r>
          </a:p>
          <a:p>
            <a:pPr lvl="1"/>
            <a:r>
              <a:rPr lang="fr-BE" dirty="0" smtClean="0">
                <a:sym typeface="Wingdings" panose="05000000000000000000" pitchFamily="2" charset="2"/>
              </a:rPr>
              <a:t>a</a:t>
            </a:r>
            <a:r>
              <a:rPr lang="fr-BE" dirty="0" smtClean="0"/>
              <a:t>ssumer </a:t>
            </a:r>
            <a:r>
              <a:rPr lang="fr-BE" dirty="0"/>
              <a:t>le rôle de centralisateur et </a:t>
            </a:r>
            <a:r>
              <a:rPr lang="fr-BE" dirty="0" smtClean="0"/>
              <a:t>de distributeur des données</a:t>
            </a:r>
          </a:p>
          <a:p>
            <a:pPr lvl="1"/>
            <a:r>
              <a:rPr lang="fr-BE" dirty="0" smtClean="0"/>
              <a:t>tant </a:t>
            </a:r>
            <a:r>
              <a:rPr lang="fr-BE" dirty="0"/>
              <a:t>pour les échanges en ligne que </a:t>
            </a:r>
            <a:r>
              <a:rPr lang="fr-BE" dirty="0" smtClean="0"/>
              <a:t>les </a:t>
            </a:r>
            <a:r>
              <a:rPr lang="fr-BE" dirty="0"/>
              <a:t>échanges de fichiers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0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4. Implémenter et gérer un </a:t>
            </a:r>
            <a:br>
              <a:rPr lang="fr-BE" dirty="0"/>
            </a:br>
            <a:r>
              <a:rPr lang="fr-BE" dirty="0" smtClean="0"/>
              <a:t>«répertoire </a:t>
            </a:r>
            <a:r>
              <a:rPr lang="fr-BE" dirty="0"/>
              <a:t>des </a:t>
            </a:r>
            <a:r>
              <a:rPr lang="fr-BE" dirty="0" smtClean="0"/>
              <a:t>références»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solution </a:t>
            </a:r>
            <a:r>
              <a:rPr lang="fr-BE" dirty="0"/>
              <a:t>similaire au répertoire des </a:t>
            </a:r>
            <a:r>
              <a:rPr lang="fr-BE" dirty="0" smtClean="0"/>
              <a:t>références </a:t>
            </a:r>
            <a:r>
              <a:rPr lang="fr-BE" dirty="0"/>
              <a:t>de la BCSS</a:t>
            </a:r>
          </a:p>
          <a:p>
            <a:pPr lvl="1"/>
            <a:r>
              <a:rPr lang="fr-BE" dirty="0"/>
              <a:t>peut servir d’inspiration</a:t>
            </a:r>
          </a:p>
          <a:p>
            <a:pPr lvl="1"/>
            <a:r>
              <a:rPr lang="fr-BE" dirty="0"/>
              <a:t>solution de </a:t>
            </a:r>
            <a:r>
              <a:rPr lang="fr-BE" dirty="0" smtClean="0"/>
              <a:t>l’Intégrateur </a:t>
            </a:r>
            <a:r>
              <a:rPr lang="fr-BE" dirty="0"/>
              <a:t>≠ copie solution </a:t>
            </a:r>
            <a:r>
              <a:rPr lang="fr-BE" dirty="0" smtClean="0"/>
              <a:t>BCSS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/>
              <a:t>mêmes </a:t>
            </a:r>
            <a:r>
              <a:rPr lang="fr-BE" dirty="0"/>
              <a:t>objectifs/spécifications métiers</a:t>
            </a:r>
          </a:p>
          <a:p>
            <a:r>
              <a:rPr lang="fr-BE" dirty="0" smtClean="0"/>
              <a:t>répertoire </a:t>
            </a:r>
            <a:r>
              <a:rPr lang="fr-BE" dirty="0"/>
              <a:t>BCSS = personnes physiques</a:t>
            </a:r>
          </a:p>
          <a:p>
            <a:r>
              <a:rPr lang="fr-BE" dirty="0" smtClean="0"/>
              <a:t>répertoire </a:t>
            </a:r>
            <a:r>
              <a:rPr lang="fr-BE" dirty="0"/>
              <a:t>IS = scope potentiellement plus large </a:t>
            </a:r>
            <a:r>
              <a:rPr lang="fr-BE" dirty="0" smtClean="0"/>
              <a:t>(</a:t>
            </a:r>
            <a:r>
              <a:rPr lang="fr-BE" dirty="0" err="1" smtClean="0"/>
              <a:t>p.e</a:t>
            </a:r>
            <a:r>
              <a:rPr lang="fr-BE" dirty="0" smtClean="0"/>
              <a:t>. </a:t>
            </a:r>
            <a:r>
              <a:rPr lang="fr-BE" dirty="0"/>
              <a:t>: numéros d’entreprise)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z="1800" dirty="0" smtClean="0"/>
          </a:p>
          <a:p>
            <a:r>
              <a:rPr lang="fr-BE" dirty="0" smtClean="0"/>
              <a:t>Conclusions</a:t>
            </a:r>
            <a:endParaRPr lang="fr-BE" dirty="0"/>
          </a:p>
          <a:p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581544-C7E5-4496-85B9-B0A4BDFE3E45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0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Concrétisation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Période transitoire : pas de « </a:t>
            </a:r>
            <a:r>
              <a:rPr lang="fr-BE" dirty="0" err="1"/>
              <a:t>Big</a:t>
            </a:r>
            <a:r>
              <a:rPr lang="fr-BE" dirty="0"/>
              <a:t> Bang » !</a:t>
            </a:r>
          </a:p>
          <a:p>
            <a:pPr marL="457200" lvl="1" indent="0">
              <a:buNone/>
            </a:pPr>
            <a:r>
              <a:rPr lang="fr-BE" dirty="0" smtClean="0"/>
              <a:t>1.  application </a:t>
            </a:r>
            <a:r>
              <a:rPr lang="fr-BE" dirty="0"/>
              <a:t>des principes pour les nouveaux </a:t>
            </a:r>
            <a:r>
              <a:rPr lang="fr-BE" dirty="0" smtClean="0"/>
              <a:t>accès</a:t>
            </a:r>
          </a:p>
          <a:p>
            <a:pPr lvl="2"/>
            <a:r>
              <a:rPr lang="fr-BE" dirty="0"/>
              <a:t>o</a:t>
            </a:r>
            <a:r>
              <a:rPr lang="fr-BE" dirty="0" smtClean="0"/>
              <a:t>n ne modifie pas les accès existants</a:t>
            </a:r>
          </a:p>
          <a:p>
            <a:pPr lvl="2"/>
            <a:r>
              <a:rPr lang="fr-BE" dirty="0"/>
              <a:t>d</a:t>
            </a:r>
            <a:r>
              <a:rPr lang="fr-BE" dirty="0" smtClean="0"/>
              <a:t>e préférence, nouveaux accès = services SOA</a:t>
            </a:r>
          </a:p>
          <a:p>
            <a:pPr marL="457200" lvl="1" indent="0">
              <a:buNone/>
            </a:pPr>
            <a:r>
              <a:rPr lang="fr-BE" dirty="0" smtClean="0"/>
              <a:t>2.  planning de migration au cas par cas (par la suite)</a:t>
            </a:r>
          </a:p>
          <a:p>
            <a:pPr lvl="2"/>
            <a:r>
              <a:rPr lang="fr-BE" dirty="0" smtClean="0"/>
              <a:t>à déterminer </a:t>
            </a:r>
            <a:r>
              <a:rPr lang="fr-BE" dirty="0"/>
              <a:t>entre IS et BCSS, en fonction des besoins, après analyse d’impact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68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1ère </a:t>
            </a:r>
            <a:r>
              <a:rPr lang="fr-BE" dirty="0"/>
              <a:t>partie – </a:t>
            </a:r>
            <a:r>
              <a:rPr lang="fr-BE" dirty="0" smtClean="0"/>
              <a:t>Introduction</a:t>
            </a:r>
          </a:p>
          <a:p>
            <a:pPr lvl="1"/>
            <a:r>
              <a:rPr lang="fr-BE" dirty="0"/>
              <a:t>s</a:t>
            </a:r>
            <a:r>
              <a:rPr lang="fr-BE" dirty="0" smtClean="0"/>
              <a:t>cope  </a:t>
            </a:r>
          </a:p>
          <a:p>
            <a:pPr lvl="1"/>
            <a:r>
              <a:rPr lang="fr-BE" dirty="0" smtClean="0"/>
              <a:t>situation </a:t>
            </a:r>
            <a:r>
              <a:rPr lang="fr-BE" dirty="0"/>
              <a:t>ASIS/TOBE </a:t>
            </a:r>
          </a:p>
          <a:p>
            <a:r>
              <a:rPr lang="fr-BE" dirty="0" smtClean="0"/>
              <a:t>2ème </a:t>
            </a:r>
            <a:r>
              <a:rPr lang="fr-BE" dirty="0"/>
              <a:t>partie – Principes BCSS envers les </a:t>
            </a:r>
            <a:r>
              <a:rPr lang="fr-BE" dirty="0" smtClean="0"/>
              <a:t>IS</a:t>
            </a:r>
          </a:p>
          <a:p>
            <a:pPr lvl="1"/>
            <a:r>
              <a:rPr lang="fr-BE" dirty="0" smtClean="0"/>
              <a:t>aspects </a:t>
            </a:r>
            <a:r>
              <a:rPr lang="fr-BE" dirty="0"/>
              <a:t>business &amp; techniques </a:t>
            </a:r>
            <a:endParaRPr lang="fr-BE" dirty="0" smtClean="0"/>
          </a:p>
          <a:p>
            <a:pPr lvl="1"/>
            <a:r>
              <a:rPr lang="fr-BE" dirty="0" smtClean="0"/>
              <a:t>divers</a:t>
            </a:r>
            <a:endParaRPr lang="fr-BE" dirty="0"/>
          </a:p>
          <a:p>
            <a:r>
              <a:rPr lang="fr-BE" dirty="0" smtClean="0"/>
              <a:t>3ème </a:t>
            </a:r>
            <a:r>
              <a:rPr lang="fr-BE" dirty="0"/>
              <a:t>partie – Prérequis pour les </a:t>
            </a:r>
            <a:r>
              <a:rPr lang="fr-BE" dirty="0" smtClean="0"/>
              <a:t>IS</a:t>
            </a:r>
          </a:p>
          <a:p>
            <a:pPr lvl="1"/>
            <a:r>
              <a:rPr lang="fr-BE" dirty="0" smtClean="0"/>
              <a:t>attentes </a:t>
            </a:r>
            <a:r>
              <a:rPr lang="fr-BE" dirty="0"/>
              <a:t>de la BCSS : principes à respecter de la part des intégrateurs de service pour la mise en place de ces nouveaux principes </a:t>
            </a:r>
          </a:p>
          <a:p>
            <a:r>
              <a:rPr lang="fr-BE" dirty="0"/>
              <a:t>c</a:t>
            </a:r>
            <a:r>
              <a:rPr lang="fr-BE" dirty="0" smtClean="0"/>
              <a:t>onclusion </a:t>
            </a:r>
            <a:r>
              <a:rPr lang="fr-BE" dirty="0"/>
              <a:t>&amp; q</a:t>
            </a:r>
            <a:r>
              <a:rPr lang="fr-BE" dirty="0" smtClean="0"/>
              <a:t>uestions 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z="1200" dirty="0" smtClean="0"/>
          </a:p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3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Petit rappel…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un </a:t>
            </a:r>
            <a:r>
              <a:rPr lang="fr-BE" dirty="0"/>
              <a:t>Intégrateur de Services (IS) </a:t>
            </a:r>
            <a:r>
              <a:rPr lang="fr-BE" dirty="0" smtClean="0"/>
              <a:t>:</a:t>
            </a:r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dirty="0" smtClean="0"/>
              <a:t>«</a:t>
            </a:r>
            <a:r>
              <a:rPr lang="fr-BE" dirty="0"/>
              <a:t> </a:t>
            </a:r>
            <a:r>
              <a:rPr lang="fr-BE" dirty="0" smtClean="0"/>
              <a:t>assure </a:t>
            </a:r>
            <a:r>
              <a:rPr lang="fr-BE" dirty="0"/>
              <a:t>la collecte et l'échange de données 	électroniques 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ayant </a:t>
            </a:r>
            <a:r>
              <a:rPr lang="fr-BE" dirty="0"/>
              <a:t>une valeur légale (sources </a:t>
            </a:r>
            <a:r>
              <a:rPr lang="fr-BE" dirty="0" smtClean="0"/>
              <a:t>authentiques</a:t>
            </a:r>
            <a:r>
              <a:rPr lang="fr-BE" dirty="0"/>
              <a:t>) entre administrations et réduit </a:t>
            </a:r>
            <a:r>
              <a:rPr lang="fr-BE" dirty="0" smtClean="0"/>
              <a:t>ainsi </a:t>
            </a:r>
            <a:r>
              <a:rPr lang="fr-BE" dirty="0"/>
              <a:t>la charge </a:t>
            </a:r>
            <a:r>
              <a:rPr lang="fr-BE" dirty="0" smtClean="0"/>
              <a:t>administrative</a:t>
            </a:r>
            <a:br>
              <a:rPr lang="fr-BE" dirty="0" smtClean="0"/>
            </a:br>
            <a:r>
              <a:rPr lang="fr-BE" dirty="0" smtClean="0"/>
              <a:t> pour </a:t>
            </a:r>
            <a:r>
              <a:rPr lang="fr-BE" dirty="0"/>
              <a:t>le citoyen ou </a:t>
            </a:r>
            <a:r>
              <a:rPr lang="fr-BE" dirty="0" smtClean="0"/>
              <a:t>l'entreprise</a:t>
            </a:r>
            <a:r>
              <a:rPr lang="fr-BE" dirty="0"/>
              <a:t> »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Scope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Intégrateurs </a:t>
            </a:r>
            <a:r>
              <a:rPr lang="fr-BE" dirty="0"/>
              <a:t>de Services Régionaux (ISR):</a:t>
            </a:r>
          </a:p>
          <a:p>
            <a:pPr lvl="1"/>
            <a:r>
              <a:rPr lang="fr-BE" dirty="0"/>
              <a:t>Région Bruxelloise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 err="1"/>
              <a:t>Fidus</a:t>
            </a:r>
            <a:endParaRPr lang="fr-BE" dirty="0"/>
          </a:p>
          <a:p>
            <a:pPr lvl="1"/>
            <a:r>
              <a:rPr lang="fr-BE" dirty="0"/>
              <a:t>Région Flamande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/>
              <a:t>VDI (</a:t>
            </a:r>
            <a:r>
              <a:rPr lang="fr-BE" dirty="0" err="1"/>
              <a:t>Vlaamse</a:t>
            </a:r>
            <a:r>
              <a:rPr lang="fr-BE" dirty="0"/>
              <a:t> </a:t>
            </a:r>
            <a:r>
              <a:rPr lang="fr-BE" dirty="0" err="1"/>
              <a:t>DienstenIntegrator</a:t>
            </a:r>
            <a:r>
              <a:rPr lang="fr-BE" dirty="0"/>
              <a:t>)</a:t>
            </a:r>
          </a:p>
          <a:p>
            <a:pPr lvl="1"/>
            <a:r>
              <a:rPr lang="fr-BE" dirty="0"/>
              <a:t>Région Wallonne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/>
              <a:t>BCED (Banque Carrefour d’Echange de Données)</a:t>
            </a:r>
          </a:p>
          <a:p>
            <a:r>
              <a:rPr lang="fr-BE" dirty="0" smtClean="0"/>
              <a:t>Intégrateur </a:t>
            </a:r>
            <a:r>
              <a:rPr lang="fr-BE" dirty="0"/>
              <a:t>de Services </a:t>
            </a:r>
            <a:r>
              <a:rPr lang="fr-BE" dirty="0" smtClean="0"/>
              <a:t>fédéral </a:t>
            </a:r>
            <a:r>
              <a:rPr lang="fr-BE" dirty="0"/>
              <a:t>: </a:t>
            </a:r>
            <a:r>
              <a:rPr lang="fr-BE" dirty="0" err="1"/>
              <a:t>FedICT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4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Situation actuelle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exemple </a:t>
            </a:r>
            <a:r>
              <a:rPr lang="fr-BE" dirty="0"/>
              <a:t>: Région Bruxelloise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r-B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29206434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9833" y="4441371"/>
            <a:ext cx="7888551" cy="1939957"/>
            <a:chOff x="139833" y="4441371"/>
            <a:chExt cx="7888551" cy="1939957"/>
          </a:xfrm>
        </p:grpSpPr>
        <p:grpSp>
          <p:nvGrpSpPr>
            <p:cNvPr id="8" name="Group 7"/>
            <p:cNvGrpSpPr/>
            <p:nvPr/>
          </p:nvGrpSpPr>
          <p:grpSpPr>
            <a:xfrm>
              <a:off x="139833" y="4441371"/>
              <a:ext cx="7672527" cy="1939957"/>
              <a:chOff x="139833" y="4441371"/>
              <a:chExt cx="7672527" cy="1939957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833" y="5502746"/>
                <a:ext cx="1983895" cy="878582"/>
              </a:xfrm>
              <a:prstGeom prst="roundRect">
                <a:avLst>
                  <a:gd name="adj" fmla="val 16667"/>
                </a:avLst>
              </a:prstGeom>
              <a:ln/>
              <a:extLst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pic>
          <p:sp>
            <p:nvSpPr>
              <p:cNvPr id="13" name="Freeform 12"/>
              <p:cNvSpPr/>
              <p:nvPr/>
            </p:nvSpPr>
            <p:spPr>
              <a:xfrm>
                <a:off x="2196935" y="4981699"/>
                <a:ext cx="5615425" cy="1327621"/>
              </a:xfrm>
              <a:custGeom>
                <a:avLst/>
                <a:gdLst>
                  <a:gd name="connsiteX0" fmla="*/ 0 w 6127668"/>
                  <a:gd name="connsiteY0" fmla="*/ 866899 h 941271"/>
                  <a:gd name="connsiteX1" fmla="*/ 5106390 w 6127668"/>
                  <a:gd name="connsiteY1" fmla="*/ 855023 h 941271"/>
                  <a:gd name="connsiteX2" fmla="*/ 6127668 w 6127668"/>
                  <a:gd name="connsiteY2" fmla="*/ 0 h 941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27668" h="941271">
                    <a:moveTo>
                      <a:pt x="0" y="866899"/>
                    </a:moveTo>
                    <a:cubicBezTo>
                      <a:pt x="2042556" y="933202"/>
                      <a:pt x="4085112" y="999506"/>
                      <a:pt x="5106390" y="855023"/>
                    </a:cubicBezTo>
                    <a:cubicBezTo>
                      <a:pt x="6127668" y="710540"/>
                      <a:pt x="6127668" y="355270"/>
                      <a:pt x="6127668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244436" y="5367647"/>
                <a:ext cx="3800104" cy="725276"/>
              </a:xfrm>
              <a:custGeom>
                <a:avLst/>
                <a:gdLst>
                  <a:gd name="connsiteX0" fmla="*/ 0 w 3800104"/>
                  <a:gd name="connsiteY0" fmla="*/ 617517 h 725276"/>
                  <a:gd name="connsiteX1" fmla="*/ 2909455 w 3800104"/>
                  <a:gd name="connsiteY1" fmla="*/ 676893 h 725276"/>
                  <a:gd name="connsiteX2" fmla="*/ 3800104 w 3800104"/>
                  <a:gd name="connsiteY2" fmla="*/ 0 h 725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00104" h="725276">
                    <a:moveTo>
                      <a:pt x="0" y="617517"/>
                    </a:moveTo>
                    <a:cubicBezTo>
                      <a:pt x="1138052" y="698664"/>
                      <a:pt x="2276105" y="779812"/>
                      <a:pt x="2909455" y="676893"/>
                    </a:cubicBezTo>
                    <a:cubicBezTo>
                      <a:pt x="3542805" y="573974"/>
                      <a:pt x="3671454" y="286987"/>
                      <a:pt x="3800104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2341707" y="5320145"/>
                <a:ext cx="2446317" cy="423660"/>
              </a:xfrm>
              <a:custGeom>
                <a:avLst/>
                <a:gdLst>
                  <a:gd name="connsiteX0" fmla="*/ 0 w 2446317"/>
                  <a:gd name="connsiteY0" fmla="*/ 415637 h 423660"/>
                  <a:gd name="connsiteX1" fmla="*/ 1757548 w 2446317"/>
                  <a:gd name="connsiteY1" fmla="*/ 368136 h 423660"/>
                  <a:gd name="connsiteX2" fmla="*/ 2446317 w 2446317"/>
                  <a:gd name="connsiteY2" fmla="*/ 0 h 42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6317" h="423660">
                    <a:moveTo>
                      <a:pt x="0" y="415637"/>
                    </a:moveTo>
                    <a:cubicBezTo>
                      <a:pt x="674914" y="426523"/>
                      <a:pt x="1349829" y="437409"/>
                      <a:pt x="1757548" y="368136"/>
                    </a:cubicBezTo>
                    <a:cubicBezTo>
                      <a:pt x="2165267" y="298863"/>
                      <a:pt x="2305792" y="149431"/>
                      <a:pt x="2446317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2006930" y="4488873"/>
                <a:ext cx="1591293" cy="985652"/>
              </a:xfrm>
              <a:custGeom>
                <a:avLst/>
                <a:gdLst>
                  <a:gd name="connsiteX0" fmla="*/ 0 w 1591293"/>
                  <a:gd name="connsiteY0" fmla="*/ 985652 h 985652"/>
                  <a:gd name="connsiteX1" fmla="*/ 1258784 w 1591293"/>
                  <a:gd name="connsiteY1" fmla="*/ 605641 h 985652"/>
                  <a:gd name="connsiteX2" fmla="*/ 1591293 w 1591293"/>
                  <a:gd name="connsiteY2" fmla="*/ 0 h 98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91293" h="985652">
                    <a:moveTo>
                      <a:pt x="0" y="985652"/>
                    </a:moveTo>
                    <a:cubicBezTo>
                      <a:pt x="496784" y="877784"/>
                      <a:pt x="993569" y="769916"/>
                      <a:pt x="1258784" y="605641"/>
                    </a:cubicBezTo>
                    <a:cubicBezTo>
                      <a:pt x="1523999" y="441366"/>
                      <a:pt x="1579418" y="89065"/>
                      <a:pt x="159129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1436914" y="4441371"/>
                <a:ext cx="1009403" cy="973777"/>
              </a:xfrm>
              <a:custGeom>
                <a:avLst/>
                <a:gdLst>
                  <a:gd name="connsiteX0" fmla="*/ 0 w 1009403"/>
                  <a:gd name="connsiteY0" fmla="*/ 973777 h 973777"/>
                  <a:gd name="connsiteX1" fmla="*/ 843148 w 1009403"/>
                  <a:gd name="connsiteY1" fmla="*/ 463138 h 973777"/>
                  <a:gd name="connsiteX2" fmla="*/ 1009403 w 1009403"/>
                  <a:gd name="connsiteY2" fmla="*/ 0 h 973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9403" h="973777">
                    <a:moveTo>
                      <a:pt x="0" y="973777"/>
                    </a:moveTo>
                    <a:cubicBezTo>
                      <a:pt x="337457" y="799605"/>
                      <a:pt x="674914" y="625434"/>
                      <a:pt x="843148" y="463138"/>
                    </a:cubicBezTo>
                    <a:cubicBezTo>
                      <a:pt x="1011382" y="300842"/>
                      <a:pt x="971798" y="77190"/>
                      <a:pt x="100940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 flipV="1">
              <a:off x="7812360" y="4653136"/>
              <a:ext cx="0" cy="328563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3" idx="2"/>
            </p:cNvCxnSpPr>
            <p:nvPr/>
          </p:nvCxnSpPr>
          <p:spPr>
            <a:xfrm flipH="1" flipV="1">
              <a:off x="7596336" y="4653137"/>
              <a:ext cx="216024" cy="328562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7812360" y="4653137"/>
              <a:ext cx="216024" cy="360039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45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Nouvelle situation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exemple </a:t>
            </a:r>
            <a:r>
              <a:rPr lang="fr-BE" dirty="0"/>
              <a:t>: Région Bruxelloise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r-B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66830162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3" y="5574754"/>
            <a:ext cx="1983895" cy="878582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Rounded Rectangle 7"/>
          <p:cNvSpPr/>
          <p:nvPr/>
        </p:nvSpPr>
        <p:spPr>
          <a:xfrm rot="21090686">
            <a:off x="5397132" y="1916832"/>
            <a:ext cx="2415006" cy="720080"/>
          </a:xfrm>
          <a:prstGeom prst="roundRect">
            <a:avLst/>
          </a:prstGeom>
          <a:ln>
            <a:headEnd type="arrow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3200" dirty="0" err="1" smtClean="0"/>
              <a:t>Fidus</a:t>
            </a:r>
            <a:endParaRPr lang="fr-BE" sz="3200" dirty="0"/>
          </a:p>
        </p:txBody>
      </p:sp>
      <p:sp>
        <p:nvSpPr>
          <p:cNvPr id="9" name="Freeform 8"/>
          <p:cNvSpPr/>
          <p:nvPr/>
        </p:nvSpPr>
        <p:spPr>
          <a:xfrm rot="16768935" flipV="1">
            <a:off x="1219163" y="1672139"/>
            <a:ext cx="4000383" cy="4327658"/>
          </a:xfrm>
          <a:custGeom>
            <a:avLst/>
            <a:gdLst>
              <a:gd name="connsiteX0" fmla="*/ 0 w 3800104"/>
              <a:gd name="connsiteY0" fmla="*/ 617517 h 725276"/>
              <a:gd name="connsiteX1" fmla="*/ 2909455 w 3800104"/>
              <a:gd name="connsiteY1" fmla="*/ 676893 h 725276"/>
              <a:gd name="connsiteX2" fmla="*/ 3800104 w 3800104"/>
              <a:gd name="connsiteY2" fmla="*/ 0 h 72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00104" h="725276">
                <a:moveTo>
                  <a:pt x="0" y="617517"/>
                </a:moveTo>
                <a:cubicBezTo>
                  <a:pt x="1138052" y="698664"/>
                  <a:pt x="2276105" y="779812"/>
                  <a:pt x="2909455" y="676893"/>
                </a:cubicBezTo>
                <a:cubicBezTo>
                  <a:pt x="3542805" y="573974"/>
                  <a:pt x="3671454" y="286987"/>
                  <a:pt x="3800104" y="0"/>
                </a:cubicBezTo>
              </a:path>
            </a:pathLst>
          </a:custGeom>
          <a:noFill/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256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Chacun son réseau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5508104" y="1880782"/>
            <a:ext cx="2963383" cy="3323229"/>
            <a:chOff x="5781793" y="1880782"/>
            <a:chExt cx="2963383" cy="3323229"/>
          </a:xfrm>
        </p:grpSpPr>
        <p:sp>
          <p:nvSpPr>
            <p:cNvPr id="7" name="Rounded Rectangle 6"/>
            <p:cNvSpPr/>
            <p:nvPr/>
          </p:nvSpPr>
          <p:spPr>
            <a:xfrm>
              <a:off x="6084168" y="3429000"/>
              <a:ext cx="1591515" cy="504056"/>
            </a:xfrm>
            <a:prstGeom prst="roundRect">
              <a:avLst/>
            </a:prstGeom>
            <a:ln>
              <a:headEnd type="arrow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2800" dirty="0" err="1" smtClean="0"/>
                <a:t>Fidus</a:t>
              </a:r>
              <a:endParaRPr lang="fr-BE" sz="3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519885" y="2348880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SPRB</a:t>
              </a:r>
              <a:endParaRPr lang="fr-BE" sz="1200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781793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</a:t>
              </a:r>
              <a:r>
                <a:rPr lang="fr-BE" sz="1400" b="1" dirty="0" smtClean="0"/>
                <a:t>1</a:t>
              </a:r>
              <a:endParaRPr lang="fr-BE" sz="1200" b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372200" y="214262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775562" y="1990853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7192974" y="2145088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6309486" y="189147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112854" y="195279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284709" y="1880782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481006" y="196542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cxnSp>
          <p:nvCxnSpPr>
            <p:cNvPr id="17" name="Straight Connector 16"/>
            <p:cNvCxnSpPr>
              <a:stCxn id="8" idx="7"/>
              <a:endCxn id="12" idx="3"/>
            </p:cNvCxnSpPr>
            <p:nvPr/>
          </p:nvCxnSpPr>
          <p:spPr>
            <a:xfrm flipV="1">
              <a:off x="7134512" y="2322320"/>
              <a:ext cx="96442" cy="13201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0"/>
              <a:endCxn id="11" idx="4"/>
            </p:cNvCxnSpPr>
            <p:nvPr/>
          </p:nvCxnSpPr>
          <p:spPr>
            <a:xfrm flipV="1">
              <a:off x="6879925" y="2198493"/>
              <a:ext cx="25310" cy="15038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1"/>
              <a:endCxn id="10" idx="4"/>
            </p:cNvCxnSpPr>
            <p:nvPr/>
          </p:nvCxnSpPr>
          <p:spPr>
            <a:xfrm flipH="1" flipV="1">
              <a:off x="6501873" y="2350260"/>
              <a:ext cx="123465" cy="10407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4"/>
              <a:endCxn id="7" idx="0"/>
            </p:cNvCxnSpPr>
            <p:nvPr/>
          </p:nvCxnSpPr>
          <p:spPr>
            <a:xfrm>
              <a:off x="6879925" y="3068960"/>
              <a:ext cx="1" cy="36004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336407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2</a:t>
              </a:r>
              <a:endParaRPr lang="fr-BE" sz="1200" b="1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8025096" y="3320988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</a:t>
              </a:r>
              <a:r>
                <a:rPr lang="fr-BE" sz="1400" b="1" dirty="0" smtClean="0"/>
                <a:t>…</a:t>
              </a:r>
              <a:endParaRPr lang="fr-BE" sz="1200" b="1" dirty="0"/>
            </a:p>
          </p:txBody>
        </p:sp>
        <p:cxnSp>
          <p:nvCxnSpPr>
            <p:cNvPr id="23" name="Straight Connector 22"/>
            <p:cNvCxnSpPr>
              <a:stCxn id="7" idx="2"/>
              <a:endCxn id="9" idx="0"/>
            </p:cNvCxnSpPr>
            <p:nvPr/>
          </p:nvCxnSpPr>
          <p:spPr>
            <a:xfrm flipH="1">
              <a:off x="6141833" y="3933056"/>
              <a:ext cx="738093" cy="55087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21" idx="1"/>
            </p:cNvCxnSpPr>
            <p:nvPr/>
          </p:nvCxnSpPr>
          <p:spPr>
            <a:xfrm>
              <a:off x="6985379" y="3933056"/>
              <a:ext cx="456481" cy="65632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3"/>
              <a:endCxn id="22" idx="2"/>
            </p:cNvCxnSpPr>
            <p:nvPr/>
          </p:nvCxnSpPr>
          <p:spPr>
            <a:xfrm>
              <a:off x="7675683" y="3681028"/>
              <a:ext cx="34941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6" name="Rounded Rectangle 25"/>
          <p:cNvSpPr/>
          <p:nvPr/>
        </p:nvSpPr>
        <p:spPr>
          <a:xfrm>
            <a:off x="4824536" y="1772816"/>
            <a:ext cx="413995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sp>
        <p:nvSpPr>
          <p:cNvPr id="27" name="Rounded Rectangle 26"/>
          <p:cNvSpPr/>
          <p:nvPr/>
        </p:nvSpPr>
        <p:spPr>
          <a:xfrm>
            <a:off x="179512" y="1772816"/>
            <a:ext cx="409778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467544" y="1993338"/>
            <a:ext cx="3495193" cy="3523894"/>
            <a:chOff x="2411761" y="1472404"/>
            <a:chExt cx="4432622" cy="4556895"/>
          </a:xfrm>
        </p:grpSpPr>
        <p:grpSp>
          <p:nvGrpSpPr>
            <p:cNvPr id="29" name="Group 28"/>
            <p:cNvGrpSpPr/>
            <p:nvPr/>
          </p:nvGrpSpPr>
          <p:grpSpPr>
            <a:xfrm>
              <a:off x="2411761" y="1472404"/>
              <a:ext cx="4432622" cy="4556895"/>
              <a:chOff x="2411761" y="1472404"/>
              <a:chExt cx="4432622" cy="4556895"/>
            </a:xfrm>
          </p:grpSpPr>
          <p:grpSp>
            <p:nvGrpSpPr>
              <p:cNvPr id="31" name="Group 30720"/>
              <p:cNvGrpSpPr>
                <a:grpSpLocks/>
              </p:cNvGrpSpPr>
              <p:nvPr/>
            </p:nvGrpSpPr>
            <p:grpSpPr bwMode="auto">
              <a:xfrm>
                <a:off x="2411761" y="1472404"/>
                <a:ext cx="4432622" cy="4556895"/>
                <a:chOff x="2178129" y="1174227"/>
                <a:chExt cx="4431896" cy="4556917"/>
              </a:xfrm>
            </p:grpSpPr>
            <p:sp>
              <p:nvSpPr>
                <p:cNvPr id="33" name="Freeform 32"/>
                <p:cNvSpPr>
                  <a:spLocks noChangeAspect="1"/>
                </p:cNvSpPr>
                <p:nvPr/>
              </p:nvSpPr>
              <p:spPr bwMode="auto">
                <a:xfrm>
                  <a:off x="3617407" y="2637118"/>
                  <a:ext cx="1603112" cy="1598620"/>
                </a:xfrm>
                <a:custGeom>
                  <a:avLst/>
                  <a:gdLst>
                    <a:gd name="connsiteX0" fmla="*/ 0 w 2861953"/>
                    <a:gd name="connsiteY0" fmla="*/ 1426830 h 2853660"/>
                    <a:gd name="connsiteX1" fmla="*/ 1430977 w 2861953"/>
                    <a:gd name="connsiteY1" fmla="*/ 0 h 2853660"/>
                    <a:gd name="connsiteX2" fmla="*/ 2861954 w 2861953"/>
                    <a:gd name="connsiteY2" fmla="*/ 1426830 h 2853660"/>
                    <a:gd name="connsiteX3" fmla="*/ 1430977 w 2861953"/>
                    <a:gd name="connsiteY3" fmla="*/ 2853660 h 2853660"/>
                    <a:gd name="connsiteX4" fmla="*/ 0 w 2861953"/>
                    <a:gd name="connsiteY4" fmla="*/ 1426830 h 2853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1953" h="2853660">
                      <a:moveTo>
                        <a:pt x="0" y="1426830"/>
                      </a:moveTo>
                      <a:cubicBezTo>
                        <a:pt x="0" y="638814"/>
                        <a:pt x="640670" y="0"/>
                        <a:pt x="1430977" y="0"/>
                      </a:cubicBezTo>
                      <a:cubicBezTo>
                        <a:pt x="2221284" y="0"/>
                        <a:pt x="2861954" y="638814"/>
                        <a:pt x="2861954" y="1426830"/>
                      </a:cubicBezTo>
                      <a:cubicBezTo>
                        <a:pt x="2861954" y="2214846"/>
                        <a:pt x="2221284" y="2853660"/>
                        <a:pt x="1430977" y="2853660"/>
                      </a:cubicBezTo>
                      <a:cubicBezTo>
                        <a:pt x="640670" y="2853660"/>
                        <a:pt x="0" y="2214846"/>
                        <a:pt x="0" y="1426830"/>
                      </a:cubicBezTo>
                      <a:close/>
                    </a:path>
                  </a:pathLst>
                </a:custGeom>
                <a:no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501673" tIns="500459" rIns="501673" bIns="500459" spcCol="1270" anchor="ctr"/>
                <a:lstStyle/>
                <a:p>
                  <a:pPr algn="ctr" defTabSz="288925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lang="en-US" sz="2000" dirty="0">
                    <a:solidFill>
                      <a:schemeClr val="bg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34" name="Freeform 33"/>
                <p:cNvSpPr>
                  <a:spLocks noChangeAspect="1"/>
                </p:cNvSpPr>
                <p:nvPr/>
              </p:nvSpPr>
              <p:spPr bwMode="auto">
                <a:xfrm>
                  <a:off x="3705285" y="1174227"/>
                  <a:ext cx="831714" cy="827092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INASTI</a:t>
                  </a:r>
                  <a:endParaRPr lang="en-US" sz="900" dirty="0"/>
                </a:p>
              </p:txBody>
            </p:sp>
            <p:sp>
              <p:nvSpPr>
                <p:cNvPr id="35" name="Freeform 34"/>
                <p:cNvSpPr>
                  <a:spLocks noChangeAspect="1"/>
                </p:cNvSpPr>
                <p:nvPr/>
              </p:nvSpPr>
              <p:spPr bwMode="auto">
                <a:xfrm>
                  <a:off x="4522999" y="1321074"/>
                  <a:ext cx="833300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CSPM</a:t>
                  </a:r>
                  <a:endParaRPr lang="en-US" sz="900" dirty="0"/>
                </a:p>
              </p:txBody>
            </p:sp>
            <p:sp>
              <p:nvSpPr>
                <p:cNvPr id="36" name="Freeform 35"/>
                <p:cNvSpPr>
                  <a:spLocks noChangeAspect="1"/>
                </p:cNvSpPr>
                <p:nvPr/>
              </p:nvSpPr>
              <p:spPr bwMode="auto">
                <a:xfrm>
                  <a:off x="5220519" y="1733826"/>
                  <a:ext cx="831714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FAMI</a:t>
                  </a:r>
                </a:p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FED</a:t>
                  </a:r>
                  <a:endParaRPr lang="en-US" sz="900" dirty="0"/>
                </a:p>
              </p:txBody>
            </p:sp>
            <p:sp>
              <p:nvSpPr>
                <p:cNvPr id="37" name="Freeform 36"/>
                <p:cNvSpPr>
                  <a:spLocks noChangeAspect="1"/>
                </p:cNvSpPr>
                <p:nvPr/>
              </p:nvSpPr>
              <p:spPr bwMode="auto">
                <a:xfrm>
                  <a:off x="5693542" y="2407020"/>
                  <a:ext cx="833301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SPP IS</a:t>
                  </a:r>
                  <a:endParaRPr lang="en-US" sz="900" dirty="0"/>
                </a:p>
              </p:txBody>
            </p:sp>
            <p:grpSp>
              <p:nvGrpSpPr>
                <p:cNvPr id="38" name="Group 2"/>
                <p:cNvGrpSpPr>
                  <a:grpSpLocks/>
                </p:cNvGrpSpPr>
                <p:nvPr/>
              </p:nvGrpSpPr>
              <p:grpSpPr bwMode="auto">
                <a:xfrm>
                  <a:off x="2178129" y="2060848"/>
                  <a:ext cx="4431896" cy="3670296"/>
                  <a:chOff x="2257916" y="2144312"/>
                  <a:chExt cx="3978245" cy="3334500"/>
                </a:xfrm>
              </p:grpSpPr>
              <p:sp>
                <p:nvSpPr>
                  <p:cNvPr id="47" name="Freeform 46"/>
                  <p:cNvSpPr>
                    <a:spLocks noChangeAspect="1"/>
                  </p:cNvSpPr>
                  <p:nvPr/>
                </p:nvSpPr>
                <p:spPr bwMode="auto">
                  <a:xfrm>
                    <a:off x="5486732" y="3208791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 smtClean="0"/>
                      <a:t>SFP</a:t>
                    </a:r>
                    <a:endParaRPr lang="en-US" sz="900" dirty="0"/>
                  </a:p>
                </p:txBody>
              </p:sp>
              <p:sp>
                <p:nvSpPr>
                  <p:cNvPr id="48" name="Freeform 47"/>
                  <p:cNvSpPr>
                    <a:spLocks noChangeAspect="1"/>
                  </p:cNvSpPr>
                  <p:nvPr/>
                </p:nvSpPr>
                <p:spPr bwMode="auto">
                  <a:xfrm>
                    <a:off x="5260644" y="3901446"/>
                    <a:ext cx="749429" cy="742767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800" dirty="0" smtClean="0"/>
                      <a:t>FEDRIS</a:t>
                    </a:r>
                    <a:endParaRPr lang="en-US" sz="800" dirty="0"/>
                  </a:p>
                </p:txBody>
              </p:sp>
              <p:sp>
                <p:nvSpPr>
                  <p:cNvPr id="49" name="Freeform 48"/>
                  <p:cNvSpPr>
                    <a:spLocks noChangeAspect="1"/>
                  </p:cNvSpPr>
                  <p:nvPr/>
                </p:nvSpPr>
                <p:spPr bwMode="auto">
                  <a:xfrm>
                    <a:off x="4767332" y="4467083"/>
                    <a:ext cx="748005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ONVA</a:t>
                    </a:r>
                    <a:endParaRPr lang="en-US" sz="900" dirty="0"/>
                  </a:p>
                </p:txBody>
              </p:sp>
              <p:sp>
                <p:nvSpPr>
                  <p:cNvPr id="50" name="Freeform 49"/>
                  <p:cNvSpPr>
                    <a:spLocks noChangeAspect="1"/>
                  </p:cNvSpPr>
                  <p:nvPr/>
                </p:nvSpPr>
                <p:spPr bwMode="auto">
                  <a:xfrm>
                    <a:off x="4086523" y="4751910"/>
                    <a:ext cx="750854" cy="726902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SPF SS</a:t>
                    </a:r>
                    <a:endParaRPr lang="en-US" sz="900" dirty="0"/>
                  </a:p>
                </p:txBody>
              </p:sp>
              <p:sp>
                <p:nvSpPr>
                  <p:cNvPr id="51" name="Freeform 50"/>
                  <p:cNvSpPr>
                    <a:spLocks noChangeAspect="1"/>
                  </p:cNvSpPr>
                  <p:nvPr/>
                </p:nvSpPr>
                <p:spPr bwMode="auto">
                  <a:xfrm>
                    <a:off x="3356568" y="4621731"/>
                    <a:ext cx="749429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INAMI</a:t>
                    </a:r>
                    <a:endParaRPr lang="en-US" sz="900" dirty="0"/>
                  </a:p>
                </p:txBody>
              </p:sp>
              <p:sp>
                <p:nvSpPr>
                  <p:cNvPr id="52" name="Freeform 51"/>
                  <p:cNvSpPr>
                    <a:spLocks noChangeAspect="1"/>
                  </p:cNvSpPr>
                  <p:nvPr/>
                </p:nvSpPr>
                <p:spPr bwMode="auto">
                  <a:xfrm>
                    <a:off x="2725787" y="4228548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CIN</a:t>
                    </a:r>
                    <a:endParaRPr lang="en-US" sz="900" dirty="0"/>
                  </a:p>
                </p:txBody>
              </p:sp>
              <p:sp>
                <p:nvSpPr>
                  <p:cNvPr id="53" name="Freeform 52"/>
                  <p:cNvSpPr>
                    <a:spLocks noChangeAspect="1"/>
                  </p:cNvSpPr>
                  <p:nvPr/>
                </p:nvSpPr>
                <p:spPr bwMode="auto">
                  <a:xfrm>
                    <a:off x="2322542" y="3581616"/>
                    <a:ext cx="749429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ONEM</a:t>
                    </a:r>
                    <a:endParaRPr lang="en-US" sz="900" dirty="0"/>
                  </a:p>
                </p:txBody>
              </p:sp>
              <p:sp>
                <p:nvSpPr>
                  <p:cNvPr id="54" name="Freeform 53"/>
                  <p:cNvSpPr>
                    <a:spLocks noChangeAspect="1"/>
                  </p:cNvSpPr>
                  <p:nvPr/>
                </p:nvSpPr>
                <p:spPr bwMode="auto">
                  <a:xfrm>
                    <a:off x="2257916" y="2854723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800" dirty="0"/>
                      <a:t>SPF E&amp;TO</a:t>
                    </a:r>
                    <a:endParaRPr lang="en-US" sz="800" dirty="0"/>
                  </a:p>
                </p:txBody>
              </p:sp>
              <p:sp>
                <p:nvSpPr>
                  <p:cNvPr id="55" name="Freeform 54"/>
                  <p:cNvSpPr>
                    <a:spLocks noChangeAspect="1"/>
                  </p:cNvSpPr>
                  <p:nvPr/>
                </p:nvSpPr>
                <p:spPr bwMode="auto">
                  <a:xfrm>
                    <a:off x="2457062" y="2144312"/>
                    <a:ext cx="749429" cy="742767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/>
                      <a:t>AIS</a:t>
                    </a:r>
                    <a:endParaRPr lang="en-US" sz="900" dirty="0"/>
                  </a:p>
                </p:txBody>
              </p:sp>
            </p:grpSp>
            <p:sp>
              <p:nvSpPr>
                <p:cNvPr id="39" name="Freeform 38"/>
                <p:cNvSpPr>
                  <a:spLocks noChangeAspect="1"/>
                </p:cNvSpPr>
                <p:nvPr/>
              </p:nvSpPr>
              <p:spPr bwMode="auto">
                <a:xfrm>
                  <a:off x="2928743" y="1441229"/>
                  <a:ext cx="833301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900" dirty="0"/>
                    <a:t>ONSS</a:t>
                  </a:r>
                  <a:endParaRPr lang="en-US" sz="900" dirty="0"/>
                </a:p>
              </p:txBody>
            </p:sp>
          </p:grpSp>
          <p:sp>
            <p:nvSpPr>
              <p:cNvPr id="32" name="Flowchart: Connector 31"/>
              <p:cNvSpPr/>
              <p:nvPr/>
            </p:nvSpPr>
            <p:spPr>
              <a:xfrm>
                <a:off x="2933070" y="1991989"/>
                <a:ext cx="3609165" cy="3467334"/>
              </a:xfrm>
              <a:prstGeom prst="flowChartConnector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0" name="Picture 30"/>
            <p:cNvPicPr preferRelativeResize="0"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8227" y="3356992"/>
              <a:ext cx="1213853" cy="584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56" name="Straight Arrow Connector 55"/>
          <p:cNvCxnSpPr>
            <a:stCxn id="30" idx="3"/>
            <a:endCxn id="7" idx="1"/>
          </p:cNvCxnSpPr>
          <p:nvPr/>
        </p:nvCxnSpPr>
        <p:spPr>
          <a:xfrm>
            <a:off x="2738721" y="3676542"/>
            <a:ext cx="3071758" cy="4486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30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8209</TotalTime>
  <Words>621</Words>
  <Application>Microsoft Office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Principes d’améliorations des échanges entre la BCSS et les Intégrateurs de Services</vt:lpstr>
      <vt:lpstr>Objectif</vt:lpstr>
      <vt:lpstr>Plan</vt:lpstr>
      <vt:lpstr>PowerPoint Presentation</vt:lpstr>
      <vt:lpstr>Petit rappel…</vt:lpstr>
      <vt:lpstr>Scope</vt:lpstr>
      <vt:lpstr>Situation actuelle</vt:lpstr>
      <vt:lpstr>Nouvelle situation</vt:lpstr>
      <vt:lpstr>Chacun son réseau</vt:lpstr>
      <vt:lpstr>PowerPoint Presentation</vt:lpstr>
      <vt:lpstr>Aspects Business (1/3)</vt:lpstr>
      <vt:lpstr>Aspects Business (2/3)</vt:lpstr>
      <vt:lpstr>Aspects Business (3/3)</vt:lpstr>
      <vt:lpstr>Aspects techniques (1/2)</vt:lpstr>
      <vt:lpstr>Aspects techniques (2/2)</vt:lpstr>
      <vt:lpstr>Divers… (1/2)</vt:lpstr>
      <vt:lpstr>Divers…     (2/2)</vt:lpstr>
      <vt:lpstr>PowerPoint Presentation</vt:lpstr>
      <vt:lpstr>Attentes de la BCSS</vt:lpstr>
      <vt:lpstr>1. Suivre les directives des Régulateurs de la Protection des Données</vt:lpstr>
      <vt:lpstr>2. Respecter les normes minimales de sécurité de l’information du CSSS</vt:lpstr>
      <vt:lpstr>3. Centraliser les communications</vt:lpstr>
      <vt:lpstr>4. Implémenter et gérer un  «répertoire des références»</vt:lpstr>
      <vt:lpstr>PowerPoint Presentation</vt:lpstr>
      <vt:lpstr>Concrétisation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Isabelle Leroy</cp:lastModifiedBy>
  <cp:revision>373</cp:revision>
  <cp:lastPrinted>2016-01-12T07:42:42Z</cp:lastPrinted>
  <dcterms:created xsi:type="dcterms:W3CDTF">2013-03-05T07:37:33Z</dcterms:created>
  <dcterms:modified xsi:type="dcterms:W3CDTF">2017-10-11T09:01:34Z</dcterms:modified>
</cp:coreProperties>
</file>