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115"/>
  </p:notesMasterIdLst>
  <p:handoutMasterIdLst>
    <p:handoutMasterId r:id="rId116"/>
  </p:handoutMasterIdLst>
  <p:sldIdLst>
    <p:sldId id="722" r:id="rId3"/>
    <p:sldId id="402" r:id="rId4"/>
    <p:sldId id="561" r:id="rId5"/>
    <p:sldId id="723" r:id="rId6"/>
    <p:sldId id="403" r:id="rId7"/>
    <p:sldId id="404" r:id="rId8"/>
    <p:sldId id="266" r:id="rId9"/>
    <p:sldId id="268" r:id="rId10"/>
    <p:sldId id="562" r:id="rId11"/>
    <p:sldId id="739" r:id="rId12"/>
    <p:sldId id="271" r:id="rId13"/>
    <p:sldId id="292" r:id="rId14"/>
    <p:sldId id="449" r:id="rId15"/>
    <p:sldId id="274" r:id="rId16"/>
    <p:sldId id="275" r:id="rId17"/>
    <p:sldId id="405" r:id="rId18"/>
    <p:sldId id="406" r:id="rId19"/>
    <p:sldId id="293" r:id="rId20"/>
    <p:sldId id="563" r:id="rId21"/>
    <p:sldId id="280" r:id="rId22"/>
    <p:sldId id="282" r:id="rId23"/>
    <p:sldId id="742" r:id="rId24"/>
    <p:sldId id="286" r:id="rId25"/>
    <p:sldId id="287" r:id="rId26"/>
    <p:sldId id="451" r:id="rId27"/>
    <p:sldId id="289" r:id="rId28"/>
    <p:sldId id="409" r:id="rId29"/>
    <p:sldId id="746" r:id="rId30"/>
    <p:sldId id="295" r:id="rId31"/>
    <p:sldId id="281" r:id="rId32"/>
    <p:sldId id="747" r:id="rId33"/>
    <p:sldId id="715" r:id="rId34"/>
    <p:sldId id="413" r:id="rId35"/>
    <p:sldId id="718" r:id="rId36"/>
    <p:sldId id="748" r:id="rId37"/>
    <p:sldId id="749" r:id="rId38"/>
    <p:sldId id="734" r:id="rId39"/>
    <p:sldId id="712" r:id="rId40"/>
    <p:sldId id="714" r:id="rId41"/>
    <p:sldId id="709" r:id="rId42"/>
    <p:sldId id="725" r:id="rId43"/>
    <p:sldId id="754" r:id="rId44"/>
    <p:sldId id="731" r:id="rId45"/>
    <p:sldId id="757" r:id="rId46"/>
    <p:sldId id="426" r:id="rId47"/>
    <p:sldId id="727" r:id="rId48"/>
    <p:sldId id="735" r:id="rId49"/>
    <p:sldId id="729" r:id="rId50"/>
    <p:sldId id="296" r:id="rId51"/>
    <p:sldId id="415" r:id="rId52"/>
    <p:sldId id="559" r:id="rId53"/>
    <p:sldId id="319" r:id="rId54"/>
    <p:sldId id="456" r:id="rId55"/>
    <p:sldId id="457" r:id="rId56"/>
    <p:sldId id="458" r:id="rId57"/>
    <p:sldId id="459" r:id="rId58"/>
    <p:sldId id="348" r:id="rId59"/>
    <p:sldId id="460" r:id="rId60"/>
    <p:sldId id="461" r:id="rId61"/>
    <p:sldId id="462" r:id="rId62"/>
    <p:sldId id="463" r:id="rId63"/>
    <p:sldId id="464" r:id="rId64"/>
    <p:sldId id="465" r:id="rId65"/>
    <p:sldId id="466" r:id="rId66"/>
    <p:sldId id="467" r:id="rId67"/>
    <p:sldId id="468" r:id="rId68"/>
    <p:sldId id="469" r:id="rId69"/>
    <p:sldId id="470" r:id="rId70"/>
    <p:sldId id="473" r:id="rId71"/>
    <p:sldId id="412" r:id="rId72"/>
    <p:sldId id="422" r:id="rId73"/>
    <p:sldId id="316" r:id="rId74"/>
    <p:sldId id="442" r:id="rId75"/>
    <p:sldId id="443" r:id="rId76"/>
    <p:sldId id="446" r:id="rId77"/>
    <p:sldId id="424" r:id="rId78"/>
    <p:sldId id="330" r:id="rId79"/>
    <p:sldId id="352" r:id="rId80"/>
    <p:sldId id="427" r:id="rId81"/>
    <p:sldId id="356" r:id="rId82"/>
    <p:sldId id="429" r:id="rId83"/>
    <p:sldId id="431" r:id="rId84"/>
    <p:sldId id="432" r:id="rId85"/>
    <p:sldId id="410" r:id="rId86"/>
    <p:sldId id="311" r:id="rId87"/>
    <p:sldId id="753" r:id="rId88"/>
    <p:sldId id="320" r:id="rId89"/>
    <p:sldId id="321" r:id="rId90"/>
    <p:sldId id="322" r:id="rId91"/>
    <p:sldId id="360" r:id="rId92"/>
    <p:sldId id="391" r:id="rId93"/>
    <p:sldId id="362" r:id="rId94"/>
    <p:sldId id="392" r:id="rId95"/>
    <p:sldId id="393" r:id="rId96"/>
    <p:sldId id="433" r:id="rId97"/>
    <p:sldId id="327" r:id="rId98"/>
    <p:sldId id="381" r:id="rId99"/>
    <p:sldId id="401" r:id="rId100"/>
    <p:sldId id="331" r:id="rId101"/>
    <p:sldId id="332" r:id="rId102"/>
    <p:sldId id="333" r:id="rId103"/>
    <p:sldId id="400" r:id="rId104"/>
    <p:sldId id="399" r:id="rId105"/>
    <p:sldId id="398" r:id="rId106"/>
    <p:sldId id="359" r:id="rId107"/>
    <p:sldId id="565" r:id="rId108"/>
    <p:sldId id="438" r:id="rId109"/>
    <p:sldId id="397" r:id="rId110"/>
    <p:sldId id="396" r:id="rId111"/>
    <p:sldId id="395" r:id="rId112"/>
    <p:sldId id="373" r:id="rId113"/>
    <p:sldId id="439"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2"/>
    <a:srgbClr val="002060"/>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916" autoAdjust="0"/>
    <p:restoredTop sz="93908" autoAdjust="0"/>
  </p:normalViewPr>
  <p:slideViewPr>
    <p:cSldViewPr snapToGrid="0">
      <p:cViewPr varScale="1">
        <p:scale>
          <a:sx n="77" d="100"/>
          <a:sy n="77" d="100"/>
        </p:scale>
        <p:origin x="1070" y="67"/>
      </p:cViewPr>
      <p:guideLst/>
    </p:cSldViewPr>
  </p:slideViewPr>
  <p:notesTextViewPr>
    <p:cViewPr>
      <p:scale>
        <a:sx n="1" d="1"/>
        <a:sy n="1" d="1"/>
      </p:scale>
      <p:origin x="0" y="0"/>
    </p:cViewPr>
  </p:notesTextViewPr>
  <p:sorterViewPr>
    <p:cViewPr>
      <p:scale>
        <a:sx n="90" d="100"/>
        <a:sy n="90" d="100"/>
      </p:scale>
      <p:origin x="0" y="-104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oleObject" Target="file:///\\bcssksz.local\data\users\KSZBCSS\U02\0000document_de_base_2024\repartition_demandes_pri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cssksz.local\data\users\KSZBCSS\U02\0000document_de_base_2024\repartition_demandes_pri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436748200"/>
        <c:axId val="436748528"/>
      </c:barChart>
      <c:catAx>
        <c:axId val="436748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BE"/>
          </a:p>
        </c:txPr>
        <c:crossAx val="436748528"/>
        <c:crosses val="autoZero"/>
        <c:auto val="1"/>
        <c:lblAlgn val="ctr"/>
        <c:lblOffset val="100"/>
        <c:noMultiLvlLbl val="0"/>
      </c:catAx>
      <c:valAx>
        <c:axId val="43674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43674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cat>
            <c:strRef>
              <c:f>Sheet2!$A$1:$A$4</c:f>
              <c:strCache>
                <c:ptCount val="4"/>
                <c:pt idx="0">
                  <c:v>Federaal / OISZ'en (75)</c:v>
                </c:pt>
                <c:pt idx="1">
                  <c:v>Brussel (8)</c:v>
                </c:pt>
                <c:pt idx="2">
                  <c:v>Waals Gewest (12)</c:v>
                </c:pt>
                <c:pt idx="3">
                  <c:v>Vlaanderen (26)</c:v>
                </c:pt>
              </c:strCache>
            </c:strRef>
          </c:cat>
          <c:val>
            <c:numRef>
              <c:f>Sheet2!$B$1:$B$4</c:f>
              <c:numCache>
                <c:formatCode>General</c:formatCode>
                <c:ptCount val="4"/>
                <c:pt idx="0">
                  <c:v>75</c:v>
                </c:pt>
                <c:pt idx="1">
                  <c:v>8</c:v>
                </c:pt>
                <c:pt idx="2">
                  <c:v>12</c:v>
                </c:pt>
                <c:pt idx="3">
                  <c:v>26</c:v>
                </c:pt>
              </c:numCache>
            </c:numRef>
          </c:val>
          <c:extLst>
            <c:ext xmlns:c16="http://schemas.microsoft.com/office/drawing/2014/chart" uri="{C3380CC4-5D6E-409C-BE32-E72D297353CC}">
              <c16:uniqueId val="{00000000-80A3-4508-9C5C-B97AEABB02AD}"/>
            </c:ext>
          </c:extLst>
        </c:ser>
        <c:dLbls>
          <c:showLegendKey val="0"/>
          <c:showVal val="0"/>
          <c:showCatName val="0"/>
          <c:showSerName val="0"/>
          <c:showPercent val="0"/>
          <c:showBubbleSize val="0"/>
        </c:dLbls>
        <c:gapWidth val="182"/>
        <c:axId val="436748200"/>
        <c:axId val="436748528"/>
      </c:barChart>
      <c:catAx>
        <c:axId val="436748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436748528"/>
        <c:crosses val="autoZero"/>
        <c:auto val="1"/>
        <c:lblAlgn val="ctr"/>
        <c:lblOffset val="100"/>
        <c:noMultiLvlLbl val="0"/>
      </c:catAx>
      <c:valAx>
        <c:axId val="43674852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674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nl-BE" dirty="0"/>
            <a:t>Wet van 15 januari 1990</a:t>
          </a:r>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nl-BE"/>
            <a:t>portaal van de sociale zekerheid</a:t>
          </a:r>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nl-BE" dirty="0"/>
            <a:t>29 toepassingen</a:t>
          </a:r>
          <a:br>
            <a:rPr lang="nl-BE" dirty="0"/>
          </a:br>
          <a:r>
            <a:rPr lang="nl-BE" dirty="0"/>
            <a:t>voor de burgers</a:t>
          </a:r>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nl-BE"/>
            <a:t>&gt; 50 toepassingen voor de</a:t>
          </a:r>
          <a:br>
            <a:rPr lang="nl-BE"/>
          </a:br>
          <a:r>
            <a:rPr lang="nl-BE"/>
            <a:t>ondernemingen</a:t>
          </a:r>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en-US" dirty="0"/>
            <a:t>&gt; 25 </a:t>
          </a:r>
          <a:r>
            <a:rPr lang="en-US" dirty="0" err="1"/>
            <a:t>internationale</a:t>
          </a:r>
          <a:r>
            <a:rPr lang="en-US" dirty="0"/>
            <a:t> </a:t>
          </a:r>
          <a:r>
            <a:rPr lang="en-US" dirty="0" err="1"/>
            <a:t>en</a:t>
          </a:r>
          <a:r>
            <a:rPr lang="en-US" dirty="0"/>
            <a:t> </a:t>
          </a:r>
          <a:r>
            <a:rPr lang="en-US" dirty="0" err="1"/>
            <a:t>nationale</a:t>
          </a:r>
          <a:r>
            <a:rPr lang="en-US" dirty="0"/>
            <a:t> </a:t>
          </a:r>
          <a:r>
            <a:rPr lang="en-US" dirty="0" err="1"/>
            <a:t>onderscheidingen</a:t>
          </a:r>
          <a:endParaRPr lang="nl-BE"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nl-BE" dirty="0"/>
            <a:t>&lt; 90 medewerkers</a:t>
          </a:r>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nl-BE" dirty="0"/>
            <a:t>19 miljoen </a:t>
          </a:r>
          <a:r>
            <a:rPr lang="nl-BE" dirty="0">
              <a:solidFill>
                <a:schemeClr val="bg1"/>
              </a:solidFill>
            </a:rPr>
            <a:t>€</a:t>
          </a:r>
          <a:r>
            <a:rPr lang="nl-BE" dirty="0">
              <a:solidFill>
                <a:srgbClr val="0082B8"/>
              </a:solidFill>
            </a:rPr>
            <a:t> </a:t>
          </a:r>
          <a:r>
            <a:rPr lang="nl-BE" dirty="0"/>
            <a:t> jaarlijkse begroting</a:t>
          </a:r>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nl-BE"/>
            <a:t>netwerk met 3.000 actoren uit de sociale sector</a:t>
          </a:r>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solidFill>
          <a:schemeClr val="accent6"/>
        </a:solidFill>
        <a:effectLst/>
      </dgm:spPr>
      <dgm:t>
        <a:bodyPr/>
        <a:lstStyle/>
        <a:p>
          <a:r>
            <a:rPr lang="nl-BE" dirty="0"/>
            <a:t>Bestuurs-</a:t>
          </a:r>
          <a:br>
            <a:rPr lang="nl-BE" dirty="0"/>
          </a:br>
          <a:r>
            <a:rPr lang="nl-BE" dirty="0"/>
            <a:t>overeenkomst</a:t>
          </a:r>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nl-BE"/>
            <a:t>Beheerscomité</a:t>
          </a:r>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nl-BE" sz="1550" dirty="0"/>
            <a:t>Algemeen</a:t>
          </a:r>
          <a:br>
            <a:rPr lang="nl-BE" sz="1550" dirty="0"/>
          </a:br>
          <a:r>
            <a:rPr lang="nl-BE" sz="1550" dirty="0"/>
            <a:t>coördinatiecomité</a:t>
          </a:r>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nl-BE" sz="1500" dirty="0"/>
            <a:t>IVC – </a:t>
          </a:r>
          <a:r>
            <a:rPr lang="nl-BE" sz="1450" dirty="0"/>
            <a:t>Informatie-veiligheidscomité </a:t>
          </a:r>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a:t>&gt; 1,8 miljard </a:t>
          </a:r>
          <a:br>
            <a:rPr lang="nl-BE" dirty="0"/>
          </a:br>
          <a:r>
            <a:rPr lang="nl-BE" dirty="0"/>
            <a:t>uitgewisselde  berichten in 2023</a:t>
          </a:r>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a:t>190 BPR en 220</a:t>
          </a:r>
          <a:br>
            <a:rPr lang="nl-BE" dirty="0"/>
          </a:br>
          <a:r>
            <a:rPr lang="nl-BE" dirty="0"/>
            <a:t>gestructureerde</a:t>
          </a:r>
          <a:br>
            <a:rPr lang="nl-BE" dirty="0"/>
          </a:br>
          <a:r>
            <a:rPr lang="nl-BE" dirty="0"/>
            <a:t>berichten</a:t>
          </a:r>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a:t>120 </a:t>
          </a:r>
          <a:r>
            <a:rPr lang="nl-BE" dirty="0" err="1"/>
            <a:t>webservices</a:t>
          </a:r>
          <a:endParaRPr lang="nl-BE" dirty="0"/>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nl-BE" dirty="0"/>
            <a:t>99,9% </a:t>
          </a:r>
          <a:br>
            <a:rPr lang="nl-BE" dirty="0"/>
          </a:br>
          <a:r>
            <a:rPr lang="nl-BE" dirty="0"/>
            <a:t>beschikbaarheid</a:t>
          </a:r>
          <a:br>
            <a:rPr lang="nl-BE" dirty="0"/>
          </a:br>
          <a:r>
            <a:rPr lang="nl-BE" dirty="0"/>
            <a:t>van de diensten</a:t>
          </a:r>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pt>
    <dgm:pt modelId="{FCF1877A-4DAE-4B91-BC2D-743C40BC2382}" type="pres">
      <dgm:prSet presAssocID="{34BD45F3-C7C2-4B56-8D94-1D5BC080AF4F}" presName="node" presStyleLbl="node1" presStyleIdx="0" presStyleCnt="16">
        <dgm:presLayoutVars>
          <dgm:bulletEnabled val="1"/>
        </dgm:presLayoutVars>
      </dgm:prSet>
      <dgm:spPr/>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pt>
  </dgm:ptLst>
  <dgm:cxnLst>
    <dgm:cxn modelId="{1B203B0B-EF29-4C95-B4F1-6E544EB77056}" srcId="{02E0E761-9445-48A9-BEE6-47E284EC20B4}" destId="{FF3324E8-9CFF-497A-B66C-BBF85E115802}" srcOrd="14" destOrd="0" parTransId="{685CC807-48F4-48E8-AF9A-03470C2374CC}" sibTransId="{49BDA0AE-1870-491C-BED6-38A170A843B1}"/>
    <dgm:cxn modelId="{280CD62C-4AB4-4281-A41A-446E9DB8A56D}" type="presOf" srcId="{46FCFE41-2947-4A6C-9DDF-CB11FB56FCB3}" destId="{E8ECC3B7-086E-4EEC-A7A9-FED76DD4AFB8}"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C6B6F75C-5C9A-4D53-B34A-52E6C5354948}" type="presOf" srcId="{509F2B8A-DB28-495C-9D8C-949504EAB4B3}" destId="{FB1F2C5B-BF77-4A33-891E-05925AE72EC4}" srcOrd="0" destOrd="0" presId="urn:microsoft.com/office/officeart/2005/8/layout/default"/>
    <dgm:cxn modelId="{D7E17462-7396-4D13-8F4A-94C6A7FD0B28}" type="presOf" srcId="{CB1C361D-F39E-4F8B-9A54-092D263957CB}" destId="{369FFCBF-2A0C-49AE-8973-702B23BC0D6F}" srcOrd="0" destOrd="0" presId="urn:microsoft.com/office/officeart/2005/8/layout/default"/>
    <dgm:cxn modelId="{20C5BA62-6D06-4D4A-9CE3-3689E81A7199}" type="presOf" srcId="{34BD45F3-C7C2-4B56-8D94-1D5BC080AF4F}" destId="{FCF1877A-4DAE-4B91-BC2D-743C40BC2382}" srcOrd="0" destOrd="0" presId="urn:microsoft.com/office/officeart/2005/8/layout/default"/>
    <dgm:cxn modelId="{1B4BCE64-1718-46D6-8DA5-F0B6FDC3E634}" type="presOf" srcId="{18AD203B-9A77-4DDB-8FF5-786B80864794}" destId="{A7C57057-3A5F-41C5-B5FE-65943B0F5F7E}" srcOrd="0" destOrd="0" presId="urn:microsoft.com/office/officeart/2005/8/layout/default"/>
    <dgm:cxn modelId="{1CE7AE4B-07C1-46BB-88CB-6C9B06E71C5E}" type="presOf" srcId="{E2D3216E-C2CB-4F30-917E-E21CAAC3D12D}" destId="{43A8E224-8BB3-4B18-BA16-0E986FCFED57}" srcOrd="0" destOrd="0" presId="urn:microsoft.com/office/officeart/2005/8/layout/default"/>
    <dgm:cxn modelId="{8473554E-7F64-49E9-89C5-185AA67DC47F}" type="presOf" srcId="{A2919276-F9DB-44EB-A289-998CCC5B0E6E}" destId="{E07E3767-4E08-4A11-AE20-4D73DE22BBE2}" srcOrd="0" destOrd="0" presId="urn:microsoft.com/office/officeart/2005/8/layout/default"/>
    <dgm:cxn modelId="{64BEF04E-517A-46D9-9601-5E9094A41AD0}" srcId="{02E0E761-9445-48A9-BEE6-47E284EC20B4}" destId="{2A5A8E72-16E1-4C51-BBEF-97FB23E243E5}" srcOrd="5" destOrd="0" parTransId="{84178FF6-F0D6-493E-92B4-7C6586FCAC1E}" sibTransId="{EB29474E-089B-4CEC-95E6-D26B8015D6ED}"/>
    <dgm:cxn modelId="{E2AC5053-BD20-440E-85CD-97CA846D7EF6}" type="presOf" srcId="{02E0E761-9445-48A9-BEE6-47E284EC20B4}" destId="{CF5E228A-7139-4424-B02C-8884DC8EF555}"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FDE74376-5D86-4900-9841-E370A83F2E86}" type="presOf" srcId="{FF3324E8-9CFF-497A-B66C-BBF85E115802}" destId="{15DEB57A-39CB-4F6F-A3D5-D5484F84F6F4}"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3F903E89-41A3-4E91-AAB9-2D1105E81BC6}" srcId="{02E0E761-9445-48A9-BEE6-47E284EC20B4}" destId="{50758FA3-7657-4F96-ACA5-F828F5216B9C}" srcOrd="13" destOrd="0" parTransId="{BB1EB6FC-135B-4B32-BEC8-C43C288BE378}" sibTransId="{1E20ADFA-356F-4A9E-BAC5-91B689D63158}"/>
    <dgm:cxn modelId="{A8FEB489-B930-4EC5-878A-6256617A3649}" srcId="{02E0E761-9445-48A9-BEE6-47E284EC20B4}" destId="{18AD203B-9A77-4DDB-8FF5-786B80864794}" srcOrd="12" destOrd="0" parTransId="{662AAEE7-36F3-4D85-8681-A96D126D8857}" sibTransId="{BC9687AF-34B2-4318-9F72-28DBF6384791}"/>
    <dgm:cxn modelId="{821C7D90-CADE-48BB-9F4C-C64E00E24537}" srcId="{02E0E761-9445-48A9-BEE6-47E284EC20B4}" destId="{A2919276-F9DB-44EB-A289-998CCC5B0E6E}" srcOrd="8" destOrd="0" parTransId="{11667160-7C3F-49D0-81C7-FF7A8AEB3985}" sibTransId="{9FF5DDB9-9F8C-42FF-A10C-4AF1A2DEE956}"/>
    <dgm:cxn modelId="{A56D3A96-6EDF-42EA-AD26-9EB965716C58}" srcId="{02E0E761-9445-48A9-BEE6-47E284EC20B4}" destId="{4B714717-636E-45B1-9784-C4D6A39C1849}" srcOrd="7" destOrd="0" parTransId="{6313504D-42D6-4B36-AC1E-329EAF040FA0}" sibTransId="{CE6A60AA-221A-4813-B44C-A83727663FD3}"/>
    <dgm:cxn modelId="{111A1097-CA62-46D2-A318-D72416114613}" srcId="{02E0E761-9445-48A9-BEE6-47E284EC20B4}" destId="{34BD45F3-C7C2-4B56-8D94-1D5BC080AF4F}" srcOrd="0" destOrd="0" parTransId="{D6B1B5DE-63CB-47A2-BF15-121DB511F526}" sibTransId="{11D2455E-A0A4-492F-9F3D-DFD4456338E4}"/>
    <dgm:cxn modelId="{059A14A9-22C4-4AFF-BD22-1101B798D1D0}" srcId="{02E0E761-9445-48A9-BEE6-47E284EC20B4}" destId="{69C20905-F099-458A-9C65-D1FC8F924DEC}" srcOrd="1" destOrd="0" parTransId="{F701A2A6-B9BA-4BBF-965A-78DCA4E8E436}" sibTransId="{CC56A1A1-7548-4A48-9038-DD3DD58DD323}"/>
    <dgm:cxn modelId="{E0875DAA-51BF-414C-B97B-02802791488B}" type="presOf" srcId="{69C20905-F099-458A-9C65-D1FC8F924DEC}" destId="{DC8B6B59-2B08-4227-9EDB-252A89AD03A6}" srcOrd="0" destOrd="0" presId="urn:microsoft.com/office/officeart/2005/8/layout/default"/>
    <dgm:cxn modelId="{B1D91BB3-D415-4C17-9642-23401097E74B}" type="presOf" srcId="{2A5A8E72-16E1-4C51-BBEF-97FB23E243E5}" destId="{10E6FEC0-F88E-422B-9D7D-EB5C3AC08749}"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1CEA6DC3-5C79-4159-B4F7-FD99BAA69BEA}" srcId="{02E0E761-9445-48A9-BEE6-47E284EC20B4}" destId="{E6DEBDCD-1A57-4407-BC5A-24DDA2890982}" srcOrd="11" destOrd="0" parTransId="{87CE42A5-09C9-4ACC-8B14-110FEB4AE63A}" sibTransId="{55137EAF-C7B7-4BB8-8F98-E7FB3EDD0A46}"/>
    <dgm:cxn modelId="{14FD33CA-CA56-4B03-B86D-E4BA214844D0}" srcId="{02E0E761-9445-48A9-BEE6-47E284EC20B4}" destId="{054AADB5-C88E-4785-A425-B8AC6418785D}" srcOrd="6" destOrd="0" parTransId="{1063EADF-2B24-470C-8A4C-BFAA63BC667D}" sibTransId="{8C28B2FC-91F1-4A64-84DB-212A2C5D06AF}"/>
    <dgm:cxn modelId="{C240F2CB-F557-4537-8BFD-96FD5BB65BBB}" type="presOf" srcId="{054AADB5-C88E-4785-A425-B8AC6418785D}" destId="{15AE4231-3A6B-4089-9AAC-80F8E5B6160F}" srcOrd="0" destOrd="0" presId="urn:microsoft.com/office/officeart/2005/8/layout/default"/>
    <dgm:cxn modelId="{6A608FD2-8EDE-413A-B03D-0F818514DDFE}" type="presOf" srcId="{3796CC9B-D371-4476-8030-69088D0DDBD0}" destId="{093B005D-CF37-4B6D-90FD-873E25D4BA29}"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1A337BDD-B96A-46A2-A142-352446A652B8}" srcId="{02E0E761-9445-48A9-BEE6-47E284EC20B4}" destId="{E2D3216E-C2CB-4F30-917E-E21CAAC3D12D}" srcOrd="4" destOrd="0" parTransId="{B861F8D0-445C-4B25-99A4-2D1CA70A01E1}" sibTransId="{2B1DF161-0819-4AC8-B874-132B438F8E98}"/>
    <dgm:cxn modelId="{99CEBADD-721F-4426-A6C5-CA1AF9C9032F}" type="presOf" srcId="{4B714717-636E-45B1-9784-C4D6A39C1849}" destId="{E4B3843E-C2AC-4044-BBCB-87CC0A8FDAD5}" srcOrd="0" destOrd="0" presId="urn:microsoft.com/office/officeart/2005/8/layout/default"/>
    <dgm:cxn modelId="{8D9C56E3-CBB3-4705-B88F-C7A752E84DBA}" type="presOf" srcId="{222D1549-3810-4490-8B2A-5B8851BE74EC}" destId="{6689F098-F5A7-43C7-A5F3-9B2B7E1142AF}" srcOrd="0" destOrd="0" presId="urn:microsoft.com/office/officeart/2005/8/layout/default"/>
    <dgm:cxn modelId="{16534CF7-4112-4F05-B517-1A399FE7BEB5}" type="presOf" srcId="{50758FA3-7657-4F96-ACA5-F828F5216B9C}" destId="{3E5F4A6B-6FF6-42B9-9EAC-793F56916124}" srcOrd="0" destOrd="0" presId="urn:microsoft.com/office/officeart/2005/8/layout/default"/>
    <dgm:cxn modelId="{AC9121F9-4D8F-46B8-BDF1-9E1199CDC15F}" type="presOf" srcId="{E6DEBDCD-1A57-4407-BC5A-24DDA2890982}" destId="{A743D23C-2841-4468-B9CC-23A18DCD0CEF}" srcOrd="0" destOrd="0" presId="urn:microsoft.com/office/officeart/2005/8/layout/default"/>
    <dgm:cxn modelId="{10636F39-F05E-40E4-B923-5FB987802E79}" type="presParOf" srcId="{CF5E228A-7139-4424-B02C-8884DC8EF555}" destId="{FCF1877A-4DAE-4B91-BC2D-743C40BC2382}" srcOrd="0" destOrd="0" presId="urn:microsoft.com/office/officeart/2005/8/layout/default"/>
    <dgm:cxn modelId="{5D9EB0ED-76F1-404D-AC03-2499D6B9CE70}" type="presParOf" srcId="{CF5E228A-7139-4424-B02C-8884DC8EF555}" destId="{A6199DB2-285E-418E-B63D-95937FC0CBA7}" srcOrd="1" destOrd="0" presId="urn:microsoft.com/office/officeart/2005/8/layout/default"/>
    <dgm:cxn modelId="{287C46A8-DECB-4906-8CC0-DDF90A234442}" type="presParOf" srcId="{CF5E228A-7139-4424-B02C-8884DC8EF555}" destId="{DC8B6B59-2B08-4227-9EDB-252A89AD03A6}" srcOrd="2" destOrd="0" presId="urn:microsoft.com/office/officeart/2005/8/layout/default"/>
    <dgm:cxn modelId="{C455CEDE-8634-46CA-A603-3DD88394064C}" type="presParOf" srcId="{CF5E228A-7139-4424-B02C-8884DC8EF555}" destId="{C88BB969-B5F1-46D1-9283-0B7F4105354C}" srcOrd="3" destOrd="0" presId="urn:microsoft.com/office/officeart/2005/8/layout/default"/>
    <dgm:cxn modelId="{2FD4FE3F-F2EE-4D18-99A0-2C0E9A1E61AE}" type="presParOf" srcId="{CF5E228A-7139-4424-B02C-8884DC8EF555}" destId="{FB1F2C5B-BF77-4A33-891E-05925AE72EC4}" srcOrd="4" destOrd="0" presId="urn:microsoft.com/office/officeart/2005/8/layout/default"/>
    <dgm:cxn modelId="{24B372B1-F7E0-4A9C-AD3F-039579CAD63A}" type="presParOf" srcId="{CF5E228A-7139-4424-B02C-8884DC8EF555}" destId="{F41E83CA-816E-4F03-A6A9-40BFB690A948}" srcOrd="5" destOrd="0" presId="urn:microsoft.com/office/officeart/2005/8/layout/default"/>
    <dgm:cxn modelId="{156BA66B-4F3F-45E1-AF40-355E3C9134EB}" type="presParOf" srcId="{CF5E228A-7139-4424-B02C-8884DC8EF555}" destId="{093B005D-CF37-4B6D-90FD-873E25D4BA29}" srcOrd="6" destOrd="0" presId="urn:microsoft.com/office/officeart/2005/8/layout/default"/>
    <dgm:cxn modelId="{933486AA-775F-4F10-83D0-A0731BB4A498}" type="presParOf" srcId="{CF5E228A-7139-4424-B02C-8884DC8EF555}" destId="{A6369BCF-7D7D-42BF-924F-66F63C2CB439}" srcOrd="7" destOrd="0" presId="urn:microsoft.com/office/officeart/2005/8/layout/default"/>
    <dgm:cxn modelId="{7686A21C-033E-40F8-AABB-6AA1E2DDC15F}" type="presParOf" srcId="{CF5E228A-7139-4424-B02C-8884DC8EF555}" destId="{43A8E224-8BB3-4B18-BA16-0E986FCFED57}" srcOrd="8" destOrd="0" presId="urn:microsoft.com/office/officeart/2005/8/layout/default"/>
    <dgm:cxn modelId="{5DF185E8-56FD-4177-8126-CA3FA014AE64}" type="presParOf" srcId="{CF5E228A-7139-4424-B02C-8884DC8EF555}" destId="{EB10F4C2-F89C-4AB5-AE22-3F39F96CC0B2}" srcOrd="9" destOrd="0" presId="urn:microsoft.com/office/officeart/2005/8/layout/default"/>
    <dgm:cxn modelId="{0CD18FE6-EC00-4D36-8D9A-D41696C9CCD7}" type="presParOf" srcId="{CF5E228A-7139-4424-B02C-8884DC8EF555}" destId="{10E6FEC0-F88E-422B-9D7D-EB5C3AC08749}" srcOrd="10" destOrd="0" presId="urn:microsoft.com/office/officeart/2005/8/layout/default"/>
    <dgm:cxn modelId="{3A84CFA2-EA50-43E5-AE97-72FD028B6D0A}" type="presParOf" srcId="{CF5E228A-7139-4424-B02C-8884DC8EF555}" destId="{CEBF54F6-128C-48CA-9B63-70C77D5143AB}" srcOrd="11" destOrd="0" presId="urn:microsoft.com/office/officeart/2005/8/layout/default"/>
    <dgm:cxn modelId="{FEC86330-CB35-45EB-BF70-A509AC3995F4}" type="presParOf" srcId="{CF5E228A-7139-4424-B02C-8884DC8EF555}" destId="{15AE4231-3A6B-4089-9AAC-80F8E5B6160F}" srcOrd="12" destOrd="0" presId="urn:microsoft.com/office/officeart/2005/8/layout/default"/>
    <dgm:cxn modelId="{2709AF79-9082-40AD-A2E2-C0B4BC0BD8C7}" type="presParOf" srcId="{CF5E228A-7139-4424-B02C-8884DC8EF555}" destId="{F09B60F6-F458-4BEF-BFC8-1D1A6267CFAC}" srcOrd="13" destOrd="0" presId="urn:microsoft.com/office/officeart/2005/8/layout/default"/>
    <dgm:cxn modelId="{E8E9955C-C231-4E98-8F06-B8A5E55EA735}" type="presParOf" srcId="{CF5E228A-7139-4424-B02C-8884DC8EF555}" destId="{E4B3843E-C2AC-4044-BBCB-87CC0A8FDAD5}" srcOrd="14" destOrd="0" presId="urn:microsoft.com/office/officeart/2005/8/layout/default"/>
    <dgm:cxn modelId="{0C0A3CF4-EE8B-4981-B807-D96AE4F2C184}" type="presParOf" srcId="{CF5E228A-7139-4424-B02C-8884DC8EF555}" destId="{33577097-6F01-4C25-A55C-363278AD0103}" srcOrd="15" destOrd="0" presId="urn:microsoft.com/office/officeart/2005/8/layout/default"/>
    <dgm:cxn modelId="{0FA7EDF0-4E34-451E-903C-0DC12F375FE3}" type="presParOf" srcId="{CF5E228A-7139-4424-B02C-8884DC8EF555}" destId="{E07E3767-4E08-4A11-AE20-4D73DE22BBE2}" srcOrd="16" destOrd="0" presId="urn:microsoft.com/office/officeart/2005/8/layout/default"/>
    <dgm:cxn modelId="{81EE6D9C-A5CF-4065-BD69-849961A5393B}" type="presParOf" srcId="{CF5E228A-7139-4424-B02C-8884DC8EF555}" destId="{CFAD6994-0B3A-4097-9011-0E1D03AC3BBC}" srcOrd="17" destOrd="0" presId="urn:microsoft.com/office/officeart/2005/8/layout/default"/>
    <dgm:cxn modelId="{41D37012-2590-49EA-9377-1CC2ADF298B1}" type="presParOf" srcId="{CF5E228A-7139-4424-B02C-8884DC8EF555}" destId="{E8ECC3B7-086E-4EEC-A7A9-FED76DD4AFB8}" srcOrd="18" destOrd="0" presId="urn:microsoft.com/office/officeart/2005/8/layout/default"/>
    <dgm:cxn modelId="{50AA9E11-C1D2-4EC8-A4C7-5FEC0A515D6E}" type="presParOf" srcId="{CF5E228A-7139-4424-B02C-8884DC8EF555}" destId="{7B196C59-A31C-4D6C-B2AF-A65ED1E7BC3C}" srcOrd="19" destOrd="0" presId="urn:microsoft.com/office/officeart/2005/8/layout/default"/>
    <dgm:cxn modelId="{6321D69E-A6C4-4483-B250-AF24C56C35C5}" type="presParOf" srcId="{CF5E228A-7139-4424-B02C-8884DC8EF555}" destId="{369FFCBF-2A0C-49AE-8973-702B23BC0D6F}" srcOrd="20" destOrd="0" presId="urn:microsoft.com/office/officeart/2005/8/layout/default"/>
    <dgm:cxn modelId="{34631001-C2E0-40D3-B4B8-C63763FF33AC}" type="presParOf" srcId="{CF5E228A-7139-4424-B02C-8884DC8EF555}" destId="{5EB7DA42-8C5F-44FE-9735-569751BE000E}" srcOrd="21" destOrd="0" presId="urn:microsoft.com/office/officeart/2005/8/layout/default"/>
    <dgm:cxn modelId="{3C3BCB1B-09B2-467B-9904-D7678CB82003}" type="presParOf" srcId="{CF5E228A-7139-4424-B02C-8884DC8EF555}" destId="{A743D23C-2841-4468-B9CC-23A18DCD0CEF}" srcOrd="22" destOrd="0" presId="urn:microsoft.com/office/officeart/2005/8/layout/default"/>
    <dgm:cxn modelId="{B6CB7DC9-A3A8-4B37-AEE2-548394CA5A3C}" type="presParOf" srcId="{CF5E228A-7139-4424-B02C-8884DC8EF555}" destId="{8102F1D5-94AA-4137-993E-10EF6A987B10}" srcOrd="23" destOrd="0" presId="urn:microsoft.com/office/officeart/2005/8/layout/default"/>
    <dgm:cxn modelId="{62461238-42A7-41DA-A630-03D5E42ED13E}" type="presParOf" srcId="{CF5E228A-7139-4424-B02C-8884DC8EF555}" destId="{A7C57057-3A5F-41C5-B5FE-65943B0F5F7E}" srcOrd="24" destOrd="0" presId="urn:microsoft.com/office/officeart/2005/8/layout/default"/>
    <dgm:cxn modelId="{E9FF2128-FDCB-4AA7-97BF-20E753E95FA5}" type="presParOf" srcId="{CF5E228A-7139-4424-B02C-8884DC8EF555}" destId="{33EA7A83-30D7-4F07-A27A-6641355340B6}" srcOrd="25" destOrd="0" presId="urn:microsoft.com/office/officeart/2005/8/layout/default"/>
    <dgm:cxn modelId="{B6F0D7CC-60F2-45EF-A135-B0D6BFF854FE}" type="presParOf" srcId="{CF5E228A-7139-4424-B02C-8884DC8EF555}" destId="{3E5F4A6B-6FF6-42B9-9EAC-793F56916124}" srcOrd="26" destOrd="0" presId="urn:microsoft.com/office/officeart/2005/8/layout/default"/>
    <dgm:cxn modelId="{3A631B93-F775-41C5-BA7D-C292C022AD79}" type="presParOf" srcId="{CF5E228A-7139-4424-B02C-8884DC8EF555}" destId="{BA85C9D5-5EEE-4396-ABF5-F9A0C66E7A9C}" srcOrd="27" destOrd="0" presId="urn:microsoft.com/office/officeart/2005/8/layout/default"/>
    <dgm:cxn modelId="{E2E4DBDD-C26A-4DAC-9308-A9B493C0B3F7}" type="presParOf" srcId="{CF5E228A-7139-4424-B02C-8884DC8EF555}" destId="{15DEB57A-39CB-4F6F-A3D5-D5484F84F6F4}" srcOrd="28" destOrd="0" presId="urn:microsoft.com/office/officeart/2005/8/layout/default"/>
    <dgm:cxn modelId="{30EDCC45-CFD9-4FA6-B2CF-24F7692C8FDA}" type="presParOf" srcId="{CF5E228A-7139-4424-B02C-8884DC8EF555}" destId="{02019062-07FA-42BC-B2D5-8DD9728FC187}" srcOrd="29" destOrd="0" presId="urn:microsoft.com/office/officeart/2005/8/layout/default"/>
    <dgm:cxn modelId="{A6EA91DD-F5DF-4C73-854B-6D56C50B66DF}"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318121" y="2746"/>
          <a:ext cx="1878308" cy="1126984"/>
        </a:xfrm>
        <a:prstGeom prst="rect">
          <a:avLst/>
        </a:prstGeom>
        <a:gradFill rotWithShape="0">
          <a:gsLst>
            <a:gs pos="0">
              <a:srgbClr val="002776"/>
            </a:gs>
            <a:gs pos="80000">
              <a:srgbClr val="002776"/>
            </a:gs>
            <a:gs pos="100000">
              <a:srgbClr val="00277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Wet van 15 januari 1990</a:t>
          </a:r>
        </a:p>
      </dsp:txBody>
      <dsp:txXfrm>
        <a:off x="318121" y="2746"/>
        <a:ext cx="1878308" cy="1126984"/>
      </dsp:txXfrm>
    </dsp:sp>
    <dsp:sp modelId="{DC8B6B59-2B08-4227-9EDB-252A89AD03A6}">
      <dsp:nvSpPr>
        <dsp:cNvPr id="0" name=""/>
        <dsp:cNvSpPr/>
      </dsp:nvSpPr>
      <dsp:spPr>
        <a:xfrm>
          <a:off x="2384260"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&lt; 90 medewerkers</a:t>
          </a:r>
        </a:p>
      </dsp:txBody>
      <dsp:txXfrm>
        <a:off x="2384260" y="2746"/>
        <a:ext cx="1878308" cy="1126984"/>
      </dsp:txXfrm>
    </dsp:sp>
    <dsp:sp modelId="{FB1F2C5B-BF77-4A33-891E-05925AE72EC4}">
      <dsp:nvSpPr>
        <dsp:cNvPr id="0" name=""/>
        <dsp:cNvSpPr/>
      </dsp:nvSpPr>
      <dsp:spPr>
        <a:xfrm>
          <a:off x="4450399"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19 miljoen </a:t>
          </a:r>
          <a:r>
            <a:rPr lang="nl-BE" sz="1700" kern="1200" dirty="0">
              <a:solidFill>
                <a:schemeClr val="bg1"/>
              </a:solidFill>
            </a:rPr>
            <a:t>€</a:t>
          </a:r>
          <a:r>
            <a:rPr lang="nl-BE" sz="1700" kern="1200" dirty="0">
              <a:solidFill>
                <a:srgbClr val="0082B8"/>
              </a:solidFill>
            </a:rPr>
            <a:t> </a:t>
          </a:r>
          <a:r>
            <a:rPr lang="nl-BE" sz="1700" kern="1200" dirty="0"/>
            <a:t> jaarlijkse begroting</a:t>
          </a:r>
        </a:p>
      </dsp:txBody>
      <dsp:txXfrm>
        <a:off x="4450399" y="2746"/>
        <a:ext cx="1878308" cy="1126984"/>
      </dsp:txXfrm>
    </dsp:sp>
    <dsp:sp modelId="{093B005D-CF37-4B6D-90FD-873E25D4BA29}">
      <dsp:nvSpPr>
        <dsp:cNvPr id="0" name=""/>
        <dsp:cNvSpPr/>
      </dsp:nvSpPr>
      <dsp:spPr>
        <a:xfrm>
          <a:off x="6516538"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a:t>netwerk met 3.000 actoren uit de sociale sector</a:t>
          </a:r>
        </a:p>
      </dsp:txBody>
      <dsp:txXfrm>
        <a:off x="6516538" y="2746"/>
        <a:ext cx="1878308" cy="1126984"/>
      </dsp:txXfrm>
    </dsp:sp>
    <dsp:sp modelId="{43A8E224-8BB3-4B18-BA16-0E986FCFED57}">
      <dsp:nvSpPr>
        <dsp:cNvPr id="0" name=""/>
        <dsp:cNvSpPr/>
      </dsp:nvSpPr>
      <dsp:spPr>
        <a:xfrm>
          <a:off x="318121" y="1317562"/>
          <a:ext cx="1878308" cy="1126984"/>
        </a:xfrm>
        <a:prstGeom prst="rect">
          <a:avLst/>
        </a:prstGeom>
        <a:solidFill>
          <a:schemeClr val="accent6"/>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Bestuurs-</a:t>
          </a:r>
          <a:br>
            <a:rPr lang="nl-BE" sz="1700" kern="1200" dirty="0"/>
          </a:br>
          <a:r>
            <a:rPr lang="nl-BE" sz="1700" kern="1200" dirty="0"/>
            <a:t>overeenkomst</a:t>
          </a:r>
        </a:p>
      </dsp:txBody>
      <dsp:txXfrm>
        <a:off x="318121" y="1317562"/>
        <a:ext cx="1878308" cy="1126984"/>
      </dsp:txXfrm>
    </dsp:sp>
    <dsp:sp modelId="{10E6FEC0-F88E-422B-9D7D-EB5C3AC08749}">
      <dsp:nvSpPr>
        <dsp:cNvPr id="0" name=""/>
        <dsp:cNvSpPr/>
      </dsp:nvSpPr>
      <dsp:spPr>
        <a:xfrm>
          <a:off x="2384260" y="1317562"/>
          <a:ext cx="1878308" cy="1126984"/>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a:t>Beheerscomité</a:t>
          </a:r>
        </a:p>
      </dsp:txBody>
      <dsp:txXfrm>
        <a:off x="2384260" y="1317562"/>
        <a:ext cx="1878308" cy="1126984"/>
      </dsp:txXfrm>
    </dsp:sp>
    <dsp:sp modelId="{15AE4231-3A6B-4089-9AAC-80F8E5B6160F}">
      <dsp:nvSpPr>
        <dsp:cNvPr id="0" name=""/>
        <dsp:cNvSpPr/>
      </dsp:nvSpPr>
      <dsp:spPr>
        <a:xfrm>
          <a:off x="4450399" y="1317562"/>
          <a:ext cx="1878308" cy="1126984"/>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None/>
          </a:pPr>
          <a:r>
            <a:rPr lang="nl-BE" sz="1550" kern="1200" dirty="0"/>
            <a:t>Algemeen</a:t>
          </a:r>
          <a:br>
            <a:rPr lang="nl-BE" sz="1550" kern="1200" dirty="0"/>
          </a:br>
          <a:r>
            <a:rPr lang="nl-BE" sz="1550" kern="1200" dirty="0"/>
            <a:t>coördinatiecomité</a:t>
          </a:r>
        </a:p>
      </dsp:txBody>
      <dsp:txXfrm>
        <a:off x="4450399" y="1317562"/>
        <a:ext cx="1878308" cy="1126984"/>
      </dsp:txXfrm>
    </dsp:sp>
    <dsp:sp modelId="{E4B3843E-C2AC-4044-BBCB-87CC0A8FDAD5}">
      <dsp:nvSpPr>
        <dsp:cNvPr id="0" name=""/>
        <dsp:cNvSpPr/>
      </dsp:nvSpPr>
      <dsp:spPr>
        <a:xfrm>
          <a:off x="6516538" y="1317562"/>
          <a:ext cx="1878308" cy="1126984"/>
        </a:xfrm>
        <a:prstGeom prst="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IVC – </a:t>
          </a:r>
          <a:r>
            <a:rPr lang="nl-BE" sz="1450" kern="1200" dirty="0"/>
            <a:t>Informatie-veiligheidscomité </a:t>
          </a:r>
        </a:p>
      </dsp:txBody>
      <dsp:txXfrm>
        <a:off x="6516538" y="1317562"/>
        <a:ext cx="1878308" cy="1126984"/>
      </dsp:txXfrm>
    </dsp:sp>
    <dsp:sp modelId="{E07E3767-4E08-4A11-AE20-4D73DE22BBE2}">
      <dsp:nvSpPr>
        <dsp:cNvPr id="0" name=""/>
        <dsp:cNvSpPr/>
      </dsp:nvSpPr>
      <dsp:spPr>
        <a:xfrm>
          <a:off x="318121"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&gt; 1,8 miljard </a:t>
          </a:r>
          <a:br>
            <a:rPr lang="nl-BE" sz="1700" kern="1200" dirty="0"/>
          </a:br>
          <a:r>
            <a:rPr lang="nl-BE" sz="1700" kern="1200" dirty="0"/>
            <a:t>uitgewisselde  berichten in 2023</a:t>
          </a:r>
        </a:p>
      </dsp:txBody>
      <dsp:txXfrm>
        <a:off x="318121" y="2632377"/>
        <a:ext cx="1878308" cy="1126984"/>
      </dsp:txXfrm>
    </dsp:sp>
    <dsp:sp modelId="{E8ECC3B7-086E-4EEC-A7A9-FED76DD4AFB8}">
      <dsp:nvSpPr>
        <dsp:cNvPr id="0" name=""/>
        <dsp:cNvSpPr/>
      </dsp:nvSpPr>
      <dsp:spPr>
        <a:xfrm>
          <a:off x="2384260"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190 BPR en 220</a:t>
          </a:r>
          <a:br>
            <a:rPr lang="nl-BE" sz="1700" kern="1200" dirty="0"/>
          </a:br>
          <a:r>
            <a:rPr lang="nl-BE" sz="1700" kern="1200" dirty="0"/>
            <a:t>gestructureerde</a:t>
          </a:r>
          <a:br>
            <a:rPr lang="nl-BE" sz="1700" kern="1200" dirty="0"/>
          </a:br>
          <a:r>
            <a:rPr lang="nl-BE" sz="1700" kern="1200" dirty="0"/>
            <a:t>berichten</a:t>
          </a:r>
        </a:p>
      </dsp:txBody>
      <dsp:txXfrm>
        <a:off x="2384260" y="2632377"/>
        <a:ext cx="1878308" cy="1126984"/>
      </dsp:txXfrm>
    </dsp:sp>
    <dsp:sp modelId="{369FFCBF-2A0C-49AE-8973-702B23BC0D6F}">
      <dsp:nvSpPr>
        <dsp:cNvPr id="0" name=""/>
        <dsp:cNvSpPr/>
      </dsp:nvSpPr>
      <dsp:spPr>
        <a:xfrm>
          <a:off x="4450399"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120 </a:t>
          </a:r>
          <a:r>
            <a:rPr lang="nl-BE" sz="1700" kern="1200" dirty="0" err="1"/>
            <a:t>webservices</a:t>
          </a:r>
          <a:endParaRPr lang="nl-BE" sz="1700" kern="1200" dirty="0"/>
        </a:p>
      </dsp:txBody>
      <dsp:txXfrm>
        <a:off x="4450399" y="2632377"/>
        <a:ext cx="1878308" cy="1126984"/>
      </dsp:txXfrm>
    </dsp:sp>
    <dsp:sp modelId="{A743D23C-2841-4468-B9CC-23A18DCD0CEF}">
      <dsp:nvSpPr>
        <dsp:cNvPr id="0" name=""/>
        <dsp:cNvSpPr/>
      </dsp:nvSpPr>
      <dsp:spPr>
        <a:xfrm>
          <a:off x="6516538" y="2632377"/>
          <a:ext cx="1878308" cy="1126984"/>
        </a:xfrm>
        <a:prstGeom prst="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99,9% </a:t>
          </a:r>
          <a:br>
            <a:rPr lang="nl-BE" sz="1700" kern="1200" dirty="0"/>
          </a:br>
          <a:r>
            <a:rPr lang="nl-BE" sz="1700" kern="1200" dirty="0"/>
            <a:t>beschikbaarheid</a:t>
          </a:r>
          <a:br>
            <a:rPr lang="nl-BE" sz="1700" kern="1200" dirty="0"/>
          </a:br>
          <a:r>
            <a:rPr lang="nl-BE" sz="1700" kern="1200" dirty="0"/>
            <a:t>van de diensten</a:t>
          </a:r>
        </a:p>
      </dsp:txBody>
      <dsp:txXfrm>
        <a:off x="6516538" y="2632377"/>
        <a:ext cx="1878308" cy="1126984"/>
      </dsp:txXfrm>
    </dsp:sp>
    <dsp:sp modelId="{A7C57057-3A5F-41C5-B5FE-65943B0F5F7E}">
      <dsp:nvSpPr>
        <dsp:cNvPr id="0" name=""/>
        <dsp:cNvSpPr/>
      </dsp:nvSpPr>
      <dsp:spPr>
        <a:xfrm>
          <a:off x="318121"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a:t>portaal van de sociale zekerheid</a:t>
          </a:r>
        </a:p>
      </dsp:txBody>
      <dsp:txXfrm>
        <a:off x="318121" y="3947193"/>
        <a:ext cx="1878308" cy="1126984"/>
      </dsp:txXfrm>
    </dsp:sp>
    <dsp:sp modelId="{3E5F4A6B-6FF6-42B9-9EAC-793F56916124}">
      <dsp:nvSpPr>
        <dsp:cNvPr id="0" name=""/>
        <dsp:cNvSpPr/>
      </dsp:nvSpPr>
      <dsp:spPr>
        <a:xfrm>
          <a:off x="2384260"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dirty="0"/>
            <a:t>29 toepassingen</a:t>
          </a:r>
          <a:br>
            <a:rPr lang="nl-BE" sz="1700" kern="1200" dirty="0"/>
          </a:br>
          <a:r>
            <a:rPr lang="nl-BE" sz="1700" kern="1200" dirty="0"/>
            <a:t>voor de burgers</a:t>
          </a:r>
        </a:p>
      </dsp:txBody>
      <dsp:txXfrm>
        <a:off x="2384260" y="3947193"/>
        <a:ext cx="1878308" cy="1126984"/>
      </dsp:txXfrm>
    </dsp:sp>
    <dsp:sp modelId="{15DEB57A-39CB-4F6F-A3D5-D5484F84F6F4}">
      <dsp:nvSpPr>
        <dsp:cNvPr id="0" name=""/>
        <dsp:cNvSpPr/>
      </dsp:nvSpPr>
      <dsp:spPr>
        <a:xfrm>
          <a:off x="4450399"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BE" sz="1700" kern="1200"/>
            <a:t>&gt; 50 toepassingen voor de</a:t>
          </a:r>
          <a:br>
            <a:rPr lang="nl-BE" sz="1700" kern="1200"/>
          </a:br>
          <a:r>
            <a:rPr lang="nl-BE" sz="1700" kern="1200"/>
            <a:t>ondernemingen</a:t>
          </a:r>
        </a:p>
      </dsp:txBody>
      <dsp:txXfrm>
        <a:off x="4450399" y="3947193"/>
        <a:ext cx="1878308" cy="1126984"/>
      </dsp:txXfrm>
    </dsp:sp>
    <dsp:sp modelId="{6689F098-F5A7-43C7-A5F3-9B2B7E1142AF}">
      <dsp:nvSpPr>
        <dsp:cNvPr id="0" name=""/>
        <dsp:cNvSpPr/>
      </dsp:nvSpPr>
      <dsp:spPr>
        <a:xfrm>
          <a:off x="6516538"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&gt; 25 </a:t>
          </a:r>
          <a:r>
            <a:rPr lang="en-US" sz="1700" kern="1200" dirty="0" err="1"/>
            <a:t>internationale</a:t>
          </a:r>
          <a:r>
            <a:rPr lang="en-US" sz="1700" kern="1200" dirty="0"/>
            <a:t> </a:t>
          </a:r>
          <a:r>
            <a:rPr lang="en-US" sz="1700" kern="1200" dirty="0" err="1"/>
            <a:t>en</a:t>
          </a:r>
          <a:r>
            <a:rPr lang="en-US" sz="1700" kern="1200" dirty="0"/>
            <a:t> </a:t>
          </a:r>
          <a:r>
            <a:rPr lang="en-US" sz="1700" kern="1200" dirty="0" err="1"/>
            <a:t>nationale</a:t>
          </a:r>
          <a:r>
            <a:rPr lang="en-US" sz="1700" kern="1200" dirty="0"/>
            <a:t> </a:t>
          </a:r>
          <a:r>
            <a:rPr lang="en-US" sz="1700" kern="1200" dirty="0" err="1"/>
            <a:t>onderscheidingen</a:t>
          </a:r>
          <a:endParaRPr lang="nl-BE" sz="1700" kern="1200" dirty="0"/>
        </a:p>
      </dsp:txBody>
      <dsp:txXfrm>
        <a:off x="6516538" y="3947193"/>
        <a:ext cx="1878308" cy="11269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C9761-6A6B-4113-B6A3-5DFDF1583423}" type="datetimeFigureOut">
              <a:rPr lang="en-US" smtClean="0"/>
              <a:t>5/8/2024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ECD1E-7D1D-4ACF-96CD-DDE3F312AF31}" type="slidenum">
              <a:rPr lang="en-US" smtClean="0"/>
              <a:t>‹#›</a:t>
            </a:fld>
            <a:endParaRPr lang="en-US"/>
          </a:p>
        </p:txBody>
      </p:sp>
    </p:spTree>
    <p:extLst>
      <p:ext uri="{BB962C8B-B14F-4D97-AF65-F5344CB8AC3E}">
        <p14:creationId xmlns:p14="http://schemas.microsoft.com/office/powerpoint/2010/main" val="32889403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9FBD-7D44-4C0A-BF12-9667FBED87BB}"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600D-736F-4798-A80B-BDFC399B170B}" type="slidenum">
              <a:rPr lang="en-US" smtClean="0"/>
              <a:t>‹#›</a:t>
            </a:fld>
            <a:endParaRPr lang="en-US"/>
          </a:p>
        </p:txBody>
      </p:sp>
    </p:spTree>
    <p:extLst>
      <p:ext uri="{BB962C8B-B14F-4D97-AF65-F5344CB8AC3E}">
        <p14:creationId xmlns:p14="http://schemas.microsoft.com/office/powerpoint/2010/main" val="35180391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5A57600D-736F-4798-A80B-BDFC399B170B}" type="slidenum">
              <a:rPr lang="en-US" smtClean="0"/>
              <a:t>26</a:t>
            </a:fld>
            <a:endParaRPr lang="en-US"/>
          </a:p>
        </p:txBody>
      </p:sp>
    </p:spTree>
    <p:extLst>
      <p:ext uri="{BB962C8B-B14F-4D97-AF65-F5344CB8AC3E}">
        <p14:creationId xmlns:p14="http://schemas.microsoft.com/office/powerpoint/2010/main" val="346676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minimale administratieve lasten voor de burgers en de ondernemingen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suggesties</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vermijden van overlappende of ongecoördineerde besluitvorming </a:t>
            </a:r>
          </a:p>
          <a:p>
            <a:pPr marL="6457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à"/>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transparantie tussen de onderscheiden beleidsniveaus over respectievelijk beleid en regelgeving</a:t>
            </a:r>
          </a:p>
          <a:p>
            <a:pPr marL="360000" marR="0" lvl="1" indent="0" algn="l" defTabSz="914400" rtl="0" eaLnBrk="1" fontAlgn="auto" latinLnBrk="0" hangingPunct="1">
              <a:lnSpc>
                <a:spcPct val="90000"/>
              </a:lnSpc>
              <a:spcBef>
                <a:spcPts val="500"/>
              </a:spcBef>
              <a:spcAft>
                <a:spcPts val="0"/>
              </a:spcAft>
              <a:buClrTx/>
              <a:buSzTx/>
              <a:buFont typeface="Wingdings" panose="05000000000000000000" pitchFamily="2" charset="2"/>
              <a:buNone/>
              <a:tabLst/>
              <a:defRPr/>
            </a:pP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weloverwogen uitvoeringsorganisatie en het beheer ervan</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20000" marR="0" lvl="2"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beheersen van het aantal uitvoeringsinstellingen</a:t>
            </a:r>
          </a:p>
          <a:p>
            <a:pPr marL="900000" marR="0" lvl="3" indent="-180000" algn="l" defTabSz="914400" rtl="0" eaLnBrk="1" fontAlgn="auto" latinLnBrk="0" hangingPunct="1">
              <a:lnSpc>
                <a:spcPct val="90000"/>
              </a:lnSpc>
              <a:spcBef>
                <a:spcPts val="500"/>
              </a:spcBef>
              <a:spcAft>
                <a:spcPts val="0"/>
              </a:spcAft>
              <a:buClrTx/>
              <a:buSzTx/>
              <a:buFontTx/>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streven naar intergouvernementele organisaties met waarborg van een geïntegreerde en loyale uitvoering van het respectievelijke beleid</a:t>
            </a:r>
          </a:p>
          <a:p>
            <a:pPr marL="900000" marR="0" lvl="3" indent="-180000" algn="l" defTabSz="914400" rtl="0" eaLnBrk="1" fontAlgn="auto" latinLnBrk="0" hangingPunct="1">
              <a:lnSpc>
                <a:spcPct val="90000"/>
              </a:lnSpc>
              <a:spcBef>
                <a:spcPts val="500"/>
              </a:spcBef>
              <a:spcAft>
                <a:spcPts val="0"/>
              </a:spcAft>
              <a:buClrTx/>
              <a:buSzTx/>
              <a:buFontTx/>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vertegenwoordigers van onderscheiden overheidsniveaus in beheersorganen van de intergouvernementele organisaties</a:t>
            </a:r>
          </a:p>
          <a:p>
            <a:pPr marL="900000" marR="0" lvl="3" indent="-180000" algn="l" defTabSz="914400" rtl="0" eaLnBrk="1" fontAlgn="auto" latinLnBrk="0" hangingPunct="1">
              <a:lnSpc>
                <a:spcPct val="90000"/>
              </a:lnSpc>
              <a:spcBef>
                <a:spcPts val="500"/>
              </a:spcBef>
              <a:spcAft>
                <a:spcPts val="0"/>
              </a:spcAft>
              <a:buClrTx/>
              <a:buSzTx/>
              <a:buFontTx/>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gemeenschappelijke financiering volgens vastgelegde parameters</a:t>
            </a:r>
          </a:p>
          <a:p>
            <a:pPr marL="720000" marR="0" lvl="2"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20000" marR="0" lvl="2"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dienstenintegratie: </a:t>
            </a:r>
          </a:p>
          <a:p>
            <a:pPr marL="54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binnen een thematische sector, verticale overheidsniveau-overschrijdende informatiebeheerprocessen</a:t>
            </a:r>
          </a:p>
          <a:p>
            <a:pPr marL="54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62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800" dirty="0" err="1"/>
              <a:t>sociale</a:t>
            </a:r>
            <a:r>
              <a:rPr lang="en-US" sz="1800" dirty="0"/>
              <a:t> </a:t>
            </a:r>
            <a:r>
              <a:rPr lang="en-US" sz="1800" dirty="0" err="1"/>
              <a:t>verzekeringen</a:t>
            </a:r>
            <a:endParaRPr lang="en-US" sz="1800" dirty="0"/>
          </a:p>
          <a:p>
            <a:pPr marL="1200150" lvl="2" indent="-285750">
              <a:buFont typeface="Arial" panose="020B0604020202020204" pitchFamily="34" charset="0"/>
              <a:buChar char="•"/>
            </a:pPr>
            <a:r>
              <a:rPr lang="en-US" sz="1800" dirty="0" err="1"/>
              <a:t>inkomensvervangend</a:t>
            </a:r>
            <a:r>
              <a:rPr lang="en-US" sz="1800" dirty="0"/>
              <a:t> (</a:t>
            </a:r>
            <a:r>
              <a:rPr lang="en-US" sz="1800" dirty="0" err="1"/>
              <a:t>ziekte</a:t>
            </a:r>
            <a:r>
              <a:rPr lang="en-US" sz="1800" dirty="0"/>
              <a:t> </a:t>
            </a:r>
            <a:r>
              <a:rPr lang="en-US" sz="1800" dirty="0" err="1"/>
              <a:t>en</a:t>
            </a:r>
            <a:r>
              <a:rPr lang="en-US" sz="1800" dirty="0"/>
              <a:t> </a:t>
            </a:r>
            <a:r>
              <a:rPr lang="en-US" sz="1800" dirty="0" err="1"/>
              <a:t>invaliditeit</a:t>
            </a:r>
            <a:r>
              <a:rPr lang="en-US" sz="1800" dirty="0"/>
              <a:t>, </a:t>
            </a:r>
            <a:r>
              <a:rPr lang="en-US" sz="1800" dirty="0" err="1"/>
              <a:t>arbeidsongeval</a:t>
            </a:r>
            <a:r>
              <a:rPr lang="en-US" sz="1800" dirty="0"/>
              <a:t>, </a:t>
            </a:r>
            <a:r>
              <a:rPr lang="en-US" sz="1800" dirty="0" err="1"/>
              <a:t>beroepsziekte</a:t>
            </a:r>
            <a:r>
              <a:rPr lang="en-US" sz="1800" dirty="0"/>
              <a:t>, </a:t>
            </a:r>
            <a:r>
              <a:rPr lang="en-US" sz="1800" dirty="0" err="1"/>
              <a:t>werkloosheid</a:t>
            </a:r>
            <a:r>
              <a:rPr lang="en-US" sz="1800" dirty="0"/>
              <a:t>, </a:t>
            </a:r>
            <a:r>
              <a:rPr lang="en-US" sz="1800" dirty="0" err="1"/>
              <a:t>ouderdom</a:t>
            </a:r>
            <a:r>
              <a:rPr lang="en-US" sz="1800" dirty="0"/>
              <a:t>, </a:t>
            </a:r>
            <a:r>
              <a:rPr lang="en-US" sz="1800" dirty="0" err="1"/>
              <a:t>overlijden</a:t>
            </a:r>
            <a:r>
              <a:rPr lang="en-US" sz="1800" dirty="0"/>
              <a:t>)</a:t>
            </a:r>
          </a:p>
          <a:p>
            <a:pPr marL="1200150" lvl="2" indent="-285750">
              <a:buFont typeface="Arial" panose="020B0604020202020204" pitchFamily="34" charset="0"/>
              <a:buChar char="•"/>
            </a:pPr>
            <a:r>
              <a:rPr lang="en-US" sz="1800" dirty="0" err="1"/>
              <a:t>kostendekkend</a:t>
            </a:r>
            <a:r>
              <a:rPr lang="en-US" sz="1800" dirty="0"/>
              <a:t> (</a:t>
            </a:r>
            <a:r>
              <a:rPr lang="en-US" sz="1800" dirty="0" err="1"/>
              <a:t>kinderlast</a:t>
            </a:r>
            <a:r>
              <a:rPr lang="en-US" sz="1800" dirty="0"/>
              <a:t>, </a:t>
            </a:r>
            <a:r>
              <a:rPr lang="en-US" sz="1800" dirty="0" err="1"/>
              <a:t>geneeskundige</a:t>
            </a:r>
            <a:r>
              <a:rPr lang="en-US" sz="1800" dirty="0"/>
              <a:t> </a:t>
            </a:r>
            <a:r>
              <a:rPr lang="en-US" sz="1800" dirty="0" err="1"/>
              <a:t>verzorging</a:t>
            </a:r>
            <a:r>
              <a:rPr lang="en-US" sz="1800" dirty="0"/>
              <a:t>)</a:t>
            </a:r>
          </a:p>
          <a:p>
            <a:pPr lvl="2"/>
            <a:endParaRPr lang="en-US" sz="1200" dirty="0"/>
          </a:p>
          <a:p>
            <a:pPr lvl="2"/>
            <a:r>
              <a:rPr lang="en-US" sz="1200" dirty="0" err="1"/>
              <a:t>bijstand</a:t>
            </a:r>
            <a:r>
              <a:rPr lang="en-US" sz="1200" dirty="0"/>
              <a:t> </a:t>
            </a:r>
          </a:p>
          <a:p>
            <a:pPr marL="1085850" lvl="2" indent="-171450">
              <a:buFont typeface="Arial" panose="020B0604020202020204" pitchFamily="34" charset="0"/>
              <a:buChar char="•"/>
            </a:pPr>
            <a:r>
              <a:rPr lang="en-US" sz="1200" dirty="0" err="1"/>
              <a:t>gewaarborgde</a:t>
            </a:r>
            <a:r>
              <a:rPr lang="en-US" sz="1200" dirty="0"/>
              <a:t> </a:t>
            </a:r>
            <a:r>
              <a:rPr lang="en-US" sz="1200" dirty="0" err="1"/>
              <a:t>gezinsbijslag</a:t>
            </a:r>
            <a:endParaRPr lang="en-US" sz="1200" dirty="0"/>
          </a:p>
          <a:p>
            <a:pPr marL="1085850" lvl="2" indent="-171450">
              <a:buFont typeface="Arial" panose="020B0604020202020204" pitchFamily="34" charset="0"/>
              <a:buChar char="•"/>
            </a:pPr>
            <a:r>
              <a:rPr lang="en-US" sz="1200" dirty="0"/>
              <a:t>IGO</a:t>
            </a:r>
          </a:p>
          <a:p>
            <a:pPr marL="1085850" lvl="2" indent="-171450">
              <a:buFont typeface="Arial" panose="020B0604020202020204" pitchFamily="34" charset="0"/>
              <a:buChar char="•"/>
            </a:pPr>
            <a:r>
              <a:rPr lang="en-US" sz="1200" dirty="0" err="1"/>
              <a:t>tegemoetkoming</a:t>
            </a:r>
            <a:r>
              <a:rPr lang="en-US" sz="1200" dirty="0"/>
              <a:t> </a:t>
            </a:r>
            <a:r>
              <a:rPr lang="en-US" sz="1200" dirty="0" err="1"/>
              <a:t>aan</a:t>
            </a:r>
            <a:r>
              <a:rPr lang="en-US" sz="1200" dirty="0"/>
              <a:t> </a:t>
            </a:r>
            <a:r>
              <a:rPr lang="en-US" sz="1200" dirty="0" err="1"/>
              <a:t>gehandicapten</a:t>
            </a:r>
            <a:endParaRPr lang="en-US" sz="1200" dirty="0"/>
          </a:p>
          <a:p>
            <a:pPr marL="1085850" lvl="2" indent="-171450">
              <a:buFont typeface="Arial" panose="020B0604020202020204" pitchFamily="34" charset="0"/>
              <a:buChar char="•"/>
            </a:pPr>
            <a:r>
              <a:rPr lang="en-US" sz="1200" dirty="0" err="1"/>
              <a:t>leefloon</a:t>
            </a:r>
            <a:endParaRPr lang="en-US" sz="1200" dirty="0"/>
          </a:p>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46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carte </a:t>
            </a:r>
            <a:r>
              <a:rPr lang="fr-FR" dirty="0" err="1"/>
              <a:t>isi</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attribuée aux personnes ne possédant pas de titre d’identité belge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mais qui bénéficient néanmoins de la sécurité sociale belge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(enfant, travailleur frontalier)</a:t>
            </a:r>
          </a:p>
          <a:p>
            <a:endParaRPr lang="en-US" dirty="0"/>
          </a:p>
          <a:p>
            <a:r>
              <a:rPr lang="fr-FR" dirty="0"/>
              <a:t>MyBEnefits </a:t>
            </a:r>
          </a:p>
          <a:p>
            <a:pPr marL="171450" indent="-171450">
              <a:buFont typeface="Arial" panose="020B0604020202020204" pitchFamily="34" charset="0"/>
              <a:buChar char="•"/>
            </a:pPr>
            <a:r>
              <a:rPr lang="fr-FR" dirty="0"/>
              <a:t>permet à un citoyen d’attester de ses statuts sociaux </a:t>
            </a:r>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6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vele beperkingen</a:t>
            </a:r>
          </a:p>
          <a:p>
            <a:pPr marL="171450" indent="-171450">
              <a:buFont typeface="Arial" panose="020B0604020202020204" pitchFamily="34" charset="0"/>
              <a:buChar char="•"/>
            </a:pPr>
            <a:r>
              <a:rPr lang="nl-NL" dirty="0"/>
              <a:t>burgers zijn er niet zeker van dat ze gezondheidszorg kunnen krijgen tegen Belgische verzekeringstarieven in andere EU-lidstaten </a:t>
            </a:r>
            <a:br>
              <a:rPr lang="nl-NL" dirty="0"/>
            </a:br>
            <a:r>
              <a:rPr lang="nl-NL" dirty="0"/>
              <a:t>als ze de EZVK niet kunnen laten zien op het moment van zorgverlening</a:t>
            </a:r>
          </a:p>
          <a:p>
            <a:pPr marL="171450" indent="-171450">
              <a:buFont typeface="Arial" panose="020B0604020202020204" pitchFamily="34" charset="0"/>
              <a:buChar char="•"/>
            </a:pPr>
            <a:r>
              <a:rPr lang="nl-NL" dirty="0"/>
              <a:t>burgers die vergeten zijn een papieren EZVK aan te vragen voor vertrek naar een andere EU-lidstaat kunnen geen elektronische EZVK downloaden</a:t>
            </a:r>
            <a:endParaRPr lang="nl-BE" dirty="0"/>
          </a:p>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12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593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342791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22165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CB2"/>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44146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Header">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a:solidFill>
                  <a:prstClr val="black"/>
                </a:solidFill>
              </a:rPr>
              <a:t>03/2022</a:t>
            </a:r>
            <a:endParaRPr lang="en-GB" dirty="0">
              <a:solidFill>
                <a:prstClr val="black"/>
              </a:solidFill>
            </a:endParaRPr>
          </a:p>
        </p:txBody>
      </p:sp>
    </p:spTree>
    <p:extLst>
      <p:ext uri="{BB962C8B-B14F-4D97-AF65-F5344CB8AC3E}">
        <p14:creationId xmlns:p14="http://schemas.microsoft.com/office/powerpoint/2010/main" val="11192266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atin typeface="+mj-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161486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3" name="Content Placeholder 2"/>
          <p:cNvSpPr>
            <a:spLocks noGrp="1"/>
          </p:cNvSpPr>
          <p:nvPr>
            <p:ph idx="1"/>
          </p:nvPr>
        </p:nvSpPr>
        <p:spPr>
          <a:xfrm>
            <a:off x="838200" y="1718045"/>
            <a:ext cx="10515600" cy="4351338"/>
          </a:xfrm>
        </p:spPr>
        <p:txBody>
          <a:bodyPr/>
          <a:lstStyle>
            <a:lvl1pPr>
              <a:defRPr sz="2000" baseline="0">
                <a:solidFill>
                  <a:schemeClr val="tx1"/>
                </a:solidFill>
                <a:latin typeface="Calibri" panose="020F0502020204030204" pitchFamily="34" charset="0"/>
              </a:defRPr>
            </a:lvl1pPr>
            <a:lvl2pPr marL="540000" indent="-180000">
              <a:buFont typeface="Calibri" panose="020F0502020204030204" pitchFamily="34" charset="0"/>
              <a:buChar char="-"/>
              <a:defRPr sz="1800">
                <a:solidFill>
                  <a:schemeClr val="tx1"/>
                </a:solidFill>
              </a:defRPr>
            </a:lvl2pPr>
            <a:lvl3pPr marL="720000" indent="-180000">
              <a:defRPr sz="1600"/>
            </a:lvl3pPr>
            <a:lvl4pPr marL="900000" indent="-180000">
              <a:buFontTx/>
              <a:buChar char="-"/>
              <a:defRPr sz="1400"/>
            </a:lvl4pPr>
            <a:lvl5pPr marL="1152000" indent="-180000">
              <a:buFont typeface="Arial" panose="020B0604020202020204" pitchFamily="34"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1" name="Rectangle 10"/>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33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10" name="Content Placeholder 2"/>
          <p:cNvSpPr>
            <a:spLocks noGrp="1"/>
          </p:cNvSpPr>
          <p:nvPr>
            <p:ph sz="half" idx="10" hasCustomPrompt="1"/>
          </p:nvPr>
        </p:nvSpPr>
        <p:spPr>
          <a:xfrm>
            <a:off x="6163236" y="183458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272904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32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696655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1649645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85262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3" name="Content Placeholder 2"/>
          <p:cNvSpPr>
            <a:spLocks noGrp="1"/>
          </p:cNvSpPr>
          <p:nvPr>
            <p:ph idx="1"/>
          </p:nvPr>
        </p:nvSpPr>
        <p:spPr>
          <a:xfrm>
            <a:off x="838200" y="1718045"/>
            <a:ext cx="10515600" cy="4351338"/>
          </a:xfrm>
        </p:spPr>
        <p:txBody>
          <a:bodyPr/>
          <a:lstStyle>
            <a:lvl1pPr>
              <a:defRPr sz="2000" baseline="0">
                <a:solidFill>
                  <a:schemeClr val="tx1"/>
                </a:solidFill>
                <a:latin typeface="Calibri" panose="020F0502020204030204" pitchFamily="34" charset="0"/>
              </a:defRPr>
            </a:lvl1pPr>
            <a:lvl2pPr marL="540000" indent="-180000">
              <a:buFont typeface="Calibri" panose="020F0502020204030204" pitchFamily="34" charset="0"/>
              <a:buChar char="-"/>
              <a:defRPr sz="1800">
                <a:solidFill>
                  <a:schemeClr val="tx1"/>
                </a:solidFill>
              </a:defRPr>
            </a:lvl2pPr>
            <a:lvl3pPr marL="720000" indent="-180000">
              <a:defRPr sz="1600">
                <a:solidFill>
                  <a:schemeClr val="tx1"/>
                </a:solidFill>
              </a:defRPr>
            </a:lvl3pPr>
            <a:lvl4pPr marL="900000" indent="-180000">
              <a:buFontTx/>
              <a:buChar char="-"/>
              <a:defRPr sz="1400">
                <a:solidFill>
                  <a:schemeClr val="tx1"/>
                </a:solidFill>
              </a:defRPr>
            </a:lvl4pPr>
            <a:lvl5pPr marL="1152000" indent="-180000">
              <a:buFont typeface="Arial" panose="020B0604020202020204" pitchFamily="34" charset="0"/>
              <a:buChar cha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1" name="Rectangle 10"/>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2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077102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20173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05749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solidFill>
                  <a:schemeClr val="tx1"/>
                </a:solidFill>
              </a:defRPr>
            </a:lvl3pPr>
            <a:lvl4pPr marL="1255713" indent="-179388">
              <a:buFont typeface="Calibri" panose="020F0502020204030204" pitchFamily="34" charset="0"/>
              <a:buChar char="-"/>
              <a:defRPr sz="1400">
                <a:solidFill>
                  <a:schemeClr val="tx1"/>
                </a:solidFill>
              </a:defRPr>
            </a:lvl4pPr>
            <a:lvl5pPr marL="1703388" indent="-179388">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10" name="Content Placeholder 2"/>
          <p:cNvSpPr>
            <a:spLocks noGrp="1"/>
          </p:cNvSpPr>
          <p:nvPr>
            <p:ph sz="half" idx="10" hasCustomPrompt="1"/>
          </p:nvPr>
        </p:nvSpPr>
        <p:spPr>
          <a:xfrm>
            <a:off x="6163236" y="183458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solidFill>
                  <a:schemeClr val="tx1"/>
                </a:solidFill>
              </a:defRPr>
            </a:lvl3pPr>
            <a:lvl4pPr marL="1255713" indent="-179388">
              <a:buFont typeface="Calibri" panose="020F0502020204030204" pitchFamily="34" charset="0"/>
              <a:buChar char="-"/>
              <a:defRPr sz="1400">
                <a:solidFill>
                  <a:schemeClr val="tx1"/>
                </a:solidFill>
              </a:defRPr>
            </a:lvl4pPr>
            <a:lvl5pPr marL="1703388" indent="-179388">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12840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7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2329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06080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17932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5208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77155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3099-74A1-4CFF-B069-171C23667E48}" type="slidenum">
              <a:rPr lang="en-US" smtClean="0"/>
              <a:t>‹#›</a:t>
            </a:fld>
            <a:endParaRPr lang="en-US"/>
          </a:p>
        </p:txBody>
      </p:sp>
    </p:spTree>
    <p:extLst>
      <p:ext uri="{BB962C8B-B14F-4D97-AF65-F5344CB8AC3E}">
        <p14:creationId xmlns:p14="http://schemas.microsoft.com/office/powerpoint/2010/main" val="415319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3099-74A1-4CFF-B069-171C23667E48}" type="slidenum">
              <a:rPr lang="en-US" smtClean="0"/>
              <a:t>‹#›</a:t>
            </a:fld>
            <a:endParaRPr lang="en-US"/>
          </a:p>
        </p:txBody>
      </p:sp>
    </p:spTree>
    <p:extLst>
      <p:ext uri="{BB962C8B-B14F-4D97-AF65-F5344CB8AC3E}">
        <p14:creationId xmlns:p14="http://schemas.microsoft.com/office/powerpoint/2010/main" val="42713969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mybenefits.fgov.be/" TargetMode="External"/><Relationship Id="rId2" Type="http://schemas.openxmlformats.org/officeDocument/2006/relationships/hyperlink" Target="https://www.ksz-bcss.fgov.be/" TargetMode="External"/><Relationship Id="rId1" Type="http://schemas.openxmlformats.org/officeDocument/2006/relationships/slideLayout" Target="../slideLayouts/slideLayout2.xml"/><Relationship Id="rId5" Type="http://schemas.openxmlformats.org/officeDocument/2006/relationships/hyperlink" Target="https://www.socialsecurity.be/" TargetMode="External"/><Relationship Id="rId4" Type="http://schemas.openxmlformats.org/officeDocument/2006/relationships/hyperlink" Target="https://www.ksz-bcss.fgov.be/fr/dwh/homepage"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malsresearch.be/tag/e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international.socialsecurity.be/"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ksz-bcss.fgov.be/nl/gegevensbescherming/gegevens-en-dienstencatalogus-sociale-sector#h2_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ksz-bcss.fgov.be/nl/over-de-ksz/beheer/algemeen-coordinatiecomite#prioriteiten" TargetMode="Externa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70.xml.rels><?xml version="1.0" encoding="UTF-8" standalone="yes"?>
<Relationships xmlns="http://schemas.openxmlformats.org/package/2006/relationships"><Relationship Id="rId8" Type="http://schemas.openxmlformats.org/officeDocument/2006/relationships/hyperlink" Target="http://www.mybenefits.fgov.be/" TargetMode="External"/><Relationship Id="rId3" Type="http://schemas.openxmlformats.org/officeDocument/2006/relationships/image" Target="../media/image45.png"/><Relationship Id="rId7" Type="http://schemas.openxmlformats.org/officeDocument/2006/relationships/hyperlink" Target="https://apps.apple.com/be/app/mybenefits/id1447094117?l=nl" TargetMode="Externa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play.google.com/store/apps/details?id=be.kszbcss.mybenefits&amp;hl=fr"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5" Type="http://schemas.openxmlformats.org/officeDocument/2006/relationships/hyperlink" Target="https://www.gcloud.belgium.be/fr/index.html" TargetMode="External"/><Relationship Id="rId4" Type="http://schemas.openxmlformats.org/officeDocument/2006/relationships/image" Target="../media/image59.gi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65.png"/><Relationship Id="rId3" Type="http://schemas.microsoft.com/office/2007/relationships/hdphoto" Target="../media/hdphoto1.wdp"/><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10" Type="http://schemas.microsoft.com/office/2007/relationships/hdphoto" Target="../media/hdphoto2.wdp"/><Relationship Id="rId4" Type="http://schemas.openxmlformats.org/officeDocument/2006/relationships/image" Target="../media/image61.png"/><Relationship Id="rId9" Type="http://schemas.openxmlformats.org/officeDocument/2006/relationships/image" Target="../media/image66.png"/></Relationships>
</file>

<file path=ppt/slides/_rels/slide9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jpeg"/><Relationship Id="rId9" Type="http://schemas.openxmlformats.org/officeDocument/2006/relationships/image" Target="../media/image74.png"/></Relationships>
</file>

<file path=ppt/slides/_rels/slide9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2.png"/><Relationship Id="rId4" Type="http://schemas.openxmlformats.org/officeDocument/2006/relationships/image" Target="../media/image80.png"/></Relationships>
</file>

<file path=ppt/slides/_rels/slide9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4664"/>
        </a:solidFill>
        <a:effectLst/>
      </p:bgPr>
    </p:bg>
    <p:spTree>
      <p:nvGrpSpPr>
        <p:cNvPr id="1" name=""/>
        <p:cNvGrpSpPr/>
        <p:nvPr/>
      </p:nvGrpSpPr>
      <p:grpSpPr>
        <a:xfrm>
          <a:off x="0" y="0"/>
          <a:ext cx="0" cy="0"/>
          <a:chOff x="0" y="0"/>
          <a:chExt cx="0" cy="0"/>
        </a:xfrm>
      </p:grpSpPr>
      <p:sp>
        <p:nvSpPr>
          <p:cNvPr id="6" name="Title 3"/>
          <p:cNvSpPr txBox="1">
            <a:spLocks/>
          </p:cNvSpPr>
          <p:nvPr/>
        </p:nvSpPr>
        <p:spPr>
          <a:xfrm>
            <a:off x="1524000" y="2176318"/>
            <a:ext cx="9888414" cy="2387600"/>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t>Elektronische dienstverlening</a:t>
            </a:r>
            <a:br>
              <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r>
              <a:rPr kumimoji="0" lang="nl-NL" sz="2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t> </a:t>
            </a:r>
            <a:r>
              <a:rPr kumimoji="0" lang="nl-NL" sz="26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t>het kruispuntbankmodel</a:t>
            </a:r>
            <a:br>
              <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endPar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endParaRPr>
          </a:p>
        </p:txBody>
      </p:sp>
      <p:sp>
        <p:nvSpPr>
          <p:cNvPr id="7" name="Subtitle 4"/>
          <p:cNvSpPr txBox="1">
            <a:spLocks/>
          </p:cNvSpPr>
          <p:nvPr/>
        </p:nvSpPr>
        <p:spPr>
          <a:xfrm>
            <a:off x="1524000" y="4090761"/>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0511" y="354410"/>
            <a:ext cx="3048695" cy="1467184"/>
          </a:xfrm>
          <a:prstGeom prst="rect">
            <a:avLst/>
          </a:prstGeom>
        </p:spPr>
      </p:pic>
    </p:spTree>
    <p:extLst>
      <p:ext uri="{BB962C8B-B14F-4D97-AF65-F5344CB8AC3E}">
        <p14:creationId xmlns:p14="http://schemas.microsoft.com/office/powerpoint/2010/main" val="466849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922E0C-AAD8-4F4C-9160-B81DEB717D09}"/>
              </a:ext>
            </a:extLst>
          </p:cNvPr>
          <p:cNvSpPr/>
          <p:nvPr/>
        </p:nvSpPr>
        <p:spPr>
          <a:xfrm>
            <a:off x="669119" y="1834585"/>
            <a:ext cx="5643588" cy="4218974"/>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p:cNvSpPr>
            <a:spLocks noGrp="1"/>
          </p:cNvSpPr>
          <p:nvPr>
            <p:ph type="title"/>
          </p:nvPr>
        </p:nvSpPr>
        <p:spPr>
          <a:noFill/>
        </p:spPr>
        <p:txBody>
          <a:bodyPr/>
          <a:lstStyle/>
          <a:p>
            <a:r>
              <a:rPr lang="fr-BE" dirty="0" err="1"/>
              <a:t>Kruispuntbankmodel</a:t>
            </a:r>
            <a:endParaRPr lang="en-US" dirty="0"/>
          </a:p>
        </p:txBody>
      </p:sp>
      <p:sp>
        <p:nvSpPr>
          <p:cNvPr id="4" name="Content Placeholder 3">
            <a:extLst>
              <a:ext uri="{FF2B5EF4-FFF2-40B4-BE49-F238E27FC236}">
                <a16:creationId xmlns:a16="http://schemas.microsoft.com/office/drawing/2014/main" id="{CAB36C23-AD40-488A-B616-9987723B70F5}"/>
              </a:ext>
            </a:extLst>
          </p:cNvPr>
          <p:cNvSpPr>
            <a:spLocks noGrp="1"/>
          </p:cNvSpPr>
          <p:nvPr>
            <p:ph sz="half" idx="10"/>
          </p:nvPr>
        </p:nvSpPr>
        <p:spPr>
          <a:xfrm>
            <a:off x="6539696" y="1834585"/>
            <a:ext cx="4805140" cy="4351338"/>
          </a:xfrm>
        </p:spPr>
        <p:txBody>
          <a:bodyPr>
            <a:normAutofit fontScale="92500" lnSpcReduction="10000"/>
          </a:bodyPr>
          <a:lstStyle/>
          <a:p>
            <a:r>
              <a:rPr lang="nl-NL" dirty="0"/>
              <a:t>organisatie van een procesoptimalisatie en goed beveiligde en efficiënte elektronische gegevensuitwisseling tussen tal van autonome actoren</a:t>
            </a:r>
          </a:p>
          <a:p>
            <a:r>
              <a:rPr lang="nl-NL" dirty="0"/>
              <a:t>met respect voor hun autonomie en de hen toebedeelde opdrachten</a:t>
            </a:r>
          </a:p>
          <a:p>
            <a:r>
              <a:rPr lang="nl-NL" dirty="0"/>
              <a:t>zonder massale centrale opslag van persoonsgegevens</a:t>
            </a:r>
          </a:p>
          <a:p>
            <a:r>
              <a:rPr lang="nl-NL" dirty="0"/>
              <a:t>met het oog op een geïntegreerde elektronische dienstverlening die beantwoordt aan de verwachtingen van de gebruikers (burgers, ondernemingen, beroepsbeoefenaars, …)</a:t>
            </a:r>
          </a:p>
          <a:p>
            <a:r>
              <a:rPr lang="nl-NL" dirty="0"/>
              <a:t>gecoördineerd, gestimuleerd en georganiseerd door een dienstenintegrator</a:t>
            </a:r>
          </a:p>
        </p:txBody>
      </p:sp>
      <p:sp>
        <p:nvSpPr>
          <p:cNvPr id="6" name="Rectangle: Rounded Corners 5">
            <a:extLst>
              <a:ext uri="{FF2B5EF4-FFF2-40B4-BE49-F238E27FC236}">
                <a16:creationId xmlns:a16="http://schemas.microsoft.com/office/drawing/2014/main" id="{F0A43464-075A-4F05-B182-94D60CAC04DC}"/>
              </a:ext>
            </a:extLst>
          </p:cNvPr>
          <p:cNvSpPr/>
          <p:nvPr/>
        </p:nvSpPr>
        <p:spPr>
          <a:xfrm>
            <a:off x="894467" y="2388013"/>
            <a:ext cx="5181600" cy="32141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Content Placeholder 2"/>
          <p:cNvSpPr>
            <a:spLocks noGrp="1"/>
          </p:cNvSpPr>
          <p:nvPr>
            <p:ph sz="half" idx="1"/>
          </p:nvPr>
        </p:nvSpPr>
        <p:spPr>
          <a:xfrm>
            <a:off x="894467" y="2388013"/>
            <a:ext cx="5181600" cy="3214133"/>
          </a:xfrm>
        </p:spPr>
        <p:txBody>
          <a:bodyPr>
            <a:normAutofit/>
          </a:bodyPr>
          <a:lstStyle/>
          <a:p>
            <a:pPr marL="0" indent="0">
              <a:buNone/>
            </a:pPr>
            <a:endParaRPr lang="fr-FR" dirty="0"/>
          </a:p>
          <a:p>
            <a:pPr marL="0" indent="0">
              <a:buNone/>
            </a:pPr>
            <a:r>
              <a:rPr lang="nl-BE" dirty="0">
                <a:sym typeface="Arial" charset="0"/>
              </a:rPr>
              <a:t>op basis van gemeenschappelijke principes inzake</a:t>
            </a:r>
          </a:p>
          <a:p>
            <a:pPr lvl="1"/>
            <a:r>
              <a:rPr lang="nl-BE" b="1" dirty="0">
                <a:sym typeface="Arial" charset="0"/>
              </a:rPr>
              <a:t>modellering van informatie</a:t>
            </a:r>
          </a:p>
          <a:p>
            <a:pPr lvl="1"/>
            <a:r>
              <a:rPr lang="nl-BE" b="1" dirty="0">
                <a:sym typeface="Arial" charset="0"/>
              </a:rPr>
              <a:t>inzameling </a:t>
            </a:r>
            <a:r>
              <a:rPr lang="fr-FR" b="1" dirty="0"/>
              <a:t>en </a:t>
            </a:r>
            <a:r>
              <a:rPr lang="fr-FR" b="1" dirty="0" err="1"/>
              <a:t>hergebruik</a:t>
            </a:r>
            <a:r>
              <a:rPr lang="fr-FR" b="1" dirty="0"/>
              <a:t> van </a:t>
            </a:r>
            <a:r>
              <a:rPr lang="fr-FR" b="1" dirty="0" err="1"/>
              <a:t>informatie</a:t>
            </a:r>
            <a:endParaRPr lang="nl-BE" b="1" dirty="0">
              <a:sym typeface="Arial" charset="0"/>
            </a:endParaRPr>
          </a:p>
          <a:p>
            <a:pPr lvl="1"/>
            <a:r>
              <a:rPr lang="nl-BE" b="1" dirty="0">
                <a:sym typeface="Arial" charset="0"/>
              </a:rPr>
              <a:t>beheer van informatie</a:t>
            </a:r>
          </a:p>
          <a:p>
            <a:pPr lvl="1"/>
            <a:r>
              <a:rPr lang="nl-BE" b="1" dirty="0">
                <a:sym typeface="Arial" charset="0"/>
              </a:rPr>
              <a:t>elektronische uitwisseling van informatie</a:t>
            </a:r>
          </a:p>
          <a:p>
            <a:pPr lvl="1"/>
            <a:r>
              <a:rPr lang="nl-BE" b="1" dirty="0">
                <a:sym typeface="Arial" charset="0"/>
              </a:rPr>
              <a:t>beveiliging van informatie en bescherming van de persoonlijke levenssfeer</a:t>
            </a:r>
          </a:p>
        </p:txBody>
      </p:sp>
    </p:spTree>
    <p:extLst>
      <p:ext uri="{BB962C8B-B14F-4D97-AF65-F5344CB8AC3E}">
        <p14:creationId xmlns:p14="http://schemas.microsoft.com/office/powerpoint/2010/main" val="34894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DmfA</a:t>
            </a:r>
            <a:endParaRPr lang="en-US" dirty="0"/>
          </a:p>
        </p:txBody>
      </p:sp>
      <p:sp>
        <p:nvSpPr>
          <p:cNvPr id="3" name="Content Placeholder 2"/>
          <p:cNvSpPr>
            <a:spLocks noGrp="1"/>
          </p:cNvSpPr>
          <p:nvPr>
            <p:ph idx="1"/>
          </p:nvPr>
        </p:nvSpPr>
        <p:spPr/>
        <p:txBody>
          <a:bodyPr>
            <a:normAutofit/>
          </a:bodyPr>
          <a:lstStyle/>
          <a:p>
            <a:pPr algn="just">
              <a:defRPr/>
            </a:pPr>
            <a:r>
              <a:rPr lang="nl-BE" dirty="0"/>
              <a:t>elektronische aangifte door de werkgever van de loon- en arbeidstijdgegevens van zijn werknemers</a:t>
            </a:r>
          </a:p>
          <a:p>
            <a:pPr algn="just">
              <a:defRPr/>
            </a:pPr>
            <a:r>
              <a:rPr lang="nl-BE" dirty="0"/>
              <a:t>met multifunctionele aard (geharmoniseerde begrippen)</a:t>
            </a:r>
          </a:p>
          <a:p>
            <a:pPr algn="just">
              <a:defRPr/>
            </a:pPr>
            <a:r>
              <a:rPr lang="nl-BE" dirty="0"/>
              <a:t>de aangegeven gegevens zijn elektronisch beschikbaar via het netwerk van de sociale zekerheid voor alle actoren in de sociale sector die deze gegevens nodig hebben voor de uitvoering van hun opdrachten</a:t>
            </a:r>
          </a:p>
          <a:p>
            <a:pPr algn="just">
              <a:defRPr/>
            </a:pPr>
            <a:r>
              <a:rPr lang="nl-BE" dirty="0"/>
              <a:t>deze aangifte kan later met een elektronisch certificaat online worden geraadpleegd en verbeterd door de werkgever voor wat betreft zijn werknemers en de periode waarin hij ze heeft tewerkgesteld</a:t>
            </a:r>
          </a:p>
          <a:p>
            <a:pPr marL="0" indent="0">
              <a:buNone/>
              <a:defRPr/>
            </a:pPr>
            <a:endParaRPr lang="en-US" dirty="0"/>
          </a:p>
        </p:txBody>
      </p:sp>
    </p:spTree>
    <p:extLst>
      <p:ext uri="{BB962C8B-B14F-4D97-AF65-F5344CB8AC3E}">
        <p14:creationId xmlns:p14="http://schemas.microsoft.com/office/powerpoint/2010/main" val="41609009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ASR</a:t>
            </a:r>
            <a:endParaRPr lang="en-US" dirty="0"/>
          </a:p>
        </p:txBody>
      </p:sp>
      <p:sp>
        <p:nvSpPr>
          <p:cNvPr id="3" name="Content Placeholder 2"/>
          <p:cNvSpPr>
            <a:spLocks noGrp="1"/>
          </p:cNvSpPr>
          <p:nvPr>
            <p:ph idx="1"/>
          </p:nvPr>
        </p:nvSpPr>
        <p:spPr/>
        <p:txBody>
          <a:bodyPr>
            <a:normAutofit/>
          </a:bodyPr>
          <a:lstStyle/>
          <a:p>
            <a:r>
              <a:rPr lang="nl-BE" dirty="0"/>
              <a:t>inzameling van de gegevens wordt beperkt tot de informatie die nog niet beschikbaar is in het netwerk van de sociale zekerheid (afschaffing of op zijn minst vereenvoudiging van formulieren)</a:t>
            </a:r>
          </a:p>
          <a:p>
            <a:r>
              <a:rPr lang="nl-BE" dirty="0"/>
              <a:t>is gestandaardiseerd voor de sectoren die zijn betrokken bij de aangifte van het sociaal risico (arbeidsongeschiktheid, moederschap, arbeidsongeval, beroepsziekte, werkloosheid)</a:t>
            </a:r>
          </a:p>
          <a:p>
            <a:r>
              <a:rPr lang="nl-BE" dirty="0"/>
              <a:t>de aangifte kan worden verricht </a:t>
            </a:r>
          </a:p>
          <a:p>
            <a:pPr lvl="1"/>
            <a:r>
              <a:rPr lang="nl-BE" dirty="0"/>
              <a:t>elektronisch (24/24 et 7/7) via</a:t>
            </a:r>
          </a:p>
          <a:p>
            <a:pPr lvl="2"/>
            <a:r>
              <a:rPr lang="nl-BE" dirty="0"/>
              <a:t>het portaal van de sociale zekerheid</a:t>
            </a:r>
          </a:p>
          <a:p>
            <a:pPr lvl="2"/>
            <a:r>
              <a:rPr lang="nl-BE" dirty="0"/>
              <a:t>FTP/MQSeries</a:t>
            </a:r>
          </a:p>
          <a:p>
            <a:pPr lvl="2"/>
            <a:r>
              <a:rPr lang="nl-BE" dirty="0"/>
              <a:t>het Isabel-netwerk</a:t>
            </a:r>
          </a:p>
          <a:p>
            <a:pPr lvl="1"/>
            <a:r>
              <a:rPr lang="nl-BE" dirty="0"/>
              <a:t>op papier voor enkele scenario’s</a:t>
            </a:r>
            <a:r>
              <a:rPr lang="nl-BE" dirty="0">
                <a:solidFill>
                  <a:srgbClr val="FF0000"/>
                </a:solidFill>
              </a:rPr>
              <a:t> </a:t>
            </a:r>
            <a:r>
              <a:rPr lang="nl-BE" dirty="0"/>
              <a:t>(tijdelijk)</a:t>
            </a:r>
          </a:p>
          <a:p>
            <a:r>
              <a:rPr lang="nl-BE" dirty="0"/>
              <a:t>volgens eenduidige instructies</a:t>
            </a:r>
          </a:p>
          <a:p>
            <a:pPr marL="0" indent="0">
              <a:lnSpc>
                <a:spcPct val="90000"/>
              </a:lnSpc>
              <a:buNone/>
              <a:defRPr/>
            </a:pPr>
            <a:endParaRPr lang="en-US" dirty="0"/>
          </a:p>
        </p:txBody>
      </p:sp>
    </p:spTree>
    <p:extLst>
      <p:ext uri="{BB962C8B-B14F-4D97-AF65-F5344CB8AC3E}">
        <p14:creationId xmlns:p14="http://schemas.microsoft.com/office/powerpoint/2010/main" val="18324542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Elektronische </a:t>
            </a:r>
            <a:r>
              <a:rPr lang="en-US" dirty="0" err="1"/>
              <a:t>diensten</a:t>
            </a:r>
            <a:r>
              <a:rPr lang="en-US" dirty="0"/>
              <a:t> </a:t>
            </a:r>
            <a:r>
              <a:rPr lang="en-US" dirty="0" err="1"/>
              <a:t>voor</a:t>
            </a:r>
            <a:r>
              <a:rPr lang="en-US" dirty="0"/>
              <a:t> de burgers </a:t>
            </a:r>
          </a:p>
        </p:txBody>
      </p:sp>
      <p:sp>
        <p:nvSpPr>
          <p:cNvPr id="3" name="Content Placeholder 2"/>
          <p:cNvSpPr>
            <a:spLocks noGrp="1"/>
          </p:cNvSpPr>
          <p:nvPr>
            <p:ph idx="1"/>
          </p:nvPr>
        </p:nvSpPr>
        <p:spPr/>
        <p:txBody>
          <a:bodyPr/>
          <a:lstStyle/>
          <a:p>
            <a:r>
              <a:rPr lang="en-US" dirty="0"/>
              <a:t>de burgers </a:t>
            </a:r>
            <a:r>
              <a:rPr lang="en-US" dirty="0" err="1"/>
              <a:t>verkrijgen</a:t>
            </a:r>
            <a:r>
              <a:rPr lang="en-US" dirty="0"/>
              <a:t> </a:t>
            </a:r>
            <a:r>
              <a:rPr lang="en-US" dirty="0" err="1"/>
              <a:t>hun</a:t>
            </a:r>
            <a:r>
              <a:rPr lang="en-US" dirty="0"/>
              <a:t> </a:t>
            </a:r>
            <a:r>
              <a:rPr lang="en-US" dirty="0" err="1"/>
              <a:t>rechten</a:t>
            </a:r>
            <a:r>
              <a:rPr lang="en-US" dirty="0"/>
              <a:t> zo </a:t>
            </a:r>
            <a:r>
              <a:rPr lang="en-US" dirty="0" err="1"/>
              <a:t>veel</a:t>
            </a:r>
            <a:r>
              <a:rPr lang="en-US" dirty="0"/>
              <a:t> </a:t>
            </a:r>
            <a:r>
              <a:rPr lang="en-US" dirty="0" err="1"/>
              <a:t>mogelijk</a:t>
            </a:r>
            <a:r>
              <a:rPr lang="en-US" dirty="0"/>
              <a:t> </a:t>
            </a:r>
            <a:r>
              <a:rPr lang="en-US" dirty="0" err="1"/>
              <a:t>automatisch</a:t>
            </a:r>
            <a:r>
              <a:rPr lang="en-US" dirty="0"/>
              <a:t> op basis van de </a:t>
            </a:r>
            <a:r>
              <a:rPr lang="en-US" dirty="0" err="1"/>
              <a:t>onderlinge</a:t>
            </a:r>
            <a:r>
              <a:rPr lang="en-US" dirty="0"/>
              <a:t> </a:t>
            </a:r>
            <a:r>
              <a:rPr lang="en-US" dirty="0" err="1"/>
              <a:t>elektronische</a:t>
            </a:r>
            <a:r>
              <a:rPr lang="en-US" dirty="0"/>
              <a:t> </a:t>
            </a:r>
            <a:r>
              <a:rPr lang="en-US" dirty="0" err="1"/>
              <a:t>dienstverlening</a:t>
            </a:r>
            <a:r>
              <a:rPr lang="en-US" dirty="0"/>
              <a:t> </a:t>
            </a:r>
            <a:r>
              <a:rPr lang="en-US" dirty="0" err="1"/>
              <a:t>tussen</a:t>
            </a:r>
            <a:r>
              <a:rPr lang="en-US" dirty="0"/>
              <a:t> de </a:t>
            </a:r>
            <a:r>
              <a:rPr lang="en-US" dirty="0" err="1"/>
              <a:t>actoren</a:t>
            </a:r>
            <a:r>
              <a:rPr lang="en-US" dirty="0"/>
              <a:t> in de </a:t>
            </a:r>
            <a:r>
              <a:rPr lang="en-US" dirty="0" err="1"/>
              <a:t>sociale</a:t>
            </a:r>
            <a:r>
              <a:rPr lang="en-US" dirty="0"/>
              <a:t> sector </a:t>
            </a:r>
          </a:p>
          <a:p>
            <a:r>
              <a:rPr lang="en-US" dirty="0" err="1"/>
              <a:t>voor</a:t>
            </a:r>
            <a:r>
              <a:rPr lang="en-US" dirty="0"/>
              <a:t> de </a:t>
            </a:r>
            <a:r>
              <a:rPr lang="en-US" dirty="0" err="1"/>
              <a:t>rechten</a:t>
            </a:r>
            <a:r>
              <a:rPr lang="en-US" dirty="0"/>
              <a:t> die </a:t>
            </a:r>
            <a:r>
              <a:rPr lang="en-US" dirty="0" err="1"/>
              <a:t>niet</a:t>
            </a:r>
            <a:r>
              <a:rPr lang="en-US" dirty="0"/>
              <a:t> </a:t>
            </a:r>
            <a:r>
              <a:rPr lang="en-US" dirty="0" err="1"/>
              <a:t>automatisch</a:t>
            </a:r>
            <a:r>
              <a:rPr lang="en-US" dirty="0"/>
              <a:t> </a:t>
            </a:r>
            <a:r>
              <a:rPr lang="en-US" dirty="0" err="1"/>
              <a:t>kunnen</a:t>
            </a:r>
            <a:r>
              <a:rPr lang="en-US" dirty="0"/>
              <a:t> </a:t>
            </a:r>
            <a:r>
              <a:rPr lang="en-US" dirty="0" err="1"/>
              <a:t>worden</a:t>
            </a:r>
            <a:r>
              <a:rPr lang="en-US" dirty="0"/>
              <a:t> </a:t>
            </a:r>
            <a:r>
              <a:rPr lang="en-US" dirty="0" err="1"/>
              <a:t>verstrekt</a:t>
            </a:r>
            <a:r>
              <a:rPr lang="en-US" dirty="0"/>
              <a:t>, </a:t>
            </a:r>
            <a:r>
              <a:rPr lang="en-US" dirty="0" err="1"/>
              <a:t>worden</a:t>
            </a:r>
            <a:r>
              <a:rPr lang="en-US" dirty="0"/>
              <a:t> </a:t>
            </a:r>
            <a:r>
              <a:rPr lang="en-US" dirty="0" err="1"/>
              <a:t>geleidelijk</a:t>
            </a:r>
            <a:r>
              <a:rPr lang="en-US" dirty="0"/>
              <a:t> </a:t>
            </a:r>
            <a:r>
              <a:rPr lang="en-US" dirty="0" err="1"/>
              <a:t>aan</a:t>
            </a:r>
            <a:r>
              <a:rPr lang="en-US" dirty="0"/>
              <a:t> </a:t>
            </a:r>
            <a:r>
              <a:rPr lang="en-US" dirty="0" err="1"/>
              <a:t>geïntegreerde</a:t>
            </a:r>
            <a:r>
              <a:rPr lang="en-US" dirty="0"/>
              <a:t> </a:t>
            </a:r>
            <a:r>
              <a:rPr lang="en-US" dirty="0" err="1"/>
              <a:t>elektronische</a:t>
            </a:r>
            <a:r>
              <a:rPr lang="en-US" dirty="0"/>
              <a:t> </a:t>
            </a:r>
            <a:r>
              <a:rPr lang="en-US" dirty="0" err="1"/>
              <a:t>diensten</a:t>
            </a:r>
            <a:r>
              <a:rPr lang="en-US" dirty="0"/>
              <a:t> </a:t>
            </a:r>
            <a:r>
              <a:rPr lang="en-US" dirty="0" err="1"/>
              <a:t>aangeboden</a:t>
            </a:r>
            <a:r>
              <a:rPr lang="en-US" dirty="0"/>
              <a:t> via de </a:t>
            </a:r>
            <a:r>
              <a:rPr lang="en-US" dirty="0" err="1"/>
              <a:t>portalen</a:t>
            </a:r>
            <a:r>
              <a:rPr lang="en-US" dirty="0"/>
              <a:t> van de </a:t>
            </a:r>
            <a:r>
              <a:rPr lang="en-US" dirty="0" err="1"/>
              <a:t>actoren</a:t>
            </a:r>
            <a:r>
              <a:rPr lang="en-US" dirty="0"/>
              <a:t> in de </a:t>
            </a:r>
            <a:r>
              <a:rPr lang="en-US" dirty="0" err="1"/>
              <a:t>sociale</a:t>
            </a:r>
            <a:r>
              <a:rPr lang="en-US" dirty="0"/>
              <a:t> sector</a:t>
            </a:r>
          </a:p>
          <a:p>
            <a:r>
              <a:rPr lang="en-US" dirty="0"/>
              <a:t> 29 </a:t>
            </a:r>
            <a:r>
              <a:rPr lang="en-US" dirty="0" err="1"/>
              <a:t>diensten</a:t>
            </a:r>
            <a:r>
              <a:rPr lang="en-US" dirty="0"/>
              <a:t> </a:t>
            </a:r>
            <a:r>
              <a:rPr lang="en-US" dirty="0" err="1"/>
              <a:t>zijn</a:t>
            </a:r>
            <a:r>
              <a:rPr lang="en-US" dirty="0"/>
              <a:t> </a:t>
            </a:r>
            <a:r>
              <a:rPr lang="en-US" dirty="0" err="1"/>
              <a:t>operationeel</a:t>
            </a:r>
            <a:r>
              <a:rPr lang="en-US" dirty="0"/>
              <a:t> via </a:t>
            </a:r>
            <a:r>
              <a:rPr lang="en-US" dirty="0" err="1"/>
              <a:t>een</a:t>
            </a:r>
            <a:r>
              <a:rPr lang="en-US" dirty="0"/>
              <a:t> </a:t>
            </a:r>
            <a:r>
              <a:rPr lang="en-US" dirty="0" err="1"/>
              <a:t>geïntegreerd</a:t>
            </a:r>
            <a:r>
              <a:rPr lang="en-US" dirty="0"/>
              <a:t> portal </a:t>
            </a:r>
            <a:r>
              <a:rPr lang="en-US" dirty="0" err="1"/>
              <a:t>en</a:t>
            </a:r>
            <a:r>
              <a:rPr lang="en-US" dirty="0"/>
              <a:t>/of </a:t>
            </a:r>
            <a:r>
              <a:rPr lang="en-US" dirty="0" err="1"/>
              <a:t>mobiele</a:t>
            </a:r>
            <a:r>
              <a:rPr lang="en-US" dirty="0"/>
              <a:t> </a:t>
            </a:r>
            <a:r>
              <a:rPr lang="en-US" dirty="0" err="1"/>
              <a:t>toepassingen</a:t>
            </a:r>
            <a:endParaRPr lang="en-US" dirty="0"/>
          </a:p>
        </p:txBody>
      </p:sp>
    </p:spTree>
    <p:extLst>
      <p:ext uri="{BB962C8B-B14F-4D97-AF65-F5344CB8AC3E}">
        <p14:creationId xmlns:p14="http://schemas.microsoft.com/office/powerpoint/2010/main" val="36539186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Diensten</a:t>
            </a:r>
            <a:r>
              <a:rPr lang="en-US" dirty="0"/>
              <a:t> </a:t>
            </a:r>
            <a:r>
              <a:rPr lang="en-US" dirty="0" err="1"/>
              <a:t>voor</a:t>
            </a:r>
            <a:r>
              <a:rPr lang="en-US" dirty="0"/>
              <a:t> </a:t>
            </a:r>
            <a:r>
              <a:rPr lang="en-US" dirty="0" err="1"/>
              <a:t>derden</a:t>
            </a:r>
            <a:r>
              <a:rPr lang="en-US" dirty="0"/>
              <a:t> - </a:t>
            </a:r>
            <a:r>
              <a:rPr lang="en-US" dirty="0" err="1"/>
              <a:t>voorbeelden</a:t>
            </a:r>
            <a:r>
              <a:rPr lang="en-US" dirty="0"/>
              <a:t> </a:t>
            </a:r>
          </a:p>
        </p:txBody>
      </p:sp>
      <p:sp>
        <p:nvSpPr>
          <p:cNvPr id="3" name="Content Placeholder 2"/>
          <p:cNvSpPr>
            <a:spLocks noGrp="1"/>
          </p:cNvSpPr>
          <p:nvPr>
            <p:ph idx="1"/>
          </p:nvPr>
        </p:nvSpPr>
        <p:spPr/>
        <p:txBody>
          <a:bodyPr>
            <a:normAutofit/>
          </a:bodyPr>
          <a:lstStyle/>
          <a:p>
            <a:r>
              <a:rPr lang="en-US" dirty="0" err="1"/>
              <a:t>transactie</a:t>
            </a:r>
            <a:r>
              <a:rPr lang="en-US" dirty="0"/>
              <a:t> </a:t>
            </a:r>
            <a:r>
              <a:rPr lang="en-US" dirty="0" err="1"/>
              <a:t>voor</a:t>
            </a:r>
            <a:r>
              <a:rPr lang="en-US" dirty="0"/>
              <a:t> </a:t>
            </a:r>
            <a:r>
              <a:rPr lang="en-US" dirty="0" err="1"/>
              <a:t>bouwheren</a:t>
            </a:r>
            <a:r>
              <a:rPr lang="en-US" dirty="0"/>
              <a:t> op het </a:t>
            </a:r>
            <a:r>
              <a:rPr lang="en-US" dirty="0" err="1"/>
              <a:t>portaal</a:t>
            </a:r>
            <a:r>
              <a:rPr lang="en-US" dirty="0"/>
              <a:t> van de </a:t>
            </a:r>
            <a:r>
              <a:rPr lang="en-US" dirty="0" err="1"/>
              <a:t>sociale</a:t>
            </a:r>
            <a:r>
              <a:rPr lang="en-US" dirty="0"/>
              <a:t> </a:t>
            </a:r>
            <a:r>
              <a:rPr lang="en-US" dirty="0" err="1"/>
              <a:t>zekerheid</a:t>
            </a:r>
            <a:endParaRPr lang="en-US" dirty="0"/>
          </a:p>
          <a:p>
            <a:pPr lvl="1"/>
            <a:r>
              <a:rPr lang="en-US" dirty="0" err="1"/>
              <a:t>elektronische</a:t>
            </a:r>
            <a:r>
              <a:rPr lang="en-US" dirty="0"/>
              <a:t> </a:t>
            </a:r>
            <a:r>
              <a:rPr lang="en-US" dirty="0" err="1"/>
              <a:t>raadpleging</a:t>
            </a:r>
            <a:r>
              <a:rPr lang="en-US" dirty="0"/>
              <a:t> van het </a:t>
            </a:r>
            <a:r>
              <a:rPr lang="en-US" dirty="0" err="1"/>
              <a:t>feit</a:t>
            </a:r>
            <a:r>
              <a:rPr lang="en-US" dirty="0"/>
              <a:t> of </a:t>
            </a:r>
            <a:r>
              <a:rPr lang="en-US" dirty="0" err="1"/>
              <a:t>een</a:t>
            </a:r>
            <a:r>
              <a:rPr lang="en-US" dirty="0"/>
              <a:t> </a:t>
            </a:r>
            <a:r>
              <a:rPr lang="en-US" dirty="0" err="1"/>
              <a:t>werkgever</a:t>
            </a:r>
            <a:r>
              <a:rPr lang="en-US" dirty="0"/>
              <a:t> in </a:t>
            </a:r>
            <a:r>
              <a:rPr lang="en-US" dirty="0" err="1"/>
              <a:t>orde</a:t>
            </a:r>
            <a:r>
              <a:rPr lang="en-US" dirty="0"/>
              <a:t> is met </a:t>
            </a:r>
            <a:r>
              <a:rPr lang="en-US" dirty="0" err="1"/>
              <a:t>zijn</a:t>
            </a:r>
            <a:r>
              <a:rPr lang="en-US" dirty="0"/>
              <a:t> </a:t>
            </a:r>
            <a:r>
              <a:rPr lang="en-US" dirty="0" err="1"/>
              <a:t>socialezekerheidsverplichtingen</a:t>
            </a:r>
            <a:r>
              <a:rPr lang="en-US" dirty="0"/>
              <a:t> </a:t>
            </a:r>
            <a:r>
              <a:rPr lang="en-US" dirty="0" err="1"/>
              <a:t>en</a:t>
            </a:r>
            <a:r>
              <a:rPr lang="en-US" dirty="0"/>
              <a:t> </a:t>
            </a:r>
            <a:r>
              <a:rPr lang="en-US" dirty="0" err="1"/>
              <a:t>controle</a:t>
            </a:r>
            <a:r>
              <a:rPr lang="en-US" dirty="0"/>
              <a:t> van het al </a:t>
            </a:r>
            <a:r>
              <a:rPr lang="en-US" dirty="0" err="1"/>
              <a:t>dan</a:t>
            </a:r>
            <a:r>
              <a:rPr lang="en-US" dirty="0"/>
              <a:t> </a:t>
            </a:r>
            <a:r>
              <a:rPr lang="en-US" dirty="0" err="1"/>
              <a:t>niet</a:t>
            </a:r>
            <a:r>
              <a:rPr lang="en-US" dirty="0"/>
              <a:t> </a:t>
            </a:r>
            <a:r>
              <a:rPr lang="en-US" dirty="0" err="1"/>
              <a:t>bestaan</a:t>
            </a:r>
            <a:r>
              <a:rPr lang="en-US" dirty="0"/>
              <a:t> van </a:t>
            </a:r>
            <a:r>
              <a:rPr lang="en-US" dirty="0" err="1"/>
              <a:t>een</a:t>
            </a:r>
            <a:r>
              <a:rPr lang="en-US" dirty="0"/>
              <a:t> </a:t>
            </a:r>
            <a:r>
              <a:rPr lang="en-US" dirty="0" err="1"/>
              <a:t>hoofdelijke</a:t>
            </a:r>
            <a:endParaRPr lang="en-US" dirty="0"/>
          </a:p>
          <a:p>
            <a:r>
              <a:rPr lang="en-US" dirty="0" err="1"/>
              <a:t>transacties</a:t>
            </a:r>
            <a:r>
              <a:rPr lang="en-US" dirty="0"/>
              <a:t> </a:t>
            </a:r>
            <a:r>
              <a:rPr lang="en-US" dirty="0" err="1"/>
              <a:t>voor</a:t>
            </a:r>
            <a:r>
              <a:rPr lang="en-US" dirty="0"/>
              <a:t> </a:t>
            </a:r>
            <a:r>
              <a:rPr lang="en-US" dirty="0" err="1"/>
              <a:t>gemeenten</a:t>
            </a:r>
            <a:r>
              <a:rPr lang="en-US" dirty="0"/>
              <a:t> op het </a:t>
            </a:r>
            <a:r>
              <a:rPr lang="en-US" dirty="0" err="1"/>
              <a:t>portaal</a:t>
            </a:r>
            <a:r>
              <a:rPr lang="en-US" dirty="0"/>
              <a:t> van de </a:t>
            </a:r>
            <a:r>
              <a:rPr lang="en-US" dirty="0" err="1"/>
              <a:t>sociale</a:t>
            </a:r>
            <a:r>
              <a:rPr lang="en-US" dirty="0"/>
              <a:t> </a:t>
            </a:r>
            <a:r>
              <a:rPr lang="en-US" dirty="0" err="1"/>
              <a:t>zekerheid</a:t>
            </a:r>
            <a:endParaRPr lang="en-US" dirty="0"/>
          </a:p>
          <a:p>
            <a:pPr lvl="1"/>
            <a:r>
              <a:rPr lang="en-US" dirty="0"/>
              <a:t>My Handicap et </a:t>
            </a:r>
            <a:r>
              <a:rPr lang="en-US" dirty="0" err="1"/>
              <a:t>Handiweb</a:t>
            </a:r>
            <a:r>
              <a:rPr lang="en-US" dirty="0"/>
              <a:t>: </a:t>
            </a:r>
            <a:r>
              <a:rPr lang="en-US" dirty="0" err="1"/>
              <a:t>elektronische</a:t>
            </a:r>
            <a:r>
              <a:rPr lang="en-US" dirty="0"/>
              <a:t> </a:t>
            </a:r>
            <a:r>
              <a:rPr lang="en-US" dirty="0" err="1"/>
              <a:t>indiening</a:t>
            </a:r>
            <a:r>
              <a:rPr lang="en-US" dirty="0"/>
              <a:t> van </a:t>
            </a:r>
            <a:r>
              <a:rPr lang="en-US" dirty="0" err="1"/>
              <a:t>een</a:t>
            </a:r>
            <a:r>
              <a:rPr lang="en-US" dirty="0"/>
              <a:t> </a:t>
            </a:r>
            <a:r>
              <a:rPr lang="en-US" dirty="0" err="1"/>
              <a:t>aanvraag</a:t>
            </a:r>
            <a:r>
              <a:rPr lang="en-US" dirty="0"/>
              <a:t> tot </a:t>
            </a:r>
            <a:r>
              <a:rPr lang="en-US" dirty="0" err="1"/>
              <a:t>uitkering</a:t>
            </a:r>
            <a:r>
              <a:rPr lang="en-US" dirty="0"/>
              <a:t> </a:t>
            </a:r>
            <a:r>
              <a:rPr lang="en-US" dirty="0" err="1"/>
              <a:t>voor</a:t>
            </a:r>
            <a:r>
              <a:rPr lang="en-US" dirty="0"/>
              <a:t> </a:t>
            </a:r>
            <a:r>
              <a:rPr lang="en-US" dirty="0" err="1"/>
              <a:t>personen</a:t>
            </a:r>
            <a:r>
              <a:rPr lang="en-US" dirty="0"/>
              <a:t> met </a:t>
            </a:r>
            <a:r>
              <a:rPr lang="en-US" dirty="0" err="1"/>
              <a:t>een</a:t>
            </a:r>
            <a:r>
              <a:rPr lang="en-US" dirty="0"/>
              <a:t> handicap </a:t>
            </a:r>
            <a:r>
              <a:rPr lang="en-US" dirty="0" err="1"/>
              <a:t>bij</a:t>
            </a:r>
            <a:r>
              <a:rPr lang="en-US" dirty="0"/>
              <a:t> de FOD </a:t>
            </a:r>
            <a:r>
              <a:rPr lang="en-US" dirty="0" err="1"/>
              <a:t>Sociale</a:t>
            </a:r>
            <a:r>
              <a:rPr lang="en-US" dirty="0"/>
              <a:t> </a:t>
            </a:r>
            <a:r>
              <a:rPr lang="en-US" dirty="0" err="1"/>
              <a:t>Zekerheid</a:t>
            </a:r>
            <a:endParaRPr lang="en-US" dirty="0"/>
          </a:p>
          <a:p>
            <a:pPr lvl="1"/>
            <a:r>
              <a:rPr lang="en-US" dirty="0"/>
              <a:t>E-</a:t>
            </a:r>
            <a:r>
              <a:rPr lang="en-US" dirty="0" err="1"/>
              <a:t>Creabis</a:t>
            </a:r>
            <a:r>
              <a:rPr lang="en-US" dirty="0"/>
              <a:t>: online </a:t>
            </a:r>
            <a:r>
              <a:rPr lang="en-US" dirty="0" err="1"/>
              <a:t>opvraging</a:t>
            </a:r>
            <a:r>
              <a:rPr lang="en-US" dirty="0"/>
              <a:t> </a:t>
            </a:r>
            <a:r>
              <a:rPr lang="en-US" dirty="0" err="1"/>
              <a:t>en</a:t>
            </a:r>
            <a:r>
              <a:rPr lang="en-US" dirty="0"/>
              <a:t>, zo </a:t>
            </a:r>
            <a:r>
              <a:rPr lang="en-US" dirty="0" err="1"/>
              <a:t>nodig</a:t>
            </a:r>
            <a:r>
              <a:rPr lang="en-US" dirty="0"/>
              <a:t>, </a:t>
            </a:r>
            <a:r>
              <a:rPr lang="en-US" dirty="0" err="1"/>
              <a:t>aanmaak</a:t>
            </a:r>
            <a:r>
              <a:rPr lang="en-US" dirty="0"/>
              <a:t> van het </a:t>
            </a:r>
            <a:r>
              <a:rPr lang="en-US" dirty="0" err="1"/>
              <a:t>unieke</a:t>
            </a:r>
            <a:r>
              <a:rPr lang="en-US" dirty="0"/>
              <a:t> </a:t>
            </a:r>
            <a:r>
              <a:rPr lang="en-US" dirty="0" err="1"/>
              <a:t>identificatienummer</a:t>
            </a:r>
            <a:r>
              <a:rPr lang="en-US" dirty="0"/>
              <a:t> van de </a:t>
            </a:r>
            <a:r>
              <a:rPr lang="en-US" dirty="0" err="1"/>
              <a:t>sociale</a:t>
            </a:r>
            <a:r>
              <a:rPr lang="en-US" dirty="0"/>
              <a:t> </a:t>
            </a:r>
            <a:r>
              <a:rPr lang="en-US" dirty="0" err="1"/>
              <a:t>zekerheid</a:t>
            </a:r>
            <a:r>
              <a:rPr lang="en-US" dirty="0"/>
              <a:t> in het </a:t>
            </a:r>
            <a:r>
              <a:rPr lang="en-US" dirty="0" err="1"/>
              <a:t>Rijksregister</a:t>
            </a:r>
            <a:r>
              <a:rPr lang="en-US" dirty="0"/>
              <a:t> of de KSZ-</a:t>
            </a:r>
            <a:r>
              <a:rPr lang="en-US" dirty="0" err="1"/>
              <a:t>regiisters</a:t>
            </a:r>
            <a:endParaRPr lang="en-US" dirty="0"/>
          </a:p>
          <a:p>
            <a:pPr lvl="1"/>
            <a:r>
              <a:rPr lang="en-US" dirty="0" err="1"/>
              <a:t>elektronische</a:t>
            </a:r>
            <a:r>
              <a:rPr lang="en-US" dirty="0"/>
              <a:t> </a:t>
            </a:r>
            <a:r>
              <a:rPr lang="en-US" dirty="0" err="1"/>
              <a:t>indiening</a:t>
            </a:r>
            <a:r>
              <a:rPr lang="en-US" dirty="0"/>
              <a:t> van </a:t>
            </a:r>
            <a:r>
              <a:rPr lang="en-US" dirty="0" err="1"/>
              <a:t>een</a:t>
            </a:r>
            <a:r>
              <a:rPr lang="en-US" dirty="0"/>
              <a:t> </a:t>
            </a:r>
            <a:r>
              <a:rPr lang="en-US" dirty="0" err="1"/>
              <a:t>pensioenaanvraag</a:t>
            </a:r>
            <a:r>
              <a:rPr lang="en-US" dirty="0"/>
              <a:t> (FPD)</a:t>
            </a:r>
          </a:p>
          <a:p>
            <a:pPr lvl="1"/>
            <a:r>
              <a:rPr lang="en-US" dirty="0" err="1"/>
              <a:t>indienen</a:t>
            </a:r>
            <a:r>
              <a:rPr lang="en-US" dirty="0"/>
              <a:t> van </a:t>
            </a:r>
            <a:r>
              <a:rPr lang="en-US" dirty="0" err="1"/>
              <a:t>een</a:t>
            </a:r>
            <a:r>
              <a:rPr lang="en-US" dirty="0"/>
              <a:t> </a:t>
            </a:r>
            <a:r>
              <a:rPr lang="en-US" dirty="0" err="1"/>
              <a:t>wilsverklaring</a:t>
            </a:r>
            <a:r>
              <a:rPr lang="en-US" dirty="0"/>
              <a:t> </a:t>
            </a:r>
            <a:r>
              <a:rPr lang="en-US" dirty="0" err="1"/>
              <a:t>inzake</a:t>
            </a:r>
            <a:r>
              <a:rPr lang="en-US" dirty="0"/>
              <a:t> </a:t>
            </a:r>
            <a:r>
              <a:rPr lang="en-US" dirty="0" err="1"/>
              <a:t>euthanasie</a:t>
            </a:r>
            <a:endParaRPr lang="en-US" dirty="0"/>
          </a:p>
        </p:txBody>
      </p:sp>
    </p:spTree>
    <p:extLst>
      <p:ext uri="{BB962C8B-B14F-4D97-AF65-F5344CB8AC3E}">
        <p14:creationId xmlns:p14="http://schemas.microsoft.com/office/powerpoint/2010/main" val="38640428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Diensten</a:t>
            </a:r>
            <a:r>
              <a:rPr lang="en-US" dirty="0"/>
              <a:t> </a:t>
            </a:r>
            <a:r>
              <a:rPr lang="en-US" dirty="0" err="1"/>
              <a:t>voor</a:t>
            </a:r>
            <a:r>
              <a:rPr lang="en-US" dirty="0"/>
              <a:t> </a:t>
            </a:r>
            <a:r>
              <a:rPr lang="en-US" dirty="0" err="1"/>
              <a:t>derden</a:t>
            </a:r>
            <a:r>
              <a:rPr lang="en-US" dirty="0"/>
              <a:t> - </a:t>
            </a:r>
            <a:r>
              <a:rPr lang="en-US" dirty="0" err="1"/>
              <a:t>voorbeelden</a:t>
            </a:r>
            <a:endParaRPr lang="en-US" dirty="0"/>
          </a:p>
        </p:txBody>
      </p:sp>
      <p:sp>
        <p:nvSpPr>
          <p:cNvPr id="3" name="Content Placeholder 2"/>
          <p:cNvSpPr>
            <a:spLocks noGrp="1"/>
          </p:cNvSpPr>
          <p:nvPr>
            <p:ph idx="1"/>
          </p:nvPr>
        </p:nvSpPr>
        <p:spPr/>
        <p:txBody>
          <a:bodyPr/>
          <a:lstStyle/>
          <a:p>
            <a:r>
              <a:rPr lang="en-US" dirty="0" err="1"/>
              <a:t>transactie</a:t>
            </a:r>
            <a:r>
              <a:rPr lang="en-US" dirty="0"/>
              <a:t> </a:t>
            </a:r>
            <a:r>
              <a:rPr lang="en-US" dirty="0" err="1"/>
              <a:t>voor</a:t>
            </a:r>
            <a:r>
              <a:rPr lang="en-US" dirty="0"/>
              <a:t> </a:t>
            </a:r>
            <a:r>
              <a:rPr lang="en-US" dirty="0" err="1"/>
              <a:t>deurwaarders</a:t>
            </a:r>
            <a:r>
              <a:rPr lang="en-US" dirty="0"/>
              <a:t> </a:t>
            </a:r>
          </a:p>
          <a:p>
            <a:pPr lvl="1"/>
            <a:r>
              <a:rPr lang="en-US" dirty="0" err="1"/>
              <a:t>vierde</a:t>
            </a:r>
            <a:r>
              <a:rPr lang="en-US" dirty="0"/>
              <a:t> </a:t>
            </a:r>
            <a:r>
              <a:rPr lang="en-US" dirty="0" err="1"/>
              <a:t>weg</a:t>
            </a:r>
            <a:r>
              <a:rPr lang="en-US" dirty="0"/>
              <a:t> – </a:t>
            </a:r>
            <a:r>
              <a:rPr lang="en-US" dirty="0" err="1"/>
              <a:t>sociale</a:t>
            </a:r>
            <a:r>
              <a:rPr lang="en-US" dirty="0"/>
              <a:t> </a:t>
            </a:r>
            <a:r>
              <a:rPr lang="en-US" dirty="0" err="1"/>
              <a:t>notificatie</a:t>
            </a:r>
            <a:r>
              <a:rPr lang="en-US" dirty="0"/>
              <a:t>: de </a:t>
            </a:r>
            <a:r>
              <a:rPr lang="en-US" dirty="0" err="1"/>
              <a:t>openbare</a:t>
            </a:r>
            <a:r>
              <a:rPr lang="en-US" dirty="0"/>
              <a:t> of </a:t>
            </a:r>
            <a:r>
              <a:rPr lang="en-US" dirty="0" err="1"/>
              <a:t>ministeriële</a:t>
            </a:r>
            <a:r>
              <a:rPr lang="en-US" dirty="0"/>
              <a:t> </a:t>
            </a:r>
            <a:r>
              <a:rPr lang="en-US" dirty="0" err="1"/>
              <a:t>ambtenaren</a:t>
            </a:r>
            <a:r>
              <a:rPr lang="en-US" dirty="0"/>
              <a:t> </a:t>
            </a:r>
            <a:r>
              <a:rPr lang="en-US" dirty="0" err="1"/>
              <a:t>worden</a:t>
            </a:r>
            <a:r>
              <a:rPr lang="en-US" dirty="0"/>
              <a:t> in de </a:t>
            </a:r>
            <a:r>
              <a:rPr lang="en-US" dirty="0" err="1"/>
              <a:t>mogelijkheid</a:t>
            </a:r>
            <a:r>
              <a:rPr lang="en-US" dirty="0"/>
              <a:t> </a:t>
            </a:r>
            <a:r>
              <a:rPr lang="en-US" dirty="0" err="1"/>
              <a:t>gesteld</a:t>
            </a:r>
            <a:r>
              <a:rPr lang="en-US" dirty="0"/>
              <a:t> om </a:t>
            </a:r>
            <a:r>
              <a:rPr lang="en-US" dirty="0" err="1"/>
              <a:t>hun</a:t>
            </a:r>
            <a:r>
              <a:rPr lang="en-US" dirty="0"/>
              <a:t> </a:t>
            </a:r>
            <a:r>
              <a:rPr lang="en-US" dirty="0" err="1"/>
              <a:t>berichten</a:t>
            </a:r>
            <a:r>
              <a:rPr lang="en-US" dirty="0"/>
              <a:t> </a:t>
            </a:r>
            <a:r>
              <a:rPr lang="en-US" dirty="0" err="1"/>
              <a:t>en</a:t>
            </a:r>
            <a:r>
              <a:rPr lang="en-US" dirty="0"/>
              <a:t> </a:t>
            </a:r>
            <a:r>
              <a:rPr lang="en-US" dirty="0" err="1"/>
              <a:t>inlichtingen</a:t>
            </a:r>
            <a:r>
              <a:rPr lang="en-US" dirty="0"/>
              <a:t> via </a:t>
            </a:r>
            <a:r>
              <a:rPr lang="en-US" dirty="0" err="1"/>
              <a:t>elektronische</a:t>
            </a:r>
            <a:r>
              <a:rPr lang="en-US" dirty="0"/>
              <a:t> </a:t>
            </a:r>
            <a:r>
              <a:rPr lang="en-US" dirty="0" err="1"/>
              <a:t>weg</a:t>
            </a:r>
            <a:r>
              <a:rPr lang="en-US" dirty="0"/>
              <a:t> over </a:t>
            </a:r>
            <a:r>
              <a:rPr lang="en-US" dirty="0" err="1"/>
              <a:t>te</a:t>
            </a:r>
            <a:r>
              <a:rPr lang="en-US" dirty="0"/>
              <a:t> </a:t>
            </a:r>
            <a:r>
              <a:rPr lang="en-US" dirty="0" err="1"/>
              <a:t>maken</a:t>
            </a:r>
            <a:endParaRPr lang="en-US" dirty="0"/>
          </a:p>
          <a:p>
            <a:r>
              <a:rPr lang="fr-FR" dirty="0" err="1"/>
              <a:t>My</a:t>
            </a:r>
            <a:r>
              <a:rPr lang="fr-FR" dirty="0"/>
              <a:t> Handicap</a:t>
            </a:r>
          </a:p>
          <a:p>
            <a:pPr lvl="1"/>
            <a:r>
              <a:rPr lang="nl-NL" dirty="0"/>
              <a:t>de personen die bevoegd zijn met de handicap kunnen een aanvraag indienen voor een burger en het dossier van een persoon met een handicap raadplegen</a:t>
            </a:r>
            <a:endParaRPr lang="en-US" dirty="0"/>
          </a:p>
          <a:p>
            <a:pPr lvl="1"/>
            <a:r>
              <a:rPr lang="en-US" dirty="0" err="1"/>
              <a:t>eenmalige</a:t>
            </a:r>
            <a:r>
              <a:rPr lang="en-US" dirty="0"/>
              <a:t> </a:t>
            </a:r>
            <a:r>
              <a:rPr lang="en-US" dirty="0" err="1"/>
              <a:t>multifunctionele</a:t>
            </a:r>
            <a:r>
              <a:rPr lang="en-US" dirty="0"/>
              <a:t> </a:t>
            </a:r>
            <a:r>
              <a:rPr lang="en-US" dirty="0" err="1"/>
              <a:t>elektronische</a:t>
            </a:r>
            <a:r>
              <a:rPr lang="en-US" dirty="0"/>
              <a:t> melding van </a:t>
            </a:r>
            <a:r>
              <a:rPr lang="en-US" dirty="0" err="1"/>
              <a:t>alle</a:t>
            </a:r>
            <a:r>
              <a:rPr lang="en-US" dirty="0"/>
              <a:t> </a:t>
            </a:r>
            <a:r>
              <a:rPr lang="en-US" dirty="0" err="1"/>
              <a:t>activiteiten</a:t>
            </a:r>
            <a:r>
              <a:rPr lang="en-US" dirty="0"/>
              <a:t> van </a:t>
            </a:r>
            <a:r>
              <a:rPr lang="en-US" dirty="0" err="1"/>
              <a:t>buitenlandse</a:t>
            </a:r>
            <a:r>
              <a:rPr lang="en-US" dirty="0"/>
              <a:t> </a:t>
            </a:r>
            <a:r>
              <a:rPr lang="en-US" dirty="0" err="1"/>
              <a:t>werknemers</a:t>
            </a:r>
            <a:r>
              <a:rPr lang="en-US" dirty="0"/>
              <a:t>, </a:t>
            </a:r>
            <a:r>
              <a:rPr lang="en-US" dirty="0" err="1"/>
              <a:t>zelfstandigen</a:t>
            </a:r>
            <a:r>
              <a:rPr lang="en-US" dirty="0"/>
              <a:t> of </a:t>
            </a:r>
            <a:r>
              <a:rPr lang="en-US" dirty="0" err="1"/>
              <a:t>stagiairs</a:t>
            </a:r>
            <a:r>
              <a:rPr lang="en-US" dirty="0"/>
              <a:t> op het </a:t>
            </a:r>
            <a:r>
              <a:rPr lang="en-US" dirty="0" err="1"/>
              <a:t>Belgisch</a:t>
            </a:r>
            <a:r>
              <a:rPr lang="en-US" dirty="0"/>
              <a:t> </a:t>
            </a:r>
            <a:r>
              <a:rPr lang="en-US" dirty="0" err="1"/>
              <a:t>grondgebied</a:t>
            </a:r>
            <a:endParaRPr lang="en-US" dirty="0"/>
          </a:p>
          <a:p>
            <a:r>
              <a:rPr lang="fr-FR" dirty="0" err="1"/>
              <a:t>Limosa</a:t>
            </a:r>
            <a:endParaRPr lang="fr-FR" dirty="0"/>
          </a:p>
          <a:p>
            <a:pPr lvl="1"/>
            <a:r>
              <a:rPr lang="nl-NL" dirty="0"/>
              <a:t>multifunctionele en unieke aangifte van alle activiteiten van buitenlandse werknemers, zelfstandigen of stagiairs op Belgisch grondgebied</a:t>
            </a:r>
            <a:endParaRPr lang="fr-FR" dirty="0"/>
          </a:p>
        </p:txBody>
      </p:sp>
    </p:spTree>
    <p:extLst>
      <p:ext uri="{BB962C8B-B14F-4D97-AF65-F5344CB8AC3E}">
        <p14:creationId xmlns:p14="http://schemas.microsoft.com/office/powerpoint/2010/main" val="1885316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Portaal</a:t>
            </a:r>
            <a:r>
              <a:rPr lang="en-US" dirty="0"/>
              <a:t> </a:t>
            </a:r>
            <a:r>
              <a:rPr lang="en-US" dirty="0" err="1"/>
              <a:t>sociale</a:t>
            </a:r>
            <a:r>
              <a:rPr lang="en-US" dirty="0"/>
              <a:t> </a:t>
            </a:r>
            <a:r>
              <a:rPr lang="en-US" dirty="0" err="1"/>
              <a:t>zekerheid</a:t>
            </a:r>
            <a:endParaRPr lang="en-US" dirty="0"/>
          </a:p>
        </p:txBody>
      </p:sp>
      <p:sp>
        <p:nvSpPr>
          <p:cNvPr id="3" name="Content Placeholder 2"/>
          <p:cNvSpPr>
            <a:spLocks noGrp="1"/>
          </p:cNvSpPr>
          <p:nvPr>
            <p:ph idx="1"/>
          </p:nvPr>
        </p:nvSpPr>
        <p:spPr/>
        <p:txBody>
          <a:bodyPr>
            <a:normAutofit/>
          </a:bodyPr>
          <a:lstStyle/>
          <a:p>
            <a:r>
              <a:rPr lang="fr-FR" dirty="0"/>
              <a:t>toegangspunt </a:t>
            </a:r>
            <a:r>
              <a:rPr lang="fr-FR" dirty="0" err="1"/>
              <a:t>tot</a:t>
            </a:r>
            <a:r>
              <a:rPr lang="fr-FR" dirty="0"/>
              <a:t> </a:t>
            </a:r>
            <a:r>
              <a:rPr lang="fr-FR" dirty="0" err="1"/>
              <a:t>alle</a:t>
            </a:r>
            <a:r>
              <a:rPr lang="fr-FR" dirty="0"/>
              <a:t> </a:t>
            </a:r>
            <a:r>
              <a:rPr lang="fr-FR" dirty="0" err="1"/>
              <a:t>informatie</a:t>
            </a:r>
            <a:r>
              <a:rPr lang="fr-FR" dirty="0"/>
              <a:t> en online </a:t>
            </a:r>
            <a:r>
              <a:rPr lang="fr-FR" dirty="0" err="1"/>
              <a:t>diensten</a:t>
            </a:r>
            <a:r>
              <a:rPr lang="fr-FR" dirty="0"/>
              <a:t> m.b.t. de sociale </a:t>
            </a:r>
            <a:r>
              <a:rPr lang="fr-FR" dirty="0" err="1"/>
              <a:t>zekerheid</a:t>
            </a:r>
            <a:endParaRPr lang="fr-FR" dirty="0"/>
          </a:p>
          <a:p>
            <a:r>
              <a:rPr lang="fr-FR" dirty="0"/>
              <a:t>1 </a:t>
            </a:r>
            <a:r>
              <a:rPr lang="fr-FR" dirty="0" err="1"/>
              <a:t>internationaal</a:t>
            </a:r>
            <a:r>
              <a:rPr lang="fr-FR" dirty="0"/>
              <a:t> </a:t>
            </a:r>
            <a:r>
              <a:rPr lang="fr-FR" dirty="0" err="1"/>
              <a:t>luik</a:t>
            </a:r>
            <a:r>
              <a:rPr lang="fr-FR" dirty="0"/>
              <a:t> + 3 </a:t>
            </a:r>
            <a:r>
              <a:rPr lang="fr-FR" dirty="0" err="1"/>
              <a:t>doelgroepen</a:t>
            </a:r>
            <a:r>
              <a:rPr lang="fr-FR" dirty="0"/>
              <a:t> </a:t>
            </a:r>
          </a:p>
          <a:p>
            <a:pPr lvl="1"/>
            <a:r>
              <a:rPr lang="fr-FR" dirty="0"/>
              <a:t>burgers</a:t>
            </a:r>
          </a:p>
          <a:p>
            <a:pPr lvl="1"/>
            <a:r>
              <a:rPr lang="fr-FR" dirty="0" err="1"/>
              <a:t>ondernemingen</a:t>
            </a:r>
            <a:r>
              <a:rPr lang="fr-FR" dirty="0"/>
              <a:t> (</a:t>
            </a:r>
            <a:r>
              <a:rPr lang="fr-FR" dirty="0" err="1"/>
              <a:t>werkgevers</a:t>
            </a:r>
            <a:r>
              <a:rPr lang="fr-FR" dirty="0"/>
              <a:t>, </a:t>
            </a:r>
            <a:r>
              <a:rPr lang="fr-FR" dirty="0" err="1"/>
              <a:t>zelfstandigen</a:t>
            </a:r>
            <a:r>
              <a:rPr lang="fr-FR" dirty="0"/>
              <a:t>, </a:t>
            </a:r>
            <a:r>
              <a:rPr lang="fr-FR" dirty="0" err="1"/>
              <a:t>lasthebbers</a:t>
            </a:r>
            <a:r>
              <a:rPr lang="fr-FR" dirty="0"/>
              <a:t>, </a:t>
            </a:r>
            <a:r>
              <a:rPr lang="fr-FR" dirty="0" err="1"/>
              <a:t>curatoren</a:t>
            </a:r>
            <a:r>
              <a:rPr lang="fr-FR" dirty="0"/>
              <a:t>, ...)</a:t>
            </a:r>
          </a:p>
          <a:p>
            <a:pPr lvl="1"/>
            <a:r>
              <a:rPr lang="fr-FR" dirty="0" err="1"/>
              <a:t>ambtenaren</a:t>
            </a:r>
            <a:r>
              <a:rPr lang="fr-FR" dirty="0"/>
              <a:t> en </a:t>
            </a:r>
            <a:r>
              <a:rPr lang="fr-FR" dirty="0" err="1"/>
              <a:t>andere</a:t>
            </a:r>
            <a:r>
              <a:rPr lang="fr-FR" dirty="0"/>
              <a:t> </a:t>
            </a:r>
            <a:r>
              <a:rPr lang="fr-FR" dirty="0" err="1"/>
              <a:t>professionals</a:t>
            </a:r>
            <a:r>
              <a:rPr lang="fr-FR" dirty="0"/>
              <a:t> van de sociale </a:t>
            </a:r>
            <a:r>
              <a:rPr lang="fr-FR" dirty="0" err="1"/>
              <a:t>zekerheid</a:t>
            </a:r>
            <a:endParaRPr lang="fr-FR" dirty="0"/>
          </a:p>
          <a:p>
            <a:r>
              <a:rPr lang="fr-FR" dirty="0"/>
              <a:t>het </a:t>
            </a:r>
            <a:r>
              <a:rPr lang="fr-FR" dirty="0" err="1"/>
              <a:t>portaal</a:t>
            </a:r>
            <a:r>
              <a:rPr lang="fr-FR" dirty="0"/>
              <a:t> </a:t>
            </a:r>
            <a:r>
              <a:rPr lang="fr-FR" dirty="0" err="1"/>
              <a:t>biedt</a:t>
            </a:r>
            <a:r>
              <a:rPr lang="fr-FR" dirty="0"/>
              <a:t> </a:t>
            </a:r>
            <a:r>
              <a:rPr lang="fr-FR" dirty="0" err="1"/>
              <a:t>een</a:t>
            </a:r>
            <a:r>
              <a:rPr lang="fr-FR" dirty="0"/>
              <a:t> </a:t>
            </a:r>
            <a:r>
              <a:rPr lang="fr-FR" dirty="0" err="1"/>
              <a:t>overzicht</a:t>
            </a:r>
            <a:r>
              <a:rPr lang="fr-FR" dirty="0"/>
              <a:t> van de </a:t>
            </a:r>
            <a:r>
              <a:rPr lang="fr-FR" dirty="0" err="1"/>
              <a:t>doeleinden</a:t>
            </a:r>
            <a:r>
              <a:rPr lang="fr-FR" dirty="0"/>
              <a:t> van </a:t>
            </a:r>
            <a:r>
              <a:rPr lang="fr-FR" dirty="0" err="1"/>
              <a:t>elke</a:t>
            </a:r>
            <a:r>
              <a:rPr lang="fr-FR" dirty="0"/>
              <a:t> online </a:t>
            </a:r>
            <a:r>
              <a:rPr lang="fr-FR" dirty="0" err="1"/>
              <a:t>dienst</a:t>
            </a:r>
            <a:r>
              <a:rPr lang="fr-FR" dirty="0"/>
              <a:t> en van het </a:t>
            </a:r>
            <a:r>
              <a:rPr lang="fr-FR" dirty="0" err="1"/>
              <a:t>vereiste</a:t>
            </a:r>
            <a:r>
              <a:rPr lang="fr-FR" dirty="0"/>
              <a:t> </a:t>
            </a:r>
            <a:r>
              <a:rPr lang="fr-FR" dirty="0" err="1"/>
              <a:t>veiligheidsniveau</a:t>
            </a:r>
            <a:r>
              <a:rPr lang="fr-FR" dirty="0"/>
              <a:t> om er </a:t>
            </a:r>
            <a:r>
              <a:rPr lang="fr-FR" dirty="0" err="1"/>
              <a:t>toegang</a:t>
            </a:r>
            <a:r>
              <a:rPr lang="fr-FR" dirty="0"/>
              <a:t> </a:t>
            </a:r>
            <a:r>
              <a:rPr lang="fr-FR" dirty="0" err="1"/>
              <a:t>toe</a:t>
            </a:r>
            <a:r>
              <a:rPr lang="fr-FR" dirty="0"/>
              <a:t> te </a:t>
            </a:r>
            <a:r>
              <a:rPr lang="fr-FR" dirty="0" err="1"/>
              <a:t>hebben</a:t>
            </a:r>
            <a:endParaRPr lang="fr-FR" dirty="0"/>
          </a:p>
          <a:p>
            <a:r>
              <a:rPr lang="fr-FR" dirty="0"/>
              <a:t>de KSZ </a:t>
            </a:r>
            <a:r>
              <a:rPr lang="fr-FR" dirty="0" err="1"/>
              <a:t>speelt</a:t>
            </a:r>
            <a:r>
              <a:rPr lang="fr-FR" dirty="0"/>
              <a:t> de </a:t>
            </a:r>
            <a:r>
              <a:rPr lang="fr-FR" dirty="0" err="1"/>
              <a:t>rol</a:t>
            </a:r>
            <a:r>
              <a:rPr lang="fr-FR" dirty="0"/>
              <a:t> van </a:t>
            </a:r>
            <a:r>
              <a:rPr lang="fr-FR" dirty="0" err="1"/>
              <a:t>motor</a:t>
            </a:r>
            <a:r>
              <a:rPr lang="fr-FR" dirty="0"/>
              <a:t> in de </a:t>
            </a:r>
            <a:r>
              <a:rPr lang="fr-FR" dirty="0" err="1"/>
              <a:t>ontwikkeling</a:t>
            </a:r>
            <a:r>
              <a:rPr lang="fr-FR" dirty="0"/>
              <a:t> </a:t>
            </a:r>
            <a:r>
              <a:rPr lang="fr-FR" dirty="0" err="1"/>
              <a:t>ervan</a:t>
            </a:r>
            <a:r>
              <a:rPr lang="fr-FR" dirty="0"/>
              <a:t> en </a:t>
            </a:r>
            <a:r>
              <a:rPr lang="fr-FR" dirty="0" err="1"/>
              <a:t>verzekert</a:t>
            </a:r>
            <a:r>
              <a:rPr lang="fr-FR" dirty="0"/>
              <a:t> de </a:t>
            </a:r>
            <a:r>
              <a:rPr lang="fr-FR" dirty="0" err="1"/>
              <a:t>coördinatie</a:t>
            </a:r>
            <a:r>
              <a:rPr lang="fr-FR" dirty="0"/>
              <a:t> van het </a:t>
            </a:r>
            <a:r>
              <a:rPr lang="fr-FR" dirty="0" err="1"/>
              <a:t>informatieve</a:t>
            </a:r>
            <a:r>
              <a:rPr lang="fr-FR" dirty="0"/>
              <a:t> </a:t>
            </a:r>
            <a:r>
              <a:rPr lang="fr-FR" dirty="0" err="1"/>
              <a:t>luik</a:t>
            </a:r>
            <a:endParaRPr lang="fr-FR" dirty="0"/>
          </a:p>
          <a:p>
            <a:pPr marL="0" indent="0">
              <a:buNone/>
            </a:pPr>
            <a:endParaRPr lang="en-US" dirty="0"/>
          </a:p>
        </p:txBody>
      </p:sp>
    </p:spTree>
    <p:extLst>
      <p:ext uri="{BB962C8B-B14F-4D97-AF65-F5344CB8AC3E}">
        <p14:creationId xmlns:p14="http://schemas.microsoft.com/office/powerpoint/2010/main" val="33225684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324082" y="2721114"/>
              <a:ext cx="67218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7. </a:t>
              </a:r>
              <a:r>
                <a:rPr kumimoji="0" lang="fr-BE" altLang="en-US" sz="4000" b="1" i="0" u="none" strike="noStrike" kern="1200" cap="none" spc="0" normalizeH="0" baseline="0" noProof="0" dirty="0" err="1">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Besluit</a:t>
              </a:r>
              <a:endParaRPr kumimoji="0" lang="fr-BE"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endParaRPr>
            </a:p>
          </p:txBody>
        </p:sp>
      </p:grpSp>
    </p:spTree>
    <p:extLst>
      <p:ext uri="{BB962C8B-B14F-4D97-AF65-F5344CB8AC3E}">
        <p14:creationId xmlns:p14="http://schemas.microsoft.com/office/powerpoint/2010/main" val="1135896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bwMode="auto">
          <a:xfrm>
            <a:off x="1994592" y="2324497"/>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BE" altLang="en-US" sz="4000" dirty="0" err="1">
                <a:solidFill>
                  <a:srgbClr val="008CB2"/>
                </a:solidFill>
                <a:latin typeface="+mj-lt"/>
              </a:rPr>
              <a:t>Besluit</a:t>
            </a:r>
            <a:endParaRPr kumimoji="0" lang="fr-BE" altLang="en-US" sz="4000" i="0" u="none" strike="noStrike" kern="1200" cap="none" spc="0" normalizeH="0" baseline="0" noProof="0" dirty="0">
              <a:ln>
                <a:noFill/>
              </a:ln>
              <a:solidFill>
                <a:srgbClr val="008CB2"/>
              </a:solidFill>
              <a:effectLst/>
              <a:uLnTx/>
              <a:uFillTx/>
              <a:latin typeface="+mj-lt"/>
              <a:ea typeface="+mn-ea"/>
              <a:cs typeface="+mn-cs"/>
            </a:endParaRPr>
          </a:p>
        </p:txBody>
      </p:sp>
    </p:spTree>
    <p:extLst>
      <p:ext uri="{BB962C8B-B14F-4D97-AF65-F5344CB8AC3E}">
        <p14:creationId xmlns:p14="http://schemas.microsoft.com/office/powerpoint/2010/main" val="35708320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Bereikte</a:t>
            </a:r>
            <a:r>
              <a:rPr lang="en-US" dirty="0"/>
              <a:t> </a:t>
            </a:r>
            <a:r>
              <a:rPr lang="en-US" dirty="0" err="1"/>
              <a:t>voordelen</a:t>
            </a:r>
            <a:r>
              <a:rPr lang="en-US" dirty="0"/>
              <a:t> </a:t>
            </a:r>
          </a:p>
        </p:txBody>
      </p:sp>
      <p:sp>
        <p:nvSpPr>
          <p:cNvPr id="3" name="Content Placeholder 2"/>
          <p:cNvSpPr>
            <a:spLocks noGrp="1"/>
          </p:cNvSpPr>
          <p:nvPr>
            <p:ph idx="1"/>
          </p:nvPr>
        </p:nvSpPr>
        <p:spPr>
          <a:xfrm>
            <a:off x="838200" y="1718044"/>
            <a:ext cx="10515600" cy="4568455"/>
          </a:xfrm>
        </p:spPr>
        <p:txBody>
          <a:bodyPr>
            <a:normAutofit/>
          </a:bodyPr>
          <a:lstStyle/>
          <a:p>
            <a:r>
              <a:rPr lang="en-US" dirty="0" err="1"/>
              <a:t>grotere</a:t>
            </a:r>
            <a:r>
              <a:rPr lang="en-US" dirty="0"/>
              <a:t> </a:t>
            </a:r>
            <a:r>
              <a:rPr lang="en-US" dirty="0" err="1"/>
              <a:t>efficiëntie</a:t>
            </a:r>
            <a:r>
              <a:rPr lang="en-US" dirty="0"/>
              <a:t> </a:t>
            </a:r>
          </a:p>
          <a:p>
            <a:pPr lvl="1"/>
            <a:r>
              <a:rPr lang="fr-FR" dirty="0" err="1"/>
              <a:t>lagere</a:t>
            </a:r>
            <a:r>
              <a:rPr lang="fr-FR" dirty="0"/>
              <a:t> </a:t>
            </a:r>
            <a:r>
              <a:rPr lang="fr-FR" dirty="0" err="1"/>
              <a:t>lasten</a:t>
            </a:r>
            <a:r>
              <a:rPr lang="fr-FR" dirty="0"/>
              <a:t> en </a:t>
            </a:r>
            <a:r>
              <a:rPr lang="fr-FR" dirty="0" err="1"/>
              <a:t>kosten</a:t>
            </a:r>
            <a:r>
              <a:rPr lang="fr-FR" dirty="0"/>
              <a:t>, </a:t>
            </a:r>
            <a:r>
              <a:rPr lang="fr-FR" dirty="0" err="1"/>
              <a:t>bv</a:t>
            </a:r>
            <a:endParaRPr lang="fr-FR" dirty="0"/>
          </a:p>
          <a:p>
            <a:pPr lvl="2"/>
            <a:r>
              <a:rPr lang="fr-FR" dirty="0" err="1"/>
              <a:t>eenmalige</a:t>
            </a:r>
            <a:r>
              <a:rPr lang="fr-FR" dirty="0"/>
              <a:t> </a:t>
            </a:r>
            <a:r>
              <a:rPr lang="fr-FR" dirty="0" err="1"/>
              <a:t>inzameling</a:t>
            </a:r>
            <a:r>
              <a:rPr lang="fr-FR" dirty="0"/>
              <a:t> van </a:t>
            </a:r>
            <a:r>
              <a:rPr lang="fr-FR" dirty="0" err="1"/>
              <a:t>informatie</a:t>
            </a:r>
            <a:r>
              <a:rPr lang="fr-FR" dirty="0"/>
              <a:t> </a:t>
            </a:r>
            <a:r>
              <a:rPr lang="fr-FR" dirty="0" err="1"/>
              <a:t>aan</a:t>
            </a:r>
            <a:r>
              <a:rPr lang="fr-FR" dirty="0"/>
              <a:t> de hand van </a:t>
            </a:r>
            <a:r>
              <a:rPr lang="fr-FR" dirty="0" err="1"/>
              <a:t>geharmoniseerde</a:t>
            </a:r>
            <a:r>
              <a:rPr lang="fr-FR" dirty="0"/>
              <a:t> </a:t>
            </a:r>
            <a:r>
              <a:rPr lang="fr-FR" dirty="0" err="1"/>
              <a:t>begrippen</a:t>
            </a:r>
            <a:r>
              <a:rPr lang="fr-FR" dirty="0"/>
              <a:t> en </a:t>
            </a:r>
            <a:r>
              <a:rPr lang="fr-FR" dirty="0" err="1"/>
              <a:t>instructies</a:t>
            </a:r>
            <a:r>
              <a:rPr lang="fr-FR" dirty="0"/>
              <a:t> </a:t>
            </a:r>
          </a:p>
          <a:p>
            <a:pPr lvl="2"/>
            <a:r>
              <a:rPr lang="fr-FR" dirty="0" err="1"/>
              <a:t>zoveel</a:t>
            </a:r>
            <a:r>
              <a:rPr lang="fr-FR" dirty="0"/>
              <a:t> </a:t>
            </a:r>
            <a:r>
              <a:rPr lang="fr-FR" dirty="0" err="1"/>
              <a:t>mogelijk</a:t>
            </a:r>
            <a:r>
              <a:rPr lang="fr-FR" dirty="0"/>
              <a:t> </a:t>
            </a:r>
            <a:r>
              <a:rPr lang="fr-FR" dirty="0" err="1"/>
              <a:t>elektronische</a:t>
            </a:r>
            <a:r>
              <a:rPr lang="fr-FR" dirty="0"/>
              <a:t> </a:t>
            </a:r>
            <a:r>
              <a:rPr lang="fr-FR" dirty="0" err="1"/>
              <a:t>ontwisseling</a:t>
            </a:r>
            <a:r>
              <a:rPr lang="fr-FR" dirty="0"/>
              <a:t> van </a:t>
            </a:r>
            <a:r>
              <a:rPr lang="fr-FR" dirty="0" err="1"/>
              <a:t>gegevens</a:t>
            </a:r>
            <a:r>
              <a:rPr lang="fr-FR" dirty="0"/>
              <a:t> van </a:t>
            </a:r>
            <a:r>
              <a:rPr lang="fr-FR" dirty="0" err="1"/>
              <a:t>toepassing</a:t>
            </a:r>
            <a:r>
              <a:rPr lang="fr-FR" dirty="0"/>
              <a:t> </a:t>
            </a:r>
            <a:r>
              <a:rPr lang="fr-FR" dirty="0" err="1"/>
              <a:t>tot</a:t>
            </a:r>
            <a:r>
              <a:rPr lang="fr-FR" dirty="0"/>
              <a:t> </a:t>
            </a:r>
            <a:r>
              <a:rPr lang="fr-FR" dirty="0" err="1"/>
              <a:t>toepassing</a:t>
            </a:r>
            <a:r>
              <a:rPr lang="fr-FR" dirty="0"/>
              <a:t>, </a:t>
            </a:r>
            <a:r>
              <a:rPr lang="fr-FR" dirty="0" err="1"/>
              <a:t>zonder</a:t>
            </a:r>
            <a:r>
              <a:rPr lang="fr-FR" dirty="0"/>
              <a:t> </a:t>
            </a:r>
            <a:r>
              <a:rPr lang="fr-FR" dirty="0" err="1"/>
              <a:t>manuele</a:t>
            </a:r>
            <a:r>
              <a:rPr lang="fr-FR" dirty="0"/>
              <a:t> </a:t>
            </a:r>
            <a:r>
              <a:rPr lang="fr-FR" dirty="0" err="1"/>
              <a:t>herinvoer</a:t>
            </a:r>
            <a:endParaRPr lang="fr-FR" dirty="0"/>
          </a:p>
          <a:p>
            <a:pPr lvl="2"/>
            <a:r>
              <a:rPr lang="fr-FR" dirty="0" err="1"/>
              <a:t>taakverdeling</a:t>
            </a:r>
            <a:r>
              <a:rPr lang="fr-FR" dirty="0"/>
              <a:t> </a:t>
            </a:r>
            <a:r>
              <a:rPr lang="fr-FR" dirty="0" err="1"/>
              <a:t>inzake</a:t>
            </a:r>
            <a:r>
              <a:rPr lang="fr-FR" dirty="0"/>
              <a:t> </a:t>
            </a:r>
            <a:r>
              <a:rPr lang="fr-FR" dirty="0" err="1"/>
              <a:t>validatie</a:t>
            </a:r>
            <a:r>
              <a:rPr lang="fr-FR" dirty="0"/>
              <a:t> en </a:t>
            </a:r>
            <a:r>
              <a:rPr lang="fr-FR" dirty="0" err="1"/>
              <a:t>beheer</a:t>
            </a:r>
            <a:r>
              <a:rPr lang="fr-FR" dirty="0"/>
              <a:t> van </a:t>
            </a:r>
            <a:r>
              <a:rPr lang="fr-FR" dirty="0" err="1"/>
              <a:t>informatie</a:t>
            </a:r>
            <a:endParaRPr lang="fr-FR" dirty="0"/>
          </a:p>
          <a:p>
            <a:pPr lvl="2"/>
            <a:r>
              <a:rPr lang="fr-FR" dirty="0" err="1"/>
              <a:t>minder</a:t>
            </a:r>
            <a:r>
              <a:rPr lang="fr-FR" dirty="0"/>
              <a:t> </a:t>
            </a:r>
            <a:r>
              <a:rPr lang="fr-FR" dirty="0" err="1"/>
              <a:t>onnodige</a:t>
            </a:r>
            <a:r>
              <a:rPr lang="fr-FR" dirty="0"/>
              <a:t> </a:t>
            </a:r>
            <a:r>
              <a:rPr lang="fr-FR" dirty="0" err="1"/>
              <a:t>contacten</a:t>
            </a:r>
            <a:r>
              <a:rPr lang="fr-FR" dirty="0"/>
              <a:t> </a:t>
            </a:r>
            <a:r>
              <a:rPr lang="fr-FR" dirty="0" err="1"/>
              <a:t>achteraf</a:t>
            </a:r>
            <a:r>
              <a:rPr lang="fr-FR" dirty="0"/>
              <a:t> </a:t>
            </a:r>
          </a:p>
          <a:p>
            <a:pPr lvl="2"/>
            <a:r>
              <a:rPr lang="fr-FR" dirty="0" err="1"/>
              <a:t>samenwerking</a:t>
            </a:r>
            <a:r>
              <a:rPr lang="fr-FR" dirty="0"/>
              <a:t> </a:t>
            </a:r>
            <a:r>
              <a:rPr lang="fr-FR" dirty="0" err="1"/>
              <a:t>inzake</a:t>
            </a:r>
            <a:r>
              <a:rPr lang="fr-FR" dirty="0"/>
              <a:t> de </a:t>
            </a:r>
            <a:r>
              <a:rPr lang="fr-FR" dirty="0" err="1"/>
              <a:t>ontwikkeling</a:t>
            </a:r>
            <a:r>
              <a:rPr lang="fr-FR" dirty="0"/>
              <a:t> van </a:t>
            </a:r>
            <a:r>
              <a:rPr lang="fr-FR" dirty="0" err="1"/>
              <a:t>toepassingen</a:t>
            </a:r>
            <a:r>
              <a:rPr lang="fr-FR" dirty="0"/>
              <a:t> (assemblage-</a:t>
            </a:r>
            <a:r>
              <a:rPr lang="fr-FR" dirty="0" err="1"/>
              <a:t>techniek</a:t>
            </a:r>
            <a:r>
              <a:rPr lang="fr-FR" dirty="0"/>
              <a:t>) </a:t>
            </a:r>
            <a:r>
              <a:rPr lang="fr-FR" dirty="0" err="1"/>
              <a:t>d.m.v</a:t>
            </a:r>
            <a:r>
              <a:rPr lang="fr-FR" dirty="0"/>
              <a:t>. de </a:t>
            </a:r>
            <a:r>
              <a:rPr lang="fr-FR" dirty="0" err="1"/>
              <a:t>beschikbaarheid</a:t>
            </a:r>
            <a:r>
              <a:rPr lang="fr-FR" dirty="0"/>
              <a:t> van </a:t>
            </a:r>
            <a:r>
              <a:rPr lang="fr-FR" dirty="0" err="1"/>
              <a:t>herbruikbare</a:t>
            </a:r>
            <a:r>
              <a:rPr lang="fr-FR" dirty="0"/>
              <a:t> </a:t>
            </a:r>
            <a:r>
              <a:rPr lang="fr-FR" dirty="0" err="1"/>
              <a:t>diensten</a:t>
            </a:r>
            <a:r>
              <a:rPr lang="fr-FR" dirty="0"/>
              <a:t> en </a:t>
            </a:r>
            <a:r>
              <a:rPr lang="fr-FR" dirty="0" err="1"/>
              <a:t>componenten</a:t>
            </a:r>
            <a:endParaRPr lang="fr-FR" dirty="0"/>
          </a:p>
          <a:p>
            <a:pPr lvl="1"/>
            <a:r>
              <a:rPr lang="fr-FR" dirty="0" err="1"/>
              <a:t>meer</a:t>
            </a:r>
            <a:r>
              <a:rPr lang="fr-FR" dirty="0"/>
              <a:t> </a:t>
            </a:r>
            <a:r>
              <a:rPr lang="fr-FR" dirty="0" err="1"/>
              <a:t>diensten</a:t>
            </a:r>
            <a:r>
              <a:rPr lang="fr-FR" dirty="0"/>
              <a:t> </a:t>
            </a:r>
            <a:r>
              <a:rPr lang="fr-FR" dirty="0" err="1"/>
              <a:t>voor</a:t>
            </a:r>
            <a:r>
              <a:rPr lang="fr-FR" dirty="0"/>
              <a:t> </a:t>
            </a:r>
            <a:r>
              <a:rPr lang="fr-FR" dirty="0" err="1"/>
              <a:t>dezelfde</a:t>
            </a:r>
            <a:r>
              <a:rPr lang="fr-FR" dirty="0"/>
              <a:t> totale </a:t>
            </a:r>
            <a:r>
              <a:rPr lang="fr-FR" dirty="0" err="1"/>
              <a:t>kost</a:t>
            </a:r>
            <a:r>
              <a:rPr lang="fr-FR" dirty="0"/>
              <a:t>, </a:t>
            </a:r>
            <a:r>
              <a:rPr lang="fr-FR" dirty="0" err="1"/>
              <a:t>bv</a:t>
            </a:r>
            <a:r>
              <a:rPr lang="fr-FR" dirty="0"/>
              <a:t>.</a:t>
            </a:r>
          </a:p>
          <a:p>
            <a:pPr lvl="2"/>
            <a:r>
              <a:rPr lang="fr-FR" dirty="0" err="1"/>
              <a:t>alle</a:t>
            </a:r>
            <a:r>
              <a:rPr lang="fr-FR" dirty="0"/>
              <a:t> </a:t>
            </a:r>
            <a:r>
              <a:rPr lang="fr-FR" dirty="0" err="1"/>
              <a:t>diensten</a:t>
            </a:r>
            <a:r>
              <a:rPr lang="fr-FR" dirty="0"/>
              <a:t> </a:t>
            </a:r>
            <a:r>
              <a:rPr lang="fr-FR" dirty="0" err="1"/>
              <a:t>zijn</a:t>
            </a:r>
            <a:r>
              <a:rPr lang="fr-FR" dirty="0"/>
              <a:t> op </a:t>
            </a:r>
            <a:r>
              <a:rPr lang="fr-FR" dirty="0" err="1"/>
              <a:t>elk</a:t>
            </a:r>
            <a:r>
              <a:rPr lang="fr-FR" dirty="0"/>
              <a:t> </a:t>
            </a:r>
            <a:r>
              <a:rPr lang="fr-FR" dirty="0" err="1"/>
              <a:t>ogenblik</a:t>
            </a:r>
            <a:r>
              <a:rPr lang="fr-FR" dirty="0"/>
              <a:t> </a:t>
            </a:r>
            <a:r>
              <a:rPr lang="fr-FR" dirty="0" err="1"/>
              <a:t>beschikbaar</a:t>
            </a:r>
            <a:r>
              <a:rPr lang="fr-FR" dirty="0"/>
              <a:t>, van om het </a:t>
            </a:r>
            <a:r>
              <a:rPr lang="fr-FR" dirty="0" err="1"/>
              <a:t>even</a:t>
            </a:r>
            <a:r>
              <a:rPr lang="fr-FR" dirty="0"/>
              <a:t> </a:t>
            </a:r>
            <a:r>
              <a:rPr lang="fr-FR" dirty="0" err="1"/>
              <a:t>waar</a:t>
            </a:r>
            <a:r>
              <a:rPr lang="fr-FR" dirty="0"/>
              <a:t> en  via om het </a:t>
            </a:r>
            <a:r>
              <a:rPr lang="fr-FR" dirty="0" err="1"/>
              <a:t>even</a:t>
            </a:r>
            <a:r>
              <a:rPr lang="fr-FR" dirty="0"/>
              <a:t> </a:t>
            </a:r>
            <a:r>
              <a:rPr lang="fr-FR" dirty="0" err="1"/>
              <a:t>welk</a:t>
            </a:r>
            <a:r>
              <a:rPr lang="fr-FR" dirty="0"/>
              <a:t> </a:t>
            </a:r>
            <a:r>
              <a:rPr lang="fr-FR" dirty="0" err="1"/>
              <a:t>device</a:t>
            </a:r>
            <a:endParaRPr lang="fr-FR" dirty="0"/>
          </a:p>
          <a:p>
            <a:pPr lvl="2"/>
            <a:r>
              <a:rPr lang="fr-FR" dirty="0" err="1"/>
              <a:t>geïntegreerde</a:t>
            </a:r>
            <a:r>
              <a:rPr lang="fr-FR" dirty="0"/>
              <a:t> </a:t>
            </a:r>
            <a:r>
              <a:rPr lang="fr-FR" dirty="0" err="1"/>
              <a:t>diensten</a:t>
            </a:r>
            <a:endParaRPr lang="fr-FR" dirty="0"/>
          </a:p>
          <a:p>
            <a:pPr lvl="1"/>
            <a:r>
              <a:rPr lang="fr-FR" dirty="0" err="1"/>
              <a:t>snellere</a:t>
            </a:r>
            <a:r>
              <a:rPr lang="fr-FR" dirty="0"/>
              <a:t> </a:t>
            </a:r>
            <a:r>
              <a:rPr lang="fr-FR" dirty="0" err="1"/>
              <a:t>dienstenverlening</a:t>
            </a:r>
            <a:endParaRPr lang="fr-FR" dirty="0"/>
          </a:p>
          <a:p>
            <a:pPr lvl="2"/>
            <a:r>
              <a:rPr lang="fr-FR" dirty="0" err="1"/>
              <a:t>vermindering</a:t>
            </a:r>
            <a:r>
              <a:rPr lang="fr-FR" dirty="0"/>
              <a:t> van reis- en </a:t>
            </a:r>
            <a:r>
              <a:rPr lang="fr-FR" dirty="0" err="1"/>
              <a:t>wachttijd</a:t>
            </a:r>
            <a:r>
              <a:rPr lang="fr-FR" dirty="0"/>
              <a:t> </a:t>
            </a:r>
          </a:p>
          <a:p>
            <a:pPr lvl="2"/>
            <a:r>
              <a:rPr lang="fr-FR" dirty="0" err="1"/>
              <a:t>rechtstreekse</a:t>
            </a:r>
            <a:r>
              <a:rPr lang="fr-FR" dirty="0"/>
              <a:t> </a:t>
            </a:r>
            <a:r>
              <a:rPr lang="fr-FR" dirty="0" err="1"/>
              <a:t>interactie</a:t>
            </a:r>
            <a:r>
              <a:rPr lang="fr-FR" dirty="0"/>
              <a:t> met de </a:t>
            </a:r>
            <a:r>
              <a:rPr lang="fr-FR" dirty="0" err="1"/>
              <a:t>bevoegde</a:t>
            </a:r>
            <a:r>
              <a:rPr lang="fr-FR" dirty="0"/>
              <a:t> </a:t>
            </a:r>
            <a:r>
              <a:rPr lang="fr-FR" dirty="0" err="1"/>
              <a:t>dienst</a:t>
            </a:r>
            <a:endParaRPr lang="fr-FR" dirty="0"/>
          </a:p>
          <a:p>
            <a:pPr lvl="2"/>
            <a:r>
              <a:rPr lang="fr-FR" dirty="0"/>
              <a:t>real time feedback </a:t>
            </a:r>
            <a:r>
              <a:rPr lang="fr-FR" dirty="0" err="1"/>
              <a:t>voor</a:t>
            </a:r>
            <a:r>
              <a:rPr lang="fr-FR" dirty="0"/>
              <a:t> de </a:t>
            </a:r>
            <a:r>
              <a:rPr lang="fr-FR" dirty="0" err="1"/>
              <a:t>gebruiker</a:t>
            </a:r>
            <a:r>
              <a:rPr lang="fr-FR" dirty="0"/>
              <a:t> </a:t>
            </a:r>
          </a:p>
          <a:p>
            <a:pPr lvl="1"/>
            <a:endParaRPr lang="en-US" dirty="0"/>
          </a:p>
        </p:txBody>
      </p:sp>
    </p:spTree>
    <p:extLst>
      <p:ext uri="{BB962C8B-B14F-4D97-AF65-F5344CB8AC3E}">
        <p14:creationId xmlns:p14="http://schemas.microsoft.com/office/powerpoint/2010/main" val="4024578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Bereikte</a:t>
            </a:r>
            <a:r>
              <a:rPr lang="en-US" dirty="0"/>
              <a:t> </a:t>
            </a:r>
            <a:r>
              <a:rPr lang="en-US" dirty="0" err="1"/>
              <a:t>voordelen</a:t>
            </a:r>
            <a:endParaRPr lang="en-US" dirty="0"/>
          </a:p>
        </p:txBody>
      </p:sp>
      <p:sp>
        <p:nvSpPr>
          <p:cNvPr id="3" name="Content Placeholder 2"/>
          <p:cNvSpPr>
            <a:spLocks noGrp="1"/>
          </p:cNvSpPr>
          <p:nvPr>
            <p:ph idx="1"/>
          </p:nvPr>
        </p:nvSpPr>
        <p:spPr/>
        <p:txBody>
          <a:bodyPr>
            <a:normAutofit/>
          </a:bodyPr>
          <a:lstStyle/>
          <a:p>
            <a:r>
              <a:rPr lang="en-US" dirty="0" err="1"/>
              <a:t>grotere</a:t>
            </a:r>
            <a:r>
              <a:rPr lang="en-US" dirty="0"/>
              <a:t> </a:t>
            </a:r>
            <a:r>
              <a:rPr lang="en-US" dirty="0" err="1"/>
              <a:t>effectiviteit</a:t>
            </a:r>
            <a:endParaRPr lang="en-US" dirty="0"/>
          </a:p>
          <a:p>
            <a:pPr lvl="1"/>
            <a:r>
              <a:rPr lang="fr-FR" dirty="0" err="1"/>
              <a:t>betere</a:t>
            </a:r>
            <a:r>
              <a:rPr lang="fr-FR" dirty="0"/>
              <a:t> </a:t>
            </a:r>
            <a:r>
              <a:rPr lang="fr-FR" dirty="0" err="1"/>
              <a:t>kwaliteit</a:t>
            </a:r>
            <a:r>
              <a:rPr lang="fr-FR" dirty="0"/>
              <a:t> van de </a:t>
            </a:r>
            <a:r>
              <a:rPr lang="fr-FR" dirty="0" err="1"/>
              <a:t>dienstverlening</a:t>
            </a:r>
            <a:r>
              <a:rPr lang="fr-FR" dirty="0"/>
              <a:t>, </a:t>
            </a:r>
            <a:r>
              <a:rPr lang="fr-FR" dirty="0" err="1"/>
              <a:t>bv</a:t>
            </a:r>
            <a:r>
              <a:rPr lang="fr-FR" dirty="0"/>
              <a:t>. </a:t>
            </a:r>
          </a:p>
          <a:p>
            <a:pPr lvl="2"/>
            <a:r>
              <a:rPr lang="fr-FR" dirty="0" err="1"/>
              <a:t>meer</a:t>
            </a:r>
            <a:r>
              <a:rPr lang="fr-FR" dirty="0"/>
              <a:t> correcte </a:t>
            </a:r>
            <a:r>
              <a:rPr lang="fr-FR" dirty="0" err="1"/>
              <a:t>diensten</a:t>
            </a:r>
            <a:r>
              <a:rPr lang="fr-FR" dirty="0"/>
              <a:t> </a:t>
            </a:r>
          </a:p>
          <a:p>
            <a:pPr lvl="2"/>
            <a:r>
              <a:rPr lang="fr-FR" dirty="0" err="1"/>
              <a:t>meer</a:t>
            </a:r>
            <a:r>
              <a:rPr lang="fr-FR" dirty="0"/>
              <a:t> </a:t>
            </a:r>
            <a:r>
              <a:rPr lang="fr-FR" dirty="0" err="1"/>
              <a:t>gepersonaliseerde</a:t>
            </a:r>
            <a:r>
              <a:rPr lang="fr-FR" dirty="0"/>
              <a:t> </a:t>
            </a:r>
            <a:r>
              <a:rPr lang="fr-FR" dirty="0" err="1"/>
              <a:t>dienstverlening</a:t>
            </a:r>
            <a:r>
              <a:rPr lang="fr-FR" dirty="0"/>
              <a:t> </a:t>
            </a:r>
          </a:p>
          <a:p>
            <a:pPr lvl="2"/>
            <a:r>
              <a:rPr lang="fr-FR" dirty="0" err="1"/>
              <a:t>meer</a:t>
            </a:r>
            <a:r>
              <a:rPr lang="fr-FR" dirty="0"/>
              <a:t> </a:t>
            </a:r>
            <a:r>
              <a:rPr lang="fr-FR" dirty="0" err="1"/>
              <a:t>transparante</a:t>
            </a:r>
            <a:r>
              <a:rPr lang="fr-FR" dirty="0"/>
              <a:t> </a:t>
            </a:r>
            <a:r>
              <a:rPr lang="fr-FR" dirty="0" err="1"/>
              <a:t>dienstverlening</a:t>
            </a:r>
            <a:endParaRPr lang="fr-FR" dirty="0"/>
          </a:p>
          <a:p>
            <a:pPr lvl="2"/>
            <a:r>
              <a:rPr lang="fr-FR" dirty="0" err="1"/>
              <a:t>veilligere</a:t>
            </a:r>
            <a:r>
              <a:rPr lang="fr-FR" dirty="0"/>
              <a:t> </a:t>
            </a:r>
            <a:r>
              <a:rPr lang="fr-FR" dirty="0" err="1"/>
              <a:t>dienstverlening</a:t>
            </a:r>
            <a:r>
              <a:rPr lang="fr-FR" dirty="0"/>
              <a:t> met </a:t>
            </a:r>
            <a:r>
              <a:rPr lang="fr-FR" dirty="0" err="1"/>
              <a:t>betere</a:t>
            </a:r>
            <a:r>
              <a:rPr lang="fr-FR" dirty="0"/>
              <a:t> </a:t>
            </a:r>
            <a:r>
              <a:rPr lang="fr-FR" dirty="0" err="1"/>
              <a:t>bescherming</a:t>
            </a:r>
            <a:r>
              <a:rPr lang="fr-FR" dirty="0"/>
              <a:t> van de </a:t>
            </a:r>
            <a:r>
              <a:rPr lang="fr-FR" dirty="0" err="1"/>
              <a:t>persoonlijke</a:t>
            </a:r>
            <a:r>
              <a:rPr lang="fr-FR" dirty="0"/>
              <a:t> </a:t>
            </a:r>
            <a:r>
              <a:rPr lang="fr-FR" dirty="0" err="1"/>
              <a:t>levensfeer</a:t>
            </a:r>
            <a:endParaRPr lang="fr-FR" dirty="0"/>
          </a:p>
          <a:p>
            <a:pPr lvl="2"/>
            <a:r>
              <a:rPr lang="fr-FR" dirty="0" err="1"/>
              <a:t>mogelijkheid</a:t>
            </a:r>
            <a:r>
              <a:rPr lang="fr-FR" dirty="0"/>
              <a:t> </a:t>
            </a:r>
            <a:r>
              <a:rPr lang="fr-FR" dirty="0" err="1"/>
              <a:t>voor</a:t>
            </a:r>
            <a:r>
              <a:rPr lang="fr-FR" dirty="0"/>
              <a:t> de </a:t>
            </a:r>
            <a:r>
              <a:rPr lang="fr-FR" dirty="0" err="1"/>
              <a:t>gebruiker</a:t>
            </a:r>
            <a:r>
              <a:rPr lang="fr-FR" dirty="0"/>
              <a:t> om </a:t>
            </a:r>
            <a:r>
              <a:rPr lang="fr-FR" dirty="0" err="1"/>
              <a:t>een</a:t>
            </a:r>
            <a:r>
              <a:rPr lang="fr-FR" dirty="0"/>
              <a:t> </a:t>
            </a:r>
            <a:r>
              <a:rPr lang="fr-FR" dirty="0" err="1"/>
              <a:t>kwaliteitscontrole</a:t>
            </a:r>
            <a:r>
              <a:rPr lang="fr-FR" dirty="0"/>
              <a:t> te </a:t>
            </a:r>
            <a:r>
              <a:rPr lang="fr-FR" dirty="0" err="1"/>
              <a:t>verrichten</a:t>
            </a:r>
            <a:r>
              <a:rPr lang="fr-FR" dirty="0"/>
              <a:t> op het </a:t>
            </a:r>
            <a:r>
              <a:rPr lang="fr-FR" dirty="0" err="1"/>
              <a:t>dienstverleningsproces</a:t>
            </a:r>
            <a:r>
              <a:rPr lang="fr-FR" dirty="0"/>
              <a:t>, </a:t>
            </a:r>
            <a:r>
              <a:rPr lang="fr-FR" dirty="0" err="1"/>
              <a:t>o.a</a:t>
            </a:r>
            <a:r>
              <a:rPr lang="fr-FR" dirty="0"/>
              <a:t>. </a:t>
            </a:r>
            <a:r>
              <a:rPr lang="fr-FR" dirty="0" err="1"/>
              <a:t>door</a:t>
            </a:r>
            <a:r>
              <a:rPr lang="fr-FR" dirty="0"/>
              <a:t> de </a:t>
            </a:r>
            <a:r>
              <a:rPr lang="fr-FR" dirty="0" err="1"/>
              <a:t>mogelijkheid</a:t>
            </a:r>
            <a:r>
              <a:rPr lang="fr-FR" dirty="0"/>
              <a:t> </a:t>
            </a:r>
            <a:r>
              <a:rPr lang="fr-FR" dirty="0" err="1"/>
              <a:t>tot</a:t>
            </a:r>
            <a:r>
              <a:rPr lang="fr-FR" dirty="0"/>
              <a:t> </a:t>
            </a:r>
            <a:r>
              <a:rPr lang="fr-FR" dirty="0" err="1"/>
              <a:t>elektronische</a:t>
            </a:r>
            <a:r>
              <a:rPr lang="fr-FR" dirty="0"/>
              <a:t> </a:t>
            </a:r>
            <a:r>
              <a:rPr lang="fr-FR" dirty="0" err="1"/>
              <a:t>raadpleging</a:t>
            </a:r>
            <a:r>
              <a:rPr lang="fr-FR" dirty="0"/>
              <a:t> van de stand van </a:t>
            </a:r>
            <a:r>
              <a:rPr lang="fr-FR" dirty="0" err="1"/>
              <a:t>zaken</a:t>
            </a:r>
            <a:r>
              <a:rPr lang="fr-FR" dirty="0"/>
              <a:t> van het </a:t>
            </a:r>
            <a:r>
              <a:rPr lang="fr-FR" dirty="0" err="1"/>
              <a:t>dienstverleringsproces</a:t>
            </a:r>
            <a:endParaRPr lang="fr-FR" dirty="0"/>
          </a:p>
          <a:p>
            <a:pPr lvl="1"/>
            <a:r>
              <a:rPr lang="fr-FR" dirty="0" err="1"/>
              <a:t>minder</a:t>
            </a:r>
            <a:r>
              <a:rPr lang="fr-FR" dirty="0"/>
              <a:t> </a:t>
            </a:r>
            <a:r>
              <a:rPr lang="fr-FR" dirty="0" err="1"/>
              <a:t>fraudemogelijkheden</a:t>
            </a:r>
            <a:r>
              <a:rPr lang="fr-FR" dirty="0"/>
              <a:t> </a:t>
            </a:r>
          </a:p>
          <a:p>
            <a:pPr lvl="1"/>
            <a:r>
              <a:rPr lang="fr-FR" dirty="0" err="1"/>
              <a:t>nieuwe</a:t>
            </a:r>
            <a:r>
              <a:rPr lang="fr-FR" dirty="0"/>
              <a:t> </a:t>
            </a:r>
            <a:r>
              <a:rPr lang="fr-FR" dirty="0" err="1"/>
              <a:t>soorten</a:t>
            </a:r>
            <a:r>
              <a:rPr lang="fr-FR" dirty="0"/>
              <a:t> </a:t>
            </a:r>
            <a:r>
              <a:rPr lang="fr-FR" dirty="0" err="1"/>
              <a:t>diensten</a:t>
            </a:r>
            <a:r>
              <a:rPr lang="fr-FR" dirty="0"/>
              <a:t>, </a:t>
            </a:r>
            <a:r>
              <a:rPr lang="fr-FR" dirty="0" err="1"/>
              <a:t>bv</a:t>
            </a:r>
            <a:r>
              <a:rPr lang="fr-FR" dirty="0"/>
              <a:t>. </a:t>
            </a:r>
          </a:p>
          <a:p>
            <a:pPr lvl="2"/>
            <a:r>
              <a:rPr lang="fr-FR" dirty="0" err="1"/>
              <a:t>zoveel</a:t>
            </a:r>
            <a:r>
              <a:rPr lang="fr-FR" dirty="0"/>
              <a:t> </a:t>
            </a:r>
            <a:r>
              <a:rPr lang="fr-FR" dirty="0" err="1"/>
              <a:t>mogelijk</a:t>
            </a:r>
            <a:r>
              <a:rPr lang="fr-FR" dirty="0"/>
              <a:t> </a:t>
            </a:r>
            <a:r>
              <a:rPr lang="fr-FR" dirty="0" err="1"/>
              <a:t>automatische</a:t>
            </a:r>
            <a:r>
              <a:rPr lang="fr-FR" dirty="0"/>
              <a:t> </a:t>
            </a:r>
            <a:r>
              <a:rPr lang="fr-FR" dirty="0" err="1"/>
              <a:t>toekenning</a:t>
            </a:r>
            <a:r>
              <a:rPr lang="fr-FR" dirty="0"/>
              <a:t> van </a:t>
            </a:r>
            <a:r>
              <a:rPr lang="fr-FR" dirty="0" err="1"/>
              <a:t>rechten</a:t>
            </a:r>
            <a:endParaRPr lang="fr-FR" dirty="0"/>
          </a:p>
          <a:p>
            <a:pPr lvl="2"/>
            <a:r>
              <a:rPr lang="fr-FR" dirty="0" err="1"/>
              <a:t>automatische</a:t>
            </a:r>
            <a:r>
              <a:rPr lang="fr-FR" dirty="0"/>
              <a:t> </a:t>
            </a:r>
            <a:r>
              <a:rPr lang="fr-FR" dirty="0" err="1"/>
              <a:t>informatie</a:t>
            </a:r>
            <a:r>
              <a:rPr lang="fr-FR" dirty="0"/>
              <a:t> over </a:t>
            </a:r>
            <a:r>
              <a:rPr lang="fr-FR" dirty="0" err="1"/>
              <a:t>mogelijke</a:t>
            </a:r>
            <a:r>
              <a:rPr lang="fr-FR" dirty="0"/>
              <a:t> </a:t>
            </a:r>
            <a:r>
              <a:rPr lang="fr-FR" dirty="0" err="1"/>
              <a:t>rechten</a:t>
            </a:r>
            <a:r>
              <a:rPr lang="fr-FR" dirty="0"/>
              <a:t>, die niet </a:t>
            </a:r>
            <a:r>
              <a:rPr lang="fr-FR" dirty="0" err="1"/>
              <a:t>autoomatisch</a:t>
            </a:r>
            <a:r>
              <a:rPr lang="fr-FR" dirty="0"/>
              <a:t> </a:t>
            </a:r>
            <a:r>
              <a:rPr lang="fr-FR" dirty="0" err="1"/>
              <a:t>kunnen</a:t>
            </a:r>
            <a:r>
              <a:rPr lang="fr-FR" dirty="0"/>
              <a:t> </a:t>
            </a:r>
            <a:r>
              <a:rPr lang="fr-FR" dirty="0" err="1"/>
              <a:t>worden</a:t>
            </a:r>
            <a:r>
              <a:rPr lang="fr-FR" dirty="0"/>
              <a:t> </a:t>
            </a:r>
            <a:r>
              <a:rPr lang="fr-FR" dirty="0" err="1"/>
              <a:t>toegekend</a:t>
            </a:r>
            <a:r>
              <a:rPr lang="fr-FR" dirty="0"/>
              <a:t> </a:t>
            </a:r>
          </a:p>
          <a:p>
            <a:pPr lvl="2"/>
            <a:r>
              <a:rPr lang="fr-FR" dirty="0" err="1"/>
              <a:t>actief</a:t>
            </a:r>
            <a:r>
              <a:rPr lang="fr-FR" dirty="0"/>
              <a:t> </a:t>
            </a:r>
            <a:r>
              <a:rPr lang="fr-FR" dirty="0" err="1"/>
              <a:t>zoeken</a:t>
            </a:r>
            <a:r>
              <a:rPr lang="fr-FR" dirty="0"/>
              <a:t> </a:t>
            </a:r>
            <a:r>
              <a:rPr lang="fr-FR" dirty="0" err="1"/>
              <a:t>naar</a:t>
            </a:r>
            <a:r>
              <a:rPr lang="fr-FR" dirty="0"/>
              <a:t> non-</a:t>
            </a:r>
            <a:r>
              <a:rPr lang="fr-FR" dirty="0" err="1"/>
              <a:t>take</a:t>
            </a:r>
            <a:r>
              <a:rPr lang="fr-FR" dirty="0"/>
              <a:t>-up van </a:t>
            </a:r>
            <a:r>
              <a:rPr lang="fr-FR" dirty="0" err="1"/>
              <a:t>bepaalde</a:t>
            </a:r>
            <a:r>
              <a:rPr lang="fr-FR" dirty="0"/>
              <a:t> </a:t>
            </a:r>
            <a:r>
              <a:rPr lang="fr-FR" dirty="0" err="1"/>
              <a:t>rechten</a:t>
            </a:r>
            <a:r>
              <a:rPr lang="fr-FR" dirty="0"/>
              <a:t> via </a:t>
            </a:r>
            <a:r>
              <a:rPr lang="fr-FR" dirty="0" err="1"/>
              <a:t>datawarehousingtechnieken</a:t>
            </a:r>
            <a:endParaRPr lang="fr-FR" dirty="0"/>
          </a:p>
          <a:p>
            <a:pPr lvl="2"/>
            <a:r>
              <a:rPr lang="fr-FR" dirty="0" err="1"/>
              <a:t>rechtstreekse</a:t>
            </a:r>
            <a:r>
              <a:rPr lang="fr-FR" dirty="0"/>
              <a:t> contrôle over de </a:t>
            </a:r>
            <a:r>
              <a:rPr lang="fr-FR" dirty="0" err="1"/>
              <a:t>eigen</a:t>
            </a:r>
            <a:r>
              <a:rPr lang="fr-FR" dirty="0"/>
              <a:t> </a:t>
            </a:r>
            <a:r>
              <a:rPr lang="fr-FR" dirty="0" err="1"/>
              <a:t>gegevens</a:t>
            </a:r>
            <a:endParaRPr lang="fr-FR" dirty="0"/>
          </a:p>
          <a:p>
            <a:pPr lvl="2"/>
            <a:r>
              <a:rPr lang="fr-FR" dirty="0" err="1"/>
              <a:t>gepersonalisserde</a:t>
            </a:r>
            <a:r>
              <a:rPr lang="fr-FR" dirty="0"/>
              <a:t> </a:t>
            </a:r>
            <a:r>
              <a:rPr lang="fr-FR" dirty="0" err="1"/>
              <a:t>simulatie-omgevingen</a:t>
            </a:r>
            <a:endParaRPr lang="fr-FR" dirty="0"/>
          </a:p>
          <a:p>
            <a:pPr lvl="1"/>
            <a:endParaRPr lang="en-US" dirty="0"/>
          </a:p>
        </p:txBody>
      </p:sp>
    </p:spTree>
    <p:extLst>
      <p:ext uri="{BB962C8B-B14F-4D97-AF65-F5344CB8AC3E}">
        <p14:creationId xmlns:p14="http://schemas.microsoft.com/office/powerpoint/2010/main" val="218739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a:t>
            </a:r>
            <a:endParaRPr lang="en-US" dirty="0"/>
          </a:p>
        </p:txBody>
      </p:sp>
      <p:sp>
        <p:nvSpPr>
          <p:cNvPr id="3" name="Content Placeholder 2"/>
          <p:cNvSpPr>
            <a:spLocks noGrp="1"/>
          </p:cNvSpPr>
          <p:nvPr>
            <p:ph idx="1"/>
          </p:nvPr>
        </p:nvSpPr>
        <p:spPr/>
        <p:txBody>
          <a:bodyPr>
            <a:normAutofit/>
          </a:bodyPr>
          <a:lstStyle/>
          <a:p>
            <a:r>
              <a:rPr lang="nl-BE" b="1" dirty="0"/>
              <a:t>modellering van de informatie </a:t>
            </a:r>
            <a:r>
              <a:rPr lang="nl-BE" dirty="0"/>
              <a:t>(‘legoblokjesfilosofie’)</a:t>
            </a:r>
          </a:p>
          <a:p>
            <a:pPr lvl="1"/>
            <a:r>
              <a:rPr lang="nl-BE" dirty="0"/>
              <a:t>op een wijze die zo nauw mogelijk aansluit bij de realiteit</a:t>
            </a:r>
          </a:p>
          <a:p>
            <a:pPr lvl="1"/>
            <a:r>
              <a:rPr lang="nl-BE" dirty="0"/>
              <a:t>zodat die multifunctioneel kan worden gebruikt</a:t>
            </a:r>
          </a:p>
          <a:p>
            <a:pPr lvl="1"/>
            <a:r>
              <a:rPr lang="nl-NL" dirty="0"/>
              <a:t>kan flexibel worden uitgebreid en aangepast indien de feitelijke realiteit of de gebruiksbehoeften wijzigen (verminderen of vermeerderen)</a:t>
            </a:r>
          </a:p>
          <a:p>
            <a:r>
              <a:rPr lang="nl-BE" b="1" dirty="0"/>
              <a:t>eenmalige inzameling van feitelijke informatie </a:t>
            </a:r>
            <a:r>
              <a:rPr lang="nl-BE" dirty="0"/>
              <a:t>bij burgers en ondernemingen in coördinatie tussen alle actoren</a:t>
            </a:r>
          </a:p>
          <a:p>
            <a:pPr lvl="1"/>
            <a:r>
              <a:rPr lang="nl-NL" dirty="0"/>
              <a:t>informatie wordt enkel ingezameld voor welbepaalde doeleinden en in de mate dat ze proportioneel is met deze doeleinden</a:t>
            </a:r>
          </a:p>
          <a:p>
            <a:pPr lvl="1"/>
            <a:r>
              <a:rPr lang="nl-NL" dirty="0"/>
              <a:t>informatie wordt slechts één keer ingezameld, zo dicht mogelijk bij de authentieke bron</a:t>
            </a:r>
          </a:p>
          <a:p>
            <a:pPr lvl="1"/>
            <a:r>
              <a:rPr lang="nl-BE" dirty="0"/>
              <a:t>via een kanaal gekozen door de burgers en ondernemingen</a:t>
            </a:r>
          </a:p>
          <a:p>
            <a:pPr lvl="1"/>
            <a:r>
              <a:rPr lang="nl-BE" dirty="0"/>
              <a:t>bij voorkeur van toepassing tot toepassing </a:t>
            </a:r>
            <a:r>
              <a:rPr lang="fr-FR" dirty="0"/>
              <a:t>en met uniforme </a:t>
            </a:r>
            <a:r>
              <a:rPr lang="fr-FR" dirty="0" err="1"/>
              <a:t>basisdiensten</a:t>
            </a:r>
            <a:r>
              <a:rPr lang="fr-FR" dirty="0"/>
              <a:t> </a:t>
            </a:r>
            <a:endParaRPr lang="nl-BE" dirty="0"/>
          </a:p>
          <a:p>
            <a:pPr lvl="1"/>
            <a:r>
              <a:rPr lang="nl-BE" dirty="0"/>
              <a:t>met de mogelijkheid tot kwaliteitscontrole door degene waarbij de informatie wordt ingezameld vóór de informatieoverdracht</a:t>
            </a:r>
          </a:p>
          <a:p>
            <a:endParaRPr lang="nl-BE" dirty="0"/>
          </a:p>
          <a:p>
            <a:endParaRPr lang="fr-FR" dirty="0">
              <a:latin typeface="Calibri" panose="020F0502020204030204" pitchFamily="34" charset="0"/>
            </a:endParaRPr>
          </a:p>
        </p:txBody>
      </p:sp>
    </p:spTree>
    <p:extLst>
      <p:ext uri="{BB962C8B-B14F-4D97-AF65-F5344CB8AC3E}">
        <p14:creationId xmlns:p14="http://schemas.microsoft.com/office/powerpoint/2010/main" val="42687428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Kristische</a:t>
            </a:r>
            <a:r>
              <a:rPr lang="en-US" dirty="0"/>
              <a:t> </a:t>
            </a:r>
            <a:r>
              <a:rPr lang="en-US" dirty="0" err="1"/>
              <a:t>succesfactoren</a:t>
            </a:r>
            <a:endParaRPr lang="en-US" dirty="0"/>
          </a:p>
        </p:txBody>
      </p:sp>
      <p:sp>
        <p:nvSpPr>
          <p:cNvPr id="15" name="Hexagon 14"/>
          <p:cNvSpPr>
            <a:spLocks noChangeAspect="1"/>
          </p:cNvSpPr>
          <p:nvPr/>
        </p:nvSpPr>
        <p:spPr>
          <a:xfrm>
            <a:off x="2603777" y="2225441"/>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Samen</a:t>
            </a:r>
            <a:r>
              <a:rPr lang="fr-BE" sz="1600" dirty="0">
                <a:latin typeface="Calibri Light" panose="020F0302020204030204" pitchFamily="34" charset="0"/>
              </a:rPr>
              <a:t> </a:t>
            </a:r>
            <a:r>
              <a:rPr lang="fr-BE" sz="1600" dirty="0" err="1">
                <a:latin typeface="Calibri Light" panose="020F0302020204030204" pitchFamily="34" charset="0"/>
              </a:rPr>
              <a:t>werken</a:t>
            </a:r>
            <a:r>
              <a:rPr lang="fr-BE" sz="1600" dirty="0">
                <a:latin typeface="Calibri Light" panose="020F0302020204030204" pitchFamily="34" charset="0"/>
              </a:rPr>
              <a:t> in </a:t>
            </a:r>
            <a:r>
              <a:rPr lang="fr-BE" sz="1600" dirty="0" err="1">
                <a:latin typeface="Calibri Light" panose="020F0302020204030204" pitchFamily="34" charset="0"/>
              </a:rPr>
              <a:t>vertrouwen</a:t>
            </a:r>
            <a:endParaRPr lang="fr-BE" sz="1600" dirty="0">
              <a:latin typeface="Calibri Light" panose="020F0302020204030204" pitchFamily="34" charset="0"/>
            </a:endParaRPr>
          </a:p>
        </p:txBody>
      </p:sp>
      <p:sp>
        <p:nvSpPr>
          <p:cNvPr id="16" name="Hexagon 15"/>
          <p:cNvSpPr>
            <a:spLocks noChangeAspect="1"/>
          </p:cNvSpPr>
          <p:nvPr/>
        </p:nvSpPr>
        <p:spPr>
          <a:xfrm>
            <a:off x="4114800" y="299809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Actief</a:t>
            </a:r>
            <a:r>
              <a:rPr lang="fr-BE" sz="1600" dirty="0">
                <a:latin typeface="Calibri Light" panose="020F0302020204030204" pitchFamily="34" charset="0"/>
              </a:rPr>
              <a:t> </a:t>
            </a:r>
            <a:r>
              <a:rPr lang="fr-BE" sz="1600" dirty="0" err="1">
                <a:latin typeface="Calibri Light" panose="020F0302020204030204" pitchFamily="34" charset="0"/>
              </a:rPr>
              <a:t>zoeken</a:t>
            </a:r>
            <a:r>
              <a:rPr lang="fr-BE" sz="1600" dirty="0">
                <a:latin typeface="Calibri Light" panose="020F0302020204030204" pitchFamily="34" charset="0"/>
              </a:rPr>
              <a:t> </a:t>
            </a:r>
            <a:r>
              <a:rPr lang="fr-BE" sz="1600" dirty="0" err="1">
                <a:latin typeface="Calibri Light" panose="020F0302020204030204" pitchFamily="34" charset="0"/>
              </a:rPr>
              <a:t>naar</a:t>
            </a:r>
            <a:r>
              <a:rPr lang="fr-BE" sz="1600" dirty="0">
                <a:latin typeface="Calibri Light" panose="020F0302020204030204" pitchFamily="34" charset="0"/>
              </a:rPr>
              <a:t> </a:t>
            </a:r>
            <a:r>
              <a:rPr lang="fr-BE" sz="1600" dirty="0" err="1">
                <a:latin typeface="Calibri Light" panose="020F0302020204030204" pitchFamily="34" charset="0"/>
              </a:rPr>
              <a:t>synergiën</a:t>
            </a:r>
            <a:endParaRPr lang="fr-BE" sz="1600" dirty="0">
              <a:latin typeface="Calibri Light" panose="020F0302020204030204" pitchFamily="34" charset="0"/>
            </a:endParaRPr>
          </a:p>
        </p:txBody>
      </p:sp>
      <p:sp>
        <p:nvSpPr>
          <p:cNvPr id="17" name="Hexagon 16"/>
          <p:cNvSpPr>
            <a:spLocks noChangeAspect="1"/>
          </p:cNvSpPr>
          <p:nvPr/>
        </p:nvSpPr>
        <p:spPr>
          <a:xfrm>
            <a:off x="2592348" y="373402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Naleving</a:t>
            </a:r>
            <a:r>
              <a:rPr lang="fr-BE" sz="1600" dirty="0">
                <a:latin typeface="Calibri Light" panose="020F0302020204030204" pitchFamily="34" charset="0"/>
              </a:rPr>
              <a:t> basis- principes</a:t>
            </a:r>
          </a:p>
        </p:txBody>
      </p:sp>
      <p:sp>
        <p:nvSpPr>
          <p:cNvPr id="18" name="Hexagon 17"/>
          <p:cNvSpPr>
            <a:spLocks noChangeAspect="1"/>
          </p:cNvSpPr>
          <p:nvPr/>
        </p:nvSpPr>
        <p:spPr>
          <a:xfrm>
            <a:off x="4114800" y="4509120"/>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Goede</a:t>
            </a:r>
            <a:r>
              <a:rPr lang="fr-BE" sz="1600" dirty="0">
                <a:latin typeface="Calibri Light" panose="020F0302020204030204" pitchFamily="34" charset="0"/>
              </a:rPr>
              <a:t> ICT </a:t>
            </a:r>
            <a:r>
              <a:rPr lang="fr-BE" sz="1600" dirty="0" err="1">
                <a:latin typeface="Calibri Light" panose="020F0302020204030204" pitchFamily="34" charset="0"/>
              </a:rPr>
              <a:t>architectuur</a:t>
            </a:r>
            <a:endParaRPr lang="fr-BE" sz="1600" dirty="0">
              <a:latin typeface="Calibri Light" panose="020F0302020204030204" pitchFamily="34" charset="0"/>
            </a:endParaRPr>
          </a:p>
        </p:txBody>
      </p:sp>
      <p:sp>
        <p:nvSpPr>
          <p:cNvPr id="19" name="Hexagon 18"/>
          <p:cNvSpPr>
            <a:spLocks noChangeAspect="1"/>
          </p:cNvSpPr>
          <p:nvPr/>
        </p:nvSpPr>
        <p:spPr>
          <a:xfrm>
            <a:off x="5637252" y="374545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Concentratie</a:t>
            </a:r>
            <a:r>
              <a:rPr lang="fr-BE" sz="1600" dirty="0">
                <a:latin typeface="Calibri Light" panose="020F0302020204030204" pitchFamily="34" charset="0"/>
              </a:rPr>
              <a:t> op </a:t>
            </a:r>
          </a:p>
          <a:p>
            <a:pPr algn="ctr"/>
            <a:r>
              <a:rPr lang="fr-BE" sz="1600" dirty="0" err="1">
                <a:latin typeface="Calibri Light" panose="020F0302020204030204" pitchFamily="34" charset="0"/>
              </a:rPr>
              <a:t>kerntaken</a:t>
            </a:r>
            <a:endParaRPr lang="fr-BE" sz="1600" dirty="0">
              <a:latin typeface="Calibri Light" panose="020F0302020204030204" pitchFamily="34" charset="0"/>
            </a:endParaRPr>
          </a:p>
        </p:txBody>
      </p:sp>
      <p:sp>
        <p:nvSpPr>
          <p:cNvPr id="20" name="Hexagon 19"/>
          <p:cNvSpPr>
            <a:spLocks noChangeAspect="1"/>
          </p:cNvSpPr>
          <p:nvPr/>
        </p:nvSpPr>
        <p:spPr>
          <a:xfrm>
            <a:off x="5614392" y="222544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Keten</a:t>
            </a:r>
            <a:r>
              <a:rPr lang="fr-BE" sz="1600" dirty="0">
                <a:latin typeface="Calibri Light" panose="020F0302020204030204" pitchFamily="34" charset="0"/>
              </a:rPr>
              <a:t>-</a:t>
            </a:r>
          </a:p>
          <a:p>
            <a:pPr algn="ctr"/>
            <a:r>
              <a:rPr lang="fr-BE" sz="1600" dirty="0" err="1">
                <a:latin typeface="Calibri Light" panose="020F0302020204030204" pitchFamily="34" charset="0"/>
              </a:rPr>
              <a:t>proces</a:t>
            </a:r>
            <a:r>
              <a:rPr lang="fr-BE" sz="1600" dirty="0">
                <a:latin typeface="Calibri Light" panose="020F0302020204030204" pitchFamily="34" charset="0"/>
              </a:rPr>
              <a:t>-</a:t>
            </a:r>
          </a:p>
          <a:p>
            <a:pPr algn="ctr"/>
            <a:r>
              <a:rPr lang="fr-BE" sz="1600" dirty="0" err="1">
                <a:latin typeface="Calibri Light" panose="020F0302020204030204" pitchFamily="34" charset="0"/>
              </a:rPr>
              <a:t>optimalisatie</a:t>
            </a:r>
            <a:r>
              <a:rPr lang="fr-BE" sz="1600" dirty="0">
                <a:latin typeface="Calibri Light" panose="020F0302020204030204" pitchFamily="34" charset="0"/>
              </a:rPr>
              <a:t> </a:t>
            </a:r>
          </a:p>
        </p:txBody>
      </p:sp>
      <p:sp>
        <p:nvSpPr>
          <p:cNvPr id="21" name="Hexagon 20"/>
          <p:cNvSpPr>
            <a:spLocks noChangeAspect="1"/>
          </p:cNvSpPr>
          <p:nvPr/>
        </p:nvSpPr>
        <p:spPr>
          <a:xfrm>
            <a:off x="7130058" y="297523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Agile </a:t>
            </a:r>
            <a:r>
              <a:rPr lang="fr-BE" sz="1600" dirty="0" err="1">
                <a:latin typeface="Calibri Light" panose="020F0302020204030204" pitchFamily="34" charset="0"/>
              </a:rPr>
              <a:t>ontwikkeling</a:t>
            </a:r>
            <a:r>
              <a:rPr lang="fr-BE" sz="1600" dirty="0">
                <a:latin typeface="Calibri Light" panose="020F0302020204030204" pitchFamily="34" charset="0"/>
              </a:rPr>
              <a:t> en </a:t>
            </a:r>
            <a:r>
              <a:rPr lang="fr-BE" sz="1600" dirty="0" err="1">
                <a:latin typeface="Calibri Light" panose="020F0302020204030204" pitchFamily="34" charset="0"/>
              </a:rPr>
              <a:t>opleidingen</a:t>
            </a:r>
            <a:r>
              <a:rPr lang="fr-BE" sz="1600" dirty="0">
                <a:latin typeface="Calibri Light" panose="020F0302020204030204" pitchFamily="34" charset="0"/>
              </a:rPr>
              <a:t>  </a:t>
            </a:r>
          </a:p>
        </p:txBody>
      </p:sp>
      <p:sp>
        <p:nvSpPr>
          <p:cNvPr id="22" name="Hexagon 21"/>
          <p:cNvSpPr>
            <a:spLocks noChangeAspect="1"/>
          </p:cNvSpPr>
          <p:nvPr/>
        </p:nvSpPr>
        <p:spPr>
          <a:xfrm>
            <a:off x="7130058" y="1459721"/>
            <a:ext cx="1829646"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Evenwicht</a:t>
            </a:r>
            <a:r>
              <a:rPr lang="fr-BE" sz="1600" dirty="0">
                <a:latin typeface="Calibri Light" panose="020F0302020204030204" pitchFamily="34" charset="0"/>
              </a:rPr>
              <a:t> </a:t>
            </a:r>
            <a:r>
              <a:rPr lang="fr-BE" sz="1600" dirty="0" err="1">
                <a:latin typeface="Calibri Light" panose="020F0302020204030204" pitchFamily="34" charset="0"/>
              </a:rPr>
              <a:t>stabiliteit</a:t>
            </a:r>
            <a:r>
              <a:rPr lang="fr-BE" sz="1600" dirty="0">
                <a:latin typeface="Calibri Light" panose="020F0302020204030204" pitchFamily="34" charset="0"/>
              </a:rPr>
              <a:t> – </a:t>
            </a:r>
            <a:r>
              <a:rPr lang="fr-BE" sz="1600" dirty="0" err="1">
                <a:latin typeface="Calibri Light" panose="020F0302020204030204" pitchFamily="34" charset="0"/>
              </a:rPr>
              <a:t>verandering</a:t>
            </a:r>
            <a:r>
              <a:rPr lang="fr-BE" sz="1600" dirty="0">
                <a:latin typeface="Calibri Light" panose="020F0302020204030204" pitchFamily="34" charset="0"/>
              </a:rPr>
              <a:t> </a:t>
            </a:r>
          </a:p>
        </p:txBody>
      </p:sp>
      <p:sp>
        <p:nvSpPr>
          <p:cNvPr id="23" name="Hexagon 22"/>
          <p:cNvSpPr>
            <a:spLocks noChangeAspect="1"/>
          </p:cNvSpPr>
          <p:nvPr/>
        </p:nvSpPr>
        <p:spPr>
          <a:xfrm>
            <a:off x="4106333" y="1493589"/>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Denken</a:t>
            </a:r>
            <a:r>
              <a:rPr lang="fr-BE" sz="1600" dirty="0">
                <a:latin typeface="Calibri Light" panose="020F0302020204030204" pitchFamily="34" charset="0"/>
              </a:rPr>
              <a:t> in </a:t>
            </a:r>
            <a:r>
              <a:rPr lang="fr-BE" sz="1600" dirty="0" err="1">
                <a:latin typeface="Calibri Light" panose="020F0302020204030204" pitchFamily="34" charset="0"/>
              </a:rPr>
              <a:t>toegevoegde</a:t>
            </a:r>
            <a:r>
              <a:rPr lang="fr-BE" sz="1600" dirty="0">
                <a:latin typeface="Calibri Light" panose="020F0302020204030204" pitchFamily="34" charset="0"/>
              </a:rPr>
              <a:t> </a:t>
            </a:r>
            <a:r>
              <a:rPr lang="fr-BE" sz="1600" dirty="0" err="1">
                <a:latin typeface="Calibri Light" panose="020F0302020204030204" pitchFamily="34" charset="0"/>
              </a:rPr>
              <a:t>waarde</a:t>
            </a:r>
            <a:endParaRPr lang="fr-BE" sz="1600" dirty="0">
              <a:latin typeface="Calibri Light" panose="020F0302020204030204" pitchFamily="34" charset="0"/>
            </a:endParaRPr>
          </a:p>
        </p:txBody>
      </p:sp>
      <p:sp>
        <p:nvSpPr>
          <p:cNvPr id="24" name="Hexagon 23"/>
          <p:cNvSpPr>
            <a:spLocks noChangeAspect="1"/>
          </p:cNvSpPr>
          <p:nvPr/>
        </p:nvSpPr>
        <p:spPr>
          <a:xfrm>
            <a:off x="7159704" y="4490755"/>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GDPR</a:t>
            </a:r>
          </a:p>
        </p:txBody>
      </p:sp>
    </p:spTree>
    <p:extLst>
      <p:ext uri="{BB962C8B-B14F-4D97-AF65-F5344CB8AC3E}">
        <p14:creationId xmlns:p14="http://schemas.microsoft.com/office/powerpoint/2010/main" val="41110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Meer </a:t>
            </a:r>
            <a:r>
              <a:rPr lang="en-US" dirty="0" err="1"/>
              <a:t>informatie</a:t>
            </a:r>
            <a:endParaRPr lang="en-US" dirty="0"/>
          </a:p>
        </p:txBody>
      </p:sp>
      <p:sp>
        <p:nvSpPr>
          <p:cNvPr id="3" name="Content Placeholder 2"/>
          <p:cNvSpPr>
            <a:spLocks noGrp="1"/>
          </p:cNvSpPr>
          <p:nvPr>
            <p:ph idx="1"/>
          </p:nvPr>
        </p:nvSpPr>
        <p:spPr/>
        <p:txBody>
          <a:bodyPr>
            <a:normAutofit lnSpcReduction="10000"/>
          </a:bodyPr>
          <a:lstStyle/>
          <a:p>
            <a:r>
              <a:rPr lang="en-US" dirty="0"/>
              <a:t>website KSZ</a:t>
            </a:r>
          </a:p>
          <a:p>
            <a:pPr>
              <a:buFont typeface="Wingdings" panose="05000000000000000000" pitchFamily="2" charset="2"/>
              <a:buChar char="à"/>
            </a:pPr>
            <a:r>
              <a:rPr lang="en-US" dirty="0">
                <a:sym typeface="Wingdings" panose="05000000000000000000" pitchFamily="2" charset="2"/>
              </a:rPr>
              <a:t> </a:t>
            </a:r>
            <a:r>
              <a:rPr lang="en-US" dirty="0">
                <a:sym typeface="Wingdings" panose="05000000000000000000" pitchFamily="2" charset="2"/>
                <a:hlinkClick r:id="rId2"/>
              </a:rPr>
              <a:t>https://www.ksz-bcss.fgov.be</a:t>
            </a:r>
            <a:endParaRPr lang="en-US" dirty="0">
              <a:sym typeface="Wingdings" panose="05000000000000000000" pitchFamily="2" charset="2"/>
            </a:endParaRPr>
          </a:p>
          <a:p>
            <a:pPr marL="0" indent="0">
              <a:buNone/>
            </a:pPr>
            <a:endParaRPr lang="en-US" dirty="0"/>
          </a:p>
          <a:p>
            <a:r>
              <a:rPr lang="en-US" dirty="0"/>
              <a:t>website </a:t>
            </a:r>
            <a:r>
              <a:rPr lang="en-US" dirty="0" err="1"/>
              <a:t>MyBEnefits</a:t>
            </a:r>
            <a:endParaRPr lang="en-US" dirty="0"/>
          </a:p>
          <a:p>
            <a:pPr marL="0" indent="0">
              <a:buNone/>
            </a:pPr>
            <a:r>
              <a:rPr lang="en-US" dirty="0">
                <a:sym typeface="Wingdings" panose="05000000000000000000" pitchFamily="2" charset="2"/>
              </a:rPr>
              <a:t> </a:t>
            </a:r>
            <a:r>
              <a:rPr lang="en-US" dirty="0">
                <a:sym typeface="Wingdings" panose="05000000000000000000" pitchFamily="2" charset="2"/>
                <a:hlinkClick r:id="rId3"/>
              </a:rPr>
              <a:t>https://mybenefits.fgov.be</a:t>
            </a:r>
            <a:endParaRPr lang="en-US" dirty="0"/>
          </a:p>
          <a:p>
            <a:endParaRPr lang="en-US" dirty="0"/>
          </a:p>
          <a:p>
            <a:r>
              <a:rPr lang="en-US" dirty="0"/>
              <a:t>website </a:t>
            </a:r>
            <a:r>
              <a:rPr lang="nl-NL" dirty="0"/>
              <a:t>Datawarehouse arbeidsmarkt en sociale bescherming</a:t>
            </a:r>
            <a:r>
              <a:rPr lang="en-US" dirty="0"/>
              <a:t> </a:t>
            </a:r>
          </a:p>
          <a:p>
            <a:pPr marL="0" indent="0">
              <a:buNone/>
            </a:pPr>
            <a:r>
              <a:rPr lang="en-US" dirty="0">
                <a:sym typeface="Wingdings" panose="05000000000000000000" pitchFamily="2" charset="2"/>
              </a:rPr>
              <a:t> </a:t>
            </a:r>
            <a:r>
              <a:rPr lang="en-US" dirty="0">
                <a:sym typeface="Wingdings" panose="05000000000000000000" pitchFamily="2" charset="2"/>
                <a:hlinkClick r:id="rId4"/>
              </a:rPr>
              <a:t>https://www.ksz-bcss.fgov.be/fr/dwh/homepage</a:t>
            </a:r>
            <a:endParaRPr lang="en-US" dirty="0"/>
          </a:p>
          <a:p>
            <a:endParaRPr lang="en-US" dirty="0"/>
          </a:p>
          <a:p>
            <a:r>
              <a:rPr lang="en-US" dirty="0" err="1"/>
              <a:t>portaal</a:t>
            </a:r>
            <a:r>
              <a:rPr lang="en-US" dirty="0"/>
              <a:t> van de </a:t>
            </a:r>
            <a:r>
              <a:rPr lang="en-US" dirty="0" err="1"/>
              <a:t>sociale</a:t>
            </a:r>
            <a:r>
              <a:rPr lang="en-US" dirty="0"/>
              <a:t> </a:t>
            </a:r>
            <a:r>
              <a:rPr lang="en-US" dirty="0" err="1"/>
              <a:t>zekerheid</a:t>
            </a:r>
            <a:endParaRPr lang="en-US" dirty="0"/>
          </a:p>
          <a:p>
            <a:pPr marL="0" indent="0">
              <a:buNone/>
            </a:pPr>
            <a:r>
              <a:rPr lang="en-US" dirty="0">
                <a:sym typeface="Wingdings" panose="05000000000000000000" pitchFamily="2" charset="2"/>
              </a:rPr>
              <a:t> </a:t>
            </a:r>
            <a:r>
              <a:rPr lang="en-US" dirty="0">
                <a:sym typeface="Wingdings" panose="05000000000000000000" pitchFamily="2" charset="2"/>
                <a:hlinkClick r:id="rId5"/>
              </a:rPr>
              <a:t>https://www.socialsecurity.be</a:t>
            </a:r>
            <a:endParaRPr lang="en-US" dirty="0">
              <a:sym typeface="Wingdings" panose="05000000000000000000" pitchFamily="2" charset="2"/>
            </a:endParaRPr>
          </a:p>
          <a:p>
            <a:endParaRPr lang="en-US" dirty="0">
              <a:sym typeface="Wingdings" panose="05000000000000000000" pitchFamily="2" charset="2"/>
            </a:endParaRPr>
          </a:p>
          <a:p>
            <a:endParaRPr lang="en-US" dirty="0"/>
          </a:p>
          <a:p>
            <a:endParaRPr lang="en-US" dirty="0"/>
          </a:p>
        </p:txBody>
      </p:sp>
    </p:spTree>
    <p:extLst>
      <p:ext uri="{BB962C8B-B14F-4D97-AF65-F5344CB8AC3E}">
        <p14:creationId xmlns:p14="http://schemas.microsoft.com/office/powerpoint/2010/main" val="22025310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Afkortingen</a:t>
            </a:r>
            <a:endParaRPr lang="en-US" dirty="0"/>
          </a:p>
        </p:txBody>
      </p:sp>
      <p:sp>
        <p:nvSpPr>
          <p:cNvPr id="3" name="Content Placeholder 2"/>
          <p:cNvSpPr>
            <a:spLocks noGrp="1"/>
          </p:cNvSpPr>
          <p:nvPr>
            <p:ph idx="1"/>
          </p:nvPr>
        </p:nvSpPr>
        <p:spPr>
          <a:xfrm>
            <a:off x="838200" y="1523485"/>
            <a:ext cx="10515600" cy="4351338"/>
          </a:xfrm>
        </p:spPr>
        <p:txBody>
          <a:bodyPr>
            <a:noAutofit/>
          </a:bodyPr>
          <a:lstStyle/>
          <a:p>
            <a:pPr>
              <a:lnSpc>
                <a:spcPct val="100000"/>
              </a:lnSpc>
              <a:spcBef>
                <a:spcPts val="0"/>
              </a:spcBef>
              <a:spcAft>
                <a:spcPts val="0"/>
              </a:spcAft>
            </a:pPr>
            <a:r>
              <a:rPr lang="nl-NL" sz="1600" dirty="0">
                <a:ea typeface="Calibri" panose="020F0502020204030204" pitchFamily="34" charset="0"/>
              </a:rPr>
              <a:t>AVG - Algemene Verordening Gegevensbescherming </a:t>
            </a:r>
          </a:p>
          <a:p>
            <a:pPr>
              <a:lnSpc>
                <a:spcPct val="100000"/>
              </a:lnSpc>
              <a:spcBef>
                <a:spcPts val="0"/>
              </a:spcBef>
              <a:spcAft>
                <a:spcPts val="0"/>
              </a:spcAft>
            </a:pPr>
            <a:r>
              <a:rPr lang="nl-NL" sz="1600" dirty="0">
                <a:ea typeface="Calibri" panose="020F0502020204030204" pitchFamily="34" charset="0"/>
              </a:rPr>
              <a:t>DUNIA - </a:t>
            </a:r>
            <a:r>
              <a:rPr lang="nl-NL" sz="1600" dirty="0" err="1">
                <a:ea typeface="Calibri" panose="020F0502020204030204" pitchFamily="34" charset="0"/>
              </a:rPr>
              <a:t>déclaration</a:t>
            </a:r>
            <a:r>
              <a:rPr lang="nl-NL" sz="1600" dirty="0">
                <a:ea typeface="Calibri" panose="020F0502020204030204" pitchFamily="34" charset="0"/>
              </a:rPr>
              <a:t> uniforme – uniforme aangifte</a:t>
            </a:r>
          </a:p>
          <a:p>
            <a:pPr>
              <a:lnSpc>
                <a:spcPct val="100000"/>
              </a:lnSpc>
              <a:spcBef>
                <a:spcPts val="0"/>
              </a:spcBef>
              <a:spcAft>
                <a:spcPts val="0"/>
              </a:spcAft>
            </a:pPr>
            <a:r>
              <a:rPr lang="nl-NL" sz="1600" dirty="0">
                <a:ea typeface="Calibri" panose="020F0502020204030204" pitchFamily="34" charset="0"/>
              </a:rPr>
              <a:t>GEB - </a:t>
            </a:r>
            <a:r>
              <a:rPr lang="nl-NL" sz="1600" dirty="0" err="1">
                <a:ea typeface="Calibri" panose="020F0502020204030204" pitchFamily="34" charset="0"/>
              </a:rPr>
              <a:t>gegevensbeschermingseffectbeoordeling</a:t>
            </a:r>
            <a:r>
              <a:rPr lang="nl-NL" sz="1600" dirty="0">
                <a:ea typeface="Calibri" panose="020F0502020204030204" pitchFamily="34" charset="0"/>
              </a:rPr>
              <a:t> </a:t>
            </a:r>
          </a:p>
          <a:p>
            <a:pPr>
              <a:lnSpc>
                <a:spcPct val="100000"/>
              </a:lnSpc>
              <a:spcBef>
                <a:spcPts val="0"/>
              </a:spcBef>
              <a:spcAft>
                <a:spcPts val="0"/>
              </a:spcAft>
            </a:pPr>
            <a:r>
              <a:rPr lang="nl-NL" sz="1600" dirty="0">
                <a:ea typeface="Calibri" panose="020F0502020204030204" pitchFamily="34" charset="0"/>
              </a:rPr>
              <a:t>GGC - Gemeenschappelijke Gemeenschapscommissie  </a:t>
            </a:r>
          </a:p>
          <a:p>
            <a:pPr>
              <a:lnSpc>
                <a:spcPct val="100000"/>
              </a:lnSpc>
              <a:spcBef>
                <a:spcPts val="0"/>
              </a:spcBef>
              <a:spcAft>
                <a:spcPts val="0"/>
              </a:spcAft>
            </a:pPr>
            <a:r>
              <a:rPr lang="nl-NL" sz="1600" dirty="0" err="1">
                <a:ea typeface="Calibri" panose="020F0502020204030204" pitchFamily="34" charset="0"/>
              </a:rPr>
              <a:t>isi</a:t>
            </a:r>
            <a:r>
              <a:rPr lang="nl-NL" sz="1600" dirty="0">
                <a:ea typeface="Calibri" panose="020F0502020204030204" pitchFamily="34" charset="0"/>
              </a:rPr>
              <a:t>+ - </a:t>
            </a:r>
            <a:r>
              <a:rPr lang="nl-NL" sz="1600" dirty="0" err="1">
                <a:ea typeface="Calibri" panose="020F0502020204030204" pitchFamily="34" charset="0"/>
              </a:rPr>
              <a:t>identification</a:t>
            </a:r>
            <a:r>
              <a:rPr lang="nl-NL" sz="1600" dirty="0">
                <a:ea typeface="Calibri" panose="020F0502020204030204" pitchFamily="34" charset="0"/>
              </a:rPr>
              <a:t> sociale / sociale identificatie </a:t>
            </a:r>
          </a:p>
          <a:p>
            <a:pPr>
              <a:lnSpc>
                <a:spcPct val="100000"/>
              </a:lnSpc>
              <a:spcBef>
                <a:spcPts val="0"/>
              </a:spcBef>
              <a:spcAft>
                <a:spcPts val="0"/>
              </a:spcAft>
            </a:pPr>
            <a:r>
              <a:rPr lang="nl-NL" sz="1600" dirty="0">
                <a:ea typeface="Calibri" panose="020F0502020204030204" pitchFamily="34" charset="0"/>
              </a:rPr>
              <a:t>IT - integratietegemoetkoming</a:t>
            </a:r>
          </a:p>
          <a:p>
            <a:pPr>
              <a:lnSpc>
                <a:spcPct val="100000"/>
              </a:lnSpc>
              <a:spcBef>
                <a:spcPts val="0"/>
              </a:spcBef>
              <a:spcAft>
                <a:spcPts val="0"/>
              </a:spcAft>
            </a:pPr>
            <a:r>
              <a:rPr lang="nl-NL" sz="1600" dirty="0">
                <a:ea typeface="Calibri" panose="020F0502020204030204" pitchFamily="34" charset="0"/>
              </a:rPr>
              <a:t>IVC - Informatieveiligheidscomité</a:t>
            </a:r>
          </a:p>
          <a:p>
            <a:pPr>
              <a:lnSpc>
                <a:spcPct val="100000"/>
              </a:lnSpc>
              <a:spcBef>
                <a:spcPts val="0"/>
              </a:spcBef>
              <a:spcAft>
                <a:spcPts val="0"/>
              </a:spcAft>
            </a:pPr>
            <a:r>
              <a:rPr lang="nl-NL" sz="1600" dirty="0">
                <a:ea typeface="Calibri" panose="020F0502020204030204" pitchFamily="34" charset="0"/>
              </a:rPr>
              <a:t>IVT - </a:t>
            </a:r>
            <a:r>
              <a:rPr lang="nl-NL" sz="1600" dirty="0" err="1">
                <a:ea typeface="Calibri" panose="020F0502020204030204" pitchFamily="34" charset="0"/>
              </a:rPr>
              <a:t>inkomensvervangende</a:t>
            </a:r>
            <a:r>
              <a:rPr lang="nl-NL" sz="1600" dirty="0">
                <a:ea typeface="Calibri" panose="020F0502020204030204" pitchFamily="34" charset="0"/>
              </a:rPr>
              <a:t> tegemoetkoming </a:t>
            </a:r>
          </a:p>
          <a:p>
            <a:pPr>
              <a:lnSpc>
                <a:spcPct val="100000"/>
              </a:lnSpc>
              <a:spcBef>
                <a:spcPts val="0"/>
              </a:spcBef>
              <a:spcAft>
                <a:spcPts val="0"/>
              </a:spcAft>
            </a:pPr>
            <a:r>
              <a:rPr lang="nl-NL" sz="1600" dirty="0">
                <a:ea typeface="Calibri" panose="020F0502020204030204" pitchFamily="34" charset="0"/>
              </a:rPr>
              <a:t>OISZ - openbare instellingen van sociale zekerheid</a:t>
            </a:r>
          </a:p>
          <a:p>
            <a:pPr>
              <a:lnSpc>
                <a:spcPct val="100000"/>
              </a:lnSpc>
              <a:spcBef>
                <a:spcPts val="0"/>
              </a:spcBef>
              <a:spcAft>
                <a:spcPts val="0"/>
              </a:spcAft>
            </a:pPr>
            <a:r>
              <a:rPr lang="nl-NL" sz="1600" dirty="0">
                <a:ea typeface="Calibri" panose="020F0502020204030204" pitchFamily="34" charset="0"/>
              </a:rPr>
              <a:t>ORINT - Interregionaal Orgaan voor de Gezinsbijslag</a:t>
            </a:r>
          </a:p>
          <a:p>
            <a:pPr>
              <a:lnSpc>
                <a:spcPct val="100000"/>
              </a:lnSpc>
              <a:spcBef>
                <a:spcPts val="0"/>
              </a:spcBef>
              <a:spcAft>
                <a:spcPts val="0"/>
              </a:spcAft>
            </a:pPr>
            <a:r>
              <a:rPr lang="nl-NL" sz="1600" dirty="0">
                <a:ea typeface="Calibri" panose="020F0502020204030204" pitchFamily="34" charset="0"/>
              </a:rPr>
              <a:t>THAB - tegemoetkoming voor hulp aan bejaarden</a:t>
            </a:r>
          </a:p>
          <a:p>
            <a:pPr>
              <a:lnSpc>
                <a:spcPct val="100000"/>
              </a:lnSpc>
              <a:spcBef>
                <a:spcPts val="0"/>
              </a:spcBef>
              <a:spcAft>
                <a:spcPts val="0"/>
              </a:spcAft>
            </a:pPr>
            <a:r>
              <a:rPr lang="nl-NL" sz="1600" dirty="0">
                <a:ea typeface="Calibri" panose="020F0502020204030204" pitchFamily="34" charset="0"/>
              </a:rPr>
              <a:t>VAZG - Vlaams agentschap Zorg en Gezondheid</a:t>
            </a:r>
          </a:p>
          <a:p>
            <a:pPr>
              <a:lnSpc>
                <a:spcPct val="100000"/>
              </a:lnSpc>
              <a:spcBef>
                <a:spcPts val="0"/>
              </a:spcBef>
              <a:spcAft>
                <a:spcPts val="0"/>
              </a:spcAft>
            </a:pPr>
            <a:r>
              <a:rPr lang="nl-NL" sz="1600" dirty="0">
                <a:ea typeface="Calibri" panose="020F0502020204030204" pitchFamily="34" charset="0"/>
              </a:rPr>
              <a:t>VGC - Vlaamse Gemeenschapscommissie</a:t>
            </a:r>
          </a:p>
          <a:p>
            <a:pPr>
              <a:lnSpc>
                <a:spcPct val="100000"/>
              </a:lnSpc>
              <a:spcBef>
                <a:spcPts val="0"/>
              </a:spcBef>
              <a:spcAft>
                <a:spcPts val="0"/>
              </a:spcAft>
            </a:pPr>
            <a:r>
              <a:rPr lang="nl-NL" sz="1600" dirty="0">
                <a:ea typeface="Calibri" panose="020F0502020204030204" pitchFamily="34" charset="0"/>
              </a:rPr>
              <a:t>VLABEL - Vlaamse Belastingdienst</a:t>
            </a:r>
          </a:p>
          <a:p>
            <a:pPr>
              <a:lnSpc>
                <a:spcPct val="100000"/>
              </a:lnSpc>
              <a:spcBef>
                <a:spcPts val="0"/>
              </a:spcBef>
              <a:spcAft>
                <a:spcPts val="0"/>
              </a:spcAft>
            </a:pPr>
            <a:r>
              <a:rPr lang="nl-NL" sz="1600" dirty="0">
                <a:ea typeface="Calibri" panose="020F0502020204030204" pitchFamily="34" charset="0"/>
              </a:rPr>
              <a:t>VLAIO - agentschap Innoveren &amp; Ondernemen</a:t>
            </a:r>
          </a:p>
          <a:p>
            <a:pPr>
              <a:lnSpc>
                <a:spcPct val="100000"/>
              </a:lnSpc>
              <a:spcBef>
                <a:spcPts val="0"/>
              </a:spcBef>
              <a:spcAft>
                <a:spcPts val="0"/>
              </a:spcAft>
            </a:pPr>
            <a:r>
              <a:rPr lang="nl-NL" sz="1600" dirty="0">
                <a:ea typeface="Calibri" panose="020F0502020204030204" pitchFamily="34" charset="0"/>
              </a:rPr>
              <a:t>VSB - Vlaamse sociale bescherming</a:t>
            </a:r>
          </a:p>
          <a:p>
            <a:pPr>
              <a:lnSpc>
                <a:spcPct val="100000"/>
              </a:lnSpc>
              <a:spcBef>
                <a:spcPts val="0"/>
              </a:spcBef>
              <a:spcAft>
                <a:spcPts val="0"/>
              </a:spcAft>
            </a:pPr>
            <a:r>
              <a:rPr lang="nl-NL" sz="1600" dirty="0">
                <a:ea typeface="Calibri" panose="020F0502020204030204" pitchFamily="34" charset="0"/>
              </a:rPr>
              <a:t>VUTG - Vlaams agentschap Uitbetaling Groeipakket</a:t>
            </a:r>
          </a:p>
          <a:p>
            <a:pPr>
              <a:lnSpc>
                <a:spcPct val="100000"/>
              </a:lnSpc>
              <a:spcBef>
                <a:spcPts val="0"/>
              </a:spcBef>
              <a:spcAft>
                <a:spcPts val="0"/>
              </a:spcAft>
            </a:pPr>
            <a:r>
              <a:rPr lang="nl-NL" sz="1600" dirty="0">
                <a:ea typeface="Calibri" panose="020F0502020204030204" pitchFamily="34" charset="0"/>
              </a:rPr>
              <a:t>ZBO - zorgbudget voor ouderen met zorgnood</a:t>
            </a:r>
          </a:p>
        </p:txBody>
      </p:sp>
    </p:spTree>
    <p:extLst>
      <p:ext uri="{BB962C8B-B14F-4D97-AF65-F5344CB8AC3E}">
        <p14:creationId xmlns:p14="http://schemas.microsoft.com/office/powerpoint/2010/main" val="226633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a:t>
            </a:r>
            <a:endParaRPr lang="en-US" dirty="0"/>
          </a:p>
        </p:txBody>
      </p:sp>
      <p:sp>
        <p:nvSpPr>
          <p:cNvPr id="3" name="Content Placeholder 2"/>
          <p:cNvSpPr>
            <a:spLocks noGrp="1"/>
          </p:cNvSpPr>
          <p:nvPr>
            <p:ph idx="1"/>
          </p:nvPr>
        </p:nvSpPr>
        <p:spPr/>
        <p:txBody>
          <a:bodyPr>
            <a:normAutofit/>
          </a:bodyPr>
          <a:lstStyle/>
          <a:p>
            <a:r>
              <a:rPr lang="nl-BE" b="1" dirty="0"/>
              <a:t>beheer van informatie</a:t>
            </a:r>
          </a:p>
          <a:p>
            <a:pPr lvl="1"/>
            <a:r>
              <a:rPr lang="nl-BE" dirty="0"/>
              <a:t>taakverdeling tussen de actoren in de sociale sector inzake inzameling, validatie, beheer, opslag van informatie in authentieke bronnen en initiatief tot gegevensuitwisseling (pull en push)</a:t>
            </a:r>
            <a:endParaRPr lang="nl-BE" altLang="en-US" sz="400" dirty="0"/>
          </a:p>
          <a:p>
            <a:pPr lvl="1"/>
            <a:r>
              <a:rPr lang="nl-NL" dirty="0"/>
              <a:t>de informatie kan flexibel worden geaggregeerd in functie van de wijzigende behoeften</a:t>
            </a:r>
          </a:p>
          <a:p>
            <a:pPr lvl="1"/>
            <a:r>
              <a:rPr lang="nl-NL" dirty="0"/>
              <a:t>verplichting tot melding van vermoede onjuistheden van de informatie aan actor belast met de validatie ervan</a:t>
            </a:r>
          </a:p>
          <a:p>
            <a:pPr lvl="1"/>
            <a:r>
              <a:rPr lang="nl-NL" dirty="0"/>
              <a:t>elke instantie die informatie overeenkomstig de vastgelegde taakverdeling moet valideren, is verplicht om de gemelde vermoede onjuistheden te onderzoeken, zo nodig te verbeteren en de verbeterde informatie ter beschikking te stellen van de gekende belanghebbende instanties</a:t>
            </a:r>
          </a:p>
          <a:p>
            <a:pPr lvl="1"/>
            <a:r>
              <a:rPr lang="nl-NL" dirty="0"/>
              <a:t>informatie wordt enkel beheerd zolang dat nodig is in functie van de organisatiebehoeften, het beleid of de regelgeving, of nog, bij voorkeur geanonimiseerd of gecodeerd, zolang ze relevante historische of archiefwaarde heeft</a:t>
            </a:r>
          </a:p>
        </p:txBody>
      </p:sp>
    </p:spTree>
    <p:extLst>
      <p:ext uri="{BB962C8B-B14F-4D97-AF65-F5344CB8AC3E}">
        <p14:creationId xmlns:p14="http://schemas.microsoft.com/office/powerpoint/2010/main" val="15985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8044"/>
            <a:ext cx="10515600" cy="4887708"/>
          </a:xfrm>
        </p:spPr>
        <p:txBody>
          <a:bodyPr>
            <a:normAutofit/>
          </a:bodyPr>
          <a:lstStyle/>
          <a:p>
            <a:r>
              <a:rPr lang="fr-FR" b="1" dirty="0" err="1"/>
              <a:t>elektronische</a:t>
            </a:r>
            <a:r>
              <a:rPr lang="fr-FR" b="1" dirty="0"/>
              <a:t> </a:t>
            </a:r>
            <a:r>
              <a:rPr lang="fr-FR" b="1" dirty="0" err="1"/>
              <a:t>uitwisseling</a:t>
            </a:r>
            <a:r>
              <a:rPr lang="fr-FR" b="1" dirty="0"/>
              <a:t> van </a:t>
            </a:r>
            <a:r>
              <a:rPr lang="fr-FR" b="1" dirty="0" err="1"/>
              <a:t>informatie</a:t>
            </a:r>
            <a:endParaRPr lang="fr-FR" b="1" dirty="0"/>
          </a:p>
          <a:p>
            <a:pPr lvl="1"/>
            <a:r>
              <a:rPr lang="nl-NL" dirty="0"/>
              <a:t>eenmaal ingezameld en gevalideerd wordt de informatie zoveel mogelijk elektronisch opgeslagen, beheerd en uitgewisseld, om manuele </a:t>
            </a:r>
            <a:r>
              <a:rPr lang="nl-NL" dirty="0" err="1"/>
              <a:t>heringave</a:t>
            </a:r>
            <a:r>
              <a:rPr lang="nl-NL" dirty="0"/>
              <a:t> te vermijden</a:t>
            </a:r>
          </a:p>
          <a:p>
            <a:pPr lvl="1"/>
            <a:r>
              <a:rPr lang="nl-NL" dirty="0"/>
              <a:t>informatie wordt enkel uitgewisseld met het akkoord van de betrokkene of wanneer dat nodig is in functie van de organisatiebehoeften, het beleid of de regelgeving</a:t>
            </a:r>
          </a:p>
          <a:p>
            <a:pPr lvl="1"/>
            <a:r>
              <a:rPr lang="nl-NL" dirty="0"/>
              <a:t>de elektronische uitwisseling van informatie geschiedt op initiatief van</a:t>
            </a:r>
          </a:p>
          <a:p>
            <a:pPr lvl="2"/>
            <a:r>
              <a:rPr lang="nl-NL" dirty="0"/>
              <a:t>de instantie die over de informatie beschikt of</a:t>
            </a:r>
          </a:p>
          <a:p>
            <a:pPr lvl="2"/>
            <a:r>
              <a:rPr lang="nl-NL" dirty="0"/>
              <a:t>de instantie die de informatie nodig heeft of</a:t>
            </a:r>
          </a:p>
          <a:p>
            <a:pPr lvl="2"/>
            <a:r>
              <a:rPr lang="nl-NL" dirty="0"/>
              <a:t>de dienstenintegrator </a:t>
            </a:r>
          </a:p>
          <a:p>
            <a:pPr lvl="1"/>
            <a:r>
              <a:rPr lang="nl-NL" dirty="0"/>
              <a:t>de elektronische uitwisseling van informatie geschiedt aan de hand van een functioneel en technisch </a:t>
            </a:r>
            <a:r>
              <a:rPr lang="nl-NL" dirty="0" err="1"/>
              <a:t>interoperabiliteitsframework</a:t>
            </a:r>
            <a:r>
              <a:rPr lang="nl-NL" dirty="0"/>
              <a:t>, dat geleidelijk, maar permanent mee-evolueert met open marktstandaarden, en onafhankelijk is van de gebruikte techniek van informatie-uitwisseling</a:t>
            </a:r>
          </a:p>
          <a:p>
            <a:pPr lvl="1"/>
            <a:r>
              <a:rPr lang="nl-BE" dirty="0"/>
              <a:t>proactief gebruik van informatie voor</a:t>
            </a:r>
          </a:p>
          <a:p>
            <a:pPr lvl="2"/>
            <a:r>
              <a:rPr lang="nl-BE" dirty="0"/>
              <a:t>de automatische toekenning van rechten</a:t>
            </a:r>
          </a:p>
          <a:p>
            <a:pPr lvl="2"/>
            <a:r>
              <a:rPr lang="nl-BE" dirty="0"/>
              <a:t>de voorinvulling bij de informatie-inzameling</a:t>
            </a:r>
          </a:p>
          <a:p>
            <a:pPr lvl="2"/>
            <a:r>
              <a:rPr lang="nl-BE" dirty="0"/>
              <a:t>een gerichte informatieverstrekking aan de betrokkenen</a:t>
            </a:r>
          </a:p>
        </p:txBody>
      </p:sp>
      <p:sp>
        <p:nvSpPr>
          <p:cNvPr id="5" name="Title 1"/>
          <p:cNvSpPr>
            <a:spLocks noGrp="1"/>
          </p:cNvSpPr>
          <p:nvPr>
            <p:ph type="title"/>
          </p:nvPr>
        </p:nvSpPr>
        <p:spPr>
          <a:xfrm>
            <a:off x="838200" y="257545"/>
            <a:ext cx="10515600" cy="1325563"/>
          </a:xfrm>
          <a:noFill/>
        </p:spPr>
        <p:txBody>
          <a:bodyPr/>
          <a:lstStyle/>
          <a:p>
            <a:r>
              <a:rPr lang="nl-BE" dirty="0"/>
              <a:t>Kruispuntbankmodel</a:t>
            </a:r>
            <a:endParaRPr lang="en-US" dirty="0"/>
          </a:p>
        </p:txBody>
      </p:sp>
    </p:spTree>
    <p:extLst>
      <p:ext uri="{BB962C8B-B14F-4D97-AF65-F5344CB8AC3E}">
        <p14:creationId xmlns:p14="http://schemas.microsoft.com/office/powerpoint/2010/main" val="354667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Kruispuntbankmodel</a:t>
            </a:r>
            <a:endParaRPr lang="en-US" dirty="0"/>
          </a:p>
        </p:txBody>
      </p:sp>
      <p:sp>
        <p:nvSpPr>
          <p:cNvPr id="3" name="Content Placeholder 2"/>
          <p:cNvSpPr>
            <a:spLocks noGrp="1"/>
          </p:cNvSpPr>
          <p:nvPr>
            <p:ph idx="1"/>
          </p:nvPr>
        </p:nvSpPr>
        <p:spPr/>
        <p:txBody>
          <a:bodyPr>
            <a:normAutofit/>
          </a:bodyPr>
          <a:lstStyle/>
          <a:p>
            <a:r>
              <a:rPr lang="nl-BE" b="1" dirty="0"/>
              <a:t>beveiliging van informatie</a:t>
            </a:r>
          </a:p>
          <a:p>
            <a:pPr lvl="1"/>
            <a:r>
              <a:rPr lang="nl-BE" dirty="0"/>
              <a:t>de veiligheid, de integriteit en de vertrouwelijkheid van de verwerkte informatie wordt gewaarborgd door een geïntegreerd geheel van structurele, organisatorische, ICT-technische, fysieke, </a:t>
            </a:r>
            <a:r>
              <a:rPr lang="nl-BE" dirty="0" err="1"/>
              <a:t>personeelsgebonden</a:t>
            </a:r>
            <a:r>
              <a:rPr lang="nl-BE" dirty="0"/>
              <a:t> en andere veiligheidsmaatregelen </a:t>
            </a:r>
            <a:r>
              <a:rPr lang="nl-BE" strike="sngStrike" dirty="0"/>
              <a:t>in uitvoering van het informatieveiligheidsbeleid</a:t>
            </a:r>
          </a:p>
          <a:p>
            <a:pPr lvl="1"/>
            <a:r>
              <a:rPr lang="nl-BE" dirty="0"/>
              <a:t>persoonsgegevens worden enkel gebruikt voor doeleinden die verenigbaar zijn met de doeleinden waarvoor ze zijn ingezameld</a:t>
            </a:r>
            <a:endParaRPr lang="fr-FR" sz="500" dirty="0"/>
          </a:p>
          <a:p>
            <a:pPr lvl="1"/>
            <a:r>
              <a:rPr lang="nl-BE" dirty="0"/>
              <a:t>persoonsgegevens zijn slechts toegankelijk voor daartoe gemachtigde gebruikers in functie van de organisatiebehoeften, de toepassing van het beleid of de regelgeving</a:t>
            </a:r>
          </a:p>
          <a:p>
            <a:pPr lvl="1"/>
            <a:r>
              <a:rPr lang="nl-BE" dirty="0"/>
              <a:t>behalve in de gevallen waarin de toegang bij wet is voorzien, wordt de toegangsmachtiging tot de persoonsgegevens door het Informatieveiligheidscomité verleend</a:t>
            </a:r>
          </a:p>
          <a:p>
            <a:pPr marL="0" indent="0">
              <a:buNone/>
            </a:pPr>
            <a:endParaRPr lang="fr-FR" sz="2000" dirty="0"/>
          </a:p>
        </p:txBody>
      </p:sp>
    </p:spTree>
    <p:extLst>
      <p:ext uri="{BB962C8B-B14F-4D97-AF65-F5344CB8AC3E}">
        <p14:creationId xmlns:p14="http://schemas.microsoft.com/office/powerpoint/2010/main" val="240800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a:t>
            </a:r>
            <a:endParaRPr lang="en-US" dirty="0"/>
          </a:p>
        </p:txBody>
      </p:sp>
      <p:sp>
        <p:nvSpPr>
          <p:cNvPr id="3" name="Content Placeholder 2"/>
          <p:cNvSpPr>
            <a:spLocks noGrp="1"/>
          </p:cNvSpPr>
          <p:nvPr>
            <p:ph idx="1"/>
          </p:nvPr>
        </p:nvSpPr>
        <p:spPr/>
        <p:txBody>
          <a:bodyPr>
            <a:normAutofit fontScale="92500" lnSpcReduction="10000"/>
          </a:bodyPr>
          <a:lstStyle/>
          <a:p>
            <a:r>
              <a:rPr lang="nl-BE" b="1" dirty="0"/>
              <a:t>security &amp; privacy </a:t>
            </a:r>
            <a:r>
              <a:rPr lang="nl-BE" b="1" dirty="0" err="1"/>
              <a:t>by</a:t>
            </a:r>
            <a:r>
              <a:rPr lang="nl-BE" b="1" dirty="0"/>
              <a:t> design</a:t>
            </a:r>
          </a:p>
          <a:p>
            <a:pPr lvl="1"/>
            <a:r>
              <a:rPr lang="nl-BE" dirty="0"/>
              <a:t>elke mededeling van persoonsgegevens aan derden vereist een machtiging van Informatieveiligheidscomité</a:t>
            </a:r>
          </a:p>
          <a:p>
            <a:pPr lvl="1"/>
            <a:r>
              <a:rPr lang="nl-BE" dirty="0"/>
              <a:t>de machtigingen tot mededeling van persoonsgegevens zijn publiek</a:t>
            </a:r>
          </a:p>
          <a:p>
            <a:pPr lvl="1"/>
            <a:r>
              <a:rPr lang="nl-BE" dirty="0"/>
              <a:t>elke concrete elektronische uitwisseling van persoonsgegevens wordt preventief getoetst op conformiteit met de geldende machtigingen </a:t>
            </a:r>
            <a:r>
              <a:rPr lang="nl-NL" dirty="0"/>
              <a:t>door een andere instantie dan degene die de informatie ter beschikking stelt of de informatie nodig heeft, in </a:t>
            </a:r>
            <a:r>
              <a:rPr lang="nl-NL" dirty="0" err="1"/>
              <a:t>casu</a:t>
            </a:r>
            <a:r>
              <a:rPr lang="nl-NL" dirty="0"/>
              <a:t> de dienstenintegrator met kruispuntfunctie</a:t>
            </a:r>
            <a:endParaRPr lang="fr-FR" dirty="0"/>
          </a:p>
          <a:p>
            <a:pPr lvl="1"/>
            <a:r>
              <a:rPr lang="nl-NL" dirty="0"/>
              <a:t>elke elektronische uitwisseling van persoonsgegevens wordt gelogd om eventueel oneigenlijk gebruik ex post te kunnen traceren</a:t>
            </a:r>
          </a:p>
          <a:p>
            <a:pPr lvl="1"/>
            <a:r>
              <a:rPr lang="nl-BE" dirty="0"/>
              <a:t>telkens informatie wordt gebruikt voor een beslissing, wordt de gebruikte informatie meegedeeld bij de mededeling van de beslissing</a:t>
            </a:r>
          </a:p>
          <a:p>
            <a:pPr lvl="1"/>
            <a:r>
              <a:rPr lang="nl-BE" dirty="0"/>
              <a:t>elke persoon heeft recht op toegang en, in geval de gegevens onjuist zijn, op verbetering van zijn eigen persoonsgegevens</a:t>
            </a:r>
          </a:p>
          <a:p>
            <a:pPr lvl="1"/>
            <a:r>
              <a:rPr lang="nl-BE" dirty="0"/>
              <a:t>informatieveiligheidsdienst bij elke actor, met een adviserende, stimulerende, documenterende en controlerende taak</a:t>
            </a:r>
          </a:p>
          <a:p>
            <a:pPr lvl="1"/>
            <a:r>
              <a:rPr lang="nl-BE" dirty="0"/>
              <a:t>geheel van structurele, organisatorische, juridische en technische maatregelen, beschreven in </a:t>
            </a:r>
            <a:r>
              <a:rPr lang="nl-BE" dirty="0" err="1"/>
              <a:t>policies</a:t>
            </a:r>
            <a:r>
              <a:rPr lang="nl-BE" dirty="0"/>
              <a:t> op basis van ISO-standaard 27xxx</a:t>
            </a:r>
            <a:endParaRPr lang="fr-FR" sz="2000" dirty="0"/>
          </a:p>
        </p:txBody>
      </p:sp>
    </p:spTree>
    <p:extLst>
      <p:ext uri="{BB962C8B-B14F-4D97-AF65-F5344CB8AC3E}">
        <p14:creationId xmlns:p14="http://schemas.microsoft.com/office/powerpoint/2010/main" val="160059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Kruispuntbankmodel</a:t>
            </a:r>
            <a:r>
              <a:rPr lang="en-US" dirty="0"/>
              <a:t> / </a:t>
            </a:r>
            <a:r>
              <a:rPr lang="en-US" dirty="0" err="1"/>
              <a:t>dienstenintegrator</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dienstenintegrator</a:t>
            </a:r>
            <a:r>
              <a:rPr lang="en-US" dirty="0"/>
              <a:t> met </a:t>
            </a:r>
            <a:r>
              <a:rPr lang="en-US" dirty="0" err="1"/>
              <a:t>kruispuntfunctie</a:t>
            </a:r>
            <a:endParaRPr lang="en-US" dirty="0"/>
          </a:p>
          <a:p>
            <a:r>
              <a:rPr lang="en-US" dirty="0" err="1"/>
              <a:t>beheerd</a:t>
            </a:r>
            <a:r>
              <a:rPr lang="en-US" dirty="0"/>
              <a:t> door de </a:t>
            </a:r>
            <a:r>
              <a:rPr lang="en-US" dirty="0" err="1"/>
              <a:t>vertegenwoordigers</a:t>
            </a:r>
            <a:r>
              <a:rPr lang="en-US" dirty="0"/>
              <a:t> van de </a:t>
            </a:r>
            <a:r>
              <a:rPr lang="en-US" dirty="0" err="1"/>
              <a:t>actoren</a:t>
            </a:r>
            <a:r>
              <a:rPr lang="en-US" dirty="0"/>
              <a:t> </a:t>
            </a:r>
            <a:r>
              <a:rPr lang="en-US" dirty="0" err="1"/>
              <a:t>teneinde</a:t>
            </a:r>
            <a:r>
              <a:rPr lang="en-US" dirty="0"/>
              <a:t> </a:t>
            </a:r>
          </a:p>
          <a:p>
            <a:pPr lvl="1"/>
            <a:r>
              <a:rPr lang="en-US" dirty="0" err="1"/>
              <a:t>hun</a:t>
            </a:r>
            <a:r>
              <a:rPr lang="en-US" dirty="0"/>
              <a:t> </a:t>
            </a:r>
            <a:r>
              <a:rPr lang="en-US" dirty="0" err="1"/>
              <a:t>vertrouwen</a:t>
            </a:r>
            <a:r>
              <a:rPr lang="en-US" dirty="0"/>
              <a:t> </a:t>
            </a:r>
            <a:r>
              <a:rPr lang="en-US" dirty="0" err="1"/>
              <a:t>te</a:t>
            </a:r>
            <a:r>
              <a:rPr lang="en-US" dirty="0"/>
              <a:t> </a:t>
            </a:r>
            <a:r>
              <a:rPr lang="en-US" dirty="0" err="1"/>
              <a:t>genieten</a:t>
            </a:r>
            <a:endParaRPr lang="en-US" dirty="0"/>
          </a:p>
          <a:p>
            <a:pPr lvl="1"/>
            <a:r>
              <a:rPr lang="en-US" dirty="0" err="1"/>
              <a:t>een</a:t>
            </a:r>
            <a:r>
              <a:rPr lang="en-US" dirty="0"/>
              <a:t> </a:t>
            </a:r>
            <a:r>
              <a:rPr lang="en-US" dirty="0" err="1"/>
              <a:t>klantgerichte</a:t>
            </a:r>
            <a:r>
              <a:rPr lang="en-US" dirty="0"/>
              <a:t> </a:t>
            </a:r>
            <a:r>
              <a:rPr lang="en-US" dirty="0" err="1"/>
              <a:t>werking</a:t>
            </a:r>
            <a:r>
              <a:rPr lang="en-US" dirty="0"/>
              <a:t> </a:t>
            </a:r>
            <a:r>
              <a:rPr lang="en-US" dirty="0" err="1"/>
              <a:t>te</a:t>
            </a:r>
            <a:r>
              <a:rPr lang="en-US" dirty="0"/>
              <a:t> </a:t>
            </a:r>
            <a:r>
              <a:rPr lang="en-US" dirty="0" err="1"/>
              <a:t>waarborgen</a:t>
            </a:r>
            <a:endParaRPr lang="en-US" dirty="0"/>
          </a:p>
          <a:p>
            <a:r>
              <a:rPr lang="en-US" dirty="0" err="1"/>
              <a:t>missie</a:t>
            </a:r>
            <a:r>
              <a:rPr lang="en-US" dirty="0"/>
              <a:t> van de </a:t>
            </a:r>
            <a:r>
              <a:rPr lang="en-US" dirty="0" err="1"/>
              <a:t>dienstenintegrator</a:t>
            </a:r>
            <a:endParaRPr lang="en-US" dirty="0"/>
          </a:p>
          <a:p>
            <a:pPr lvl="1"/>
            <a:r>
              <a:rPr lang="en-US" dirty="0" err="1"/>
              <a:t>vastleggen</a:t>
            </a:r>
            <a:r>
              <a:rPr lang="en-US" dirty="0"/>
              <a:t> van de </a:t>
            </a:r>
            <a:r>
              <a:rPr lang="en-US" dirty="0" err="1"/>
              <a:t>visie</a:t>
            </a:r>
            <a:r>
              <a:rPr lang="en-US" dirty="0"/>
              <a:t> </a:t>
            </a:r>
            <a:r>
              <a:rPr lang="en-US" dirty="0" err="1"/>
              <a:t>inzake</a:t>
            </a:r>
            <a:r>
              <a:rPr lang="en-US" dirty="0"/>
              <a:t> </a:t>
            </a:r>
            <a:r>
              <a:rPr lang="en-US" dirty="0" err="1"/>
              <a:t>geïntegreerde</a:t>
            </a:r>
            <a:r>
              <a:rPr lang="en-US" dirty="0"/>
              <a:t> </a:t>
            </a:r>
            <a:r>
              <a:rPr lang="en-US" dirty="0" err="1"/>
              <a:t>elektronische</a:t>
            </a:r>
            <a:r>
              <a:rPr lang="en-US" dirty="0"/>
              <a:t> </a:t>
            </a:r>
            <a:r>
              <a:rPr lang="en-US" dirty="0" err="1"/>
              <a:t>dienstverlening</a:t>
            </a:r>
            <a:r>
              <a:rPr lang="en-US" dirty="0"/>
              <a:t> in de </a:t>
            </a:r>
            <a:r>
              <a:rPr lang="en-US" dirty="0" err="1"/>
              <a:t>betrokken</a:t>
            </a:r>
            <a:r>
              <a:rPr lang="en-US" dirty="0"/>
              <a:t> sector</a:t>
            </a:r>
          </a:p>
          <a:p>
            <a:pPr lvl="1"/>
            <a:r>
              <a:rPr lang="en-US" dirty="0" err="1"/>
              <a:t>vastleggen</a:t>
            </a:r>
            <a:r>
              <a:rPr lang="en-US" dirty="0"/>
              <a:t> </a:t>
            </a:r>
            <a:r>
              <a:rPr lang="en-US" dirty="0" err="1"/>
              <a:t>en</a:t>
            </a:r>
            <a:r>
              <a:rPr lang="en-US" dirty="0"/>
              <a:t> </a:t>
            </a:r>
            <a:r>
              <a:rPr lang="en-US" dirty="0" err="1"/>
              <a:t>promoten</a:t>
            </a:r>
            <a:r>
              <a:rPr lang="en-US" dirty="0"/>
              <a:t> van de </a:t>
            </a:r>
            <a:r>
              <a:rPr lang="en-US" dirty="0" err="1"/>
              <a:t>visie</a:t>
            </a:r>
            <a:r>
              <a:rPr lang="en-US" dirty="0"/>
              <a:t> </a:t>
            </a:r>
            <a:r>
              <a:rPr lang="en-US" dirty="0" err="1"/>
              <a:t>en</a:t>
            </a:r>
            <a:r>
              <a:rPr lang="en-US" dirty="0"/>
              <a:t> de </a:t>
            </a:r>
            <a:r>
              <a:rPr lang="en-US" dirty="0" err="1"/>
              <a:t>hoger</a:t>
            </a:r>
            <a:r>
              <a:rPr lang="en-US" dirty="0"/>
              <a:t> </a:t>
            </a:r>
            <a:r>
              <a:rPr lang="en-US" dirty="0" err="1"/>
              <a:t>vermelde</a:t>
            </a:r>
            <a:r>
              <a:rPr lang="en-US" dirty="0"/>
              <a:t> </a:t>
            </a:r>
            <a:r>
              <a:rPr lang="en-US" dirty="0" err="1"/>
              <a:t>gemeenschappelijke</a:t>
            </a:r>
            <a:r>
              <a:rPr lang="en-US" dirty="0"/>
              <a:t> </a:t>
            </a:r>
            <a:r>
              <a:rPr lang="en-US" dirty="0" err="1"/>
              <a:t>basisprincipes</a:t>
            </a:r>
            <a:r>
              <a:rPr lang="en-US" dirty="0"/>
              <a:t> in de </a:t>
            </a:r>
            <a:r>
              <a:rPr lang="en-US" dirty="0" err="1"/>
              <a:t>betrokken</a:t>
            </a:r>
            <a:r>
              <a:rPr lang="en-US" dirty="0"/>
              <a:t> sector</a:t>
            </a:r>
          </a:p>
          <a:p>
            <a:pPr lvl="1"/>
            <a:r>
              <a:rPr lang="en-US" dirty="0" err="1"/>
              <a:t>coördineren</a:t>
            </a:r>
            <a:r>
              <a:rPr lang="en-US" dirty="0"/>
              <a:t> van de </a:t>
            </a:r>
            <a:r>
              <a:rPr lang="en-US" dirty="0" err="1"/>
              <a:t>procesoptimalisatie</a:t>
            </a:r>
            <a:endParaRPr lang="en-US" dirty="0"/>
          </a:p>
          <a:p>
            <a:pPr lvl="1"/>
            <a:r>
              <a:rPr lang="en-US" dirty="0" err="1"/>
              <a:t>programma</a:t>
            </a:r>
            <a:r>
              <a:rPr lang="en-US" dirty="0"/>
              <a:t>- </a:t>
            </a:r>
            <a:r>
              <a:rPr lang="en-US" dirty="0" err="1"/>
              <a:t>en</a:t>
            </a:r>
            <a:r>
              <a:rPr lang="en-US" dirty="0"/>
              <a:t> </a:t>
            </a:r>
            <a:r>
              <a:rPr lang="en-US" dirty="0" err="1"/>
              <a:t>projectbeheer</a:t>
            </a:r>
            <a:endParaRPr lang="en-US" dirty="0"/>
          </a:p>
          <a:p>
            <a:pPr lvl="1"/>
            <a:r>
              <a:rPr lang="en-US" dirty="0" err="1"/>
              <a:t>vastleggen</a:t>
            </a:r>
            <a:r>
              <a:rPr lang="en-US" dirty="0"/>
              <a:t>, </a:t>
            </a:r>
            <a:r>
              <a:rPr lang="en-US" dirty="0" err="1"/>
              <a:t>implementeren</a:t>
            </a:r>
            <a:r>
              <a:rPr lang="en-US" dirty="0"/>
              <a:t> </a:t>
            </a:r>
            <a:r>
              <a:rPr lang="en-US" dirty="0" err="1"/>
              <a:t>en</a:t>
            </a:r>
            <a:r>
              <a:rPr lang="en-US" dirty="0"/>
              <a:t> </a:t>
            </a:r>
            <a:r>
              <a:rPr lang="en-US" dirty="0" err="1"/>
              <a:t>beheren</a:t>
            </a:r>
            <a:r>
              <a:rPr lang="en-US" dirty="0"/>
              <a:t> van het </a:t>
            </a:r>
            <a:r>
              <a:rPr lang="en-US" dirty="0" err="1"/>
              <a:t>samenwerkingsplatform</a:t>
            </a:r>
            <a:endParaRPr lang="en-US" dirty="0"/>
          </a:p>
          <a:p>
            <a:pPr lvl="2"/>
            <a:r>
              <a:rPr lang="en-US" dirty="0" err="1"/>
              <a:t>technisch</a:t>
            </a:r>
            <a:r>
              <a:rPr lang="en-US" dirty="0"/>
              <a:t>: </a:t>
            </a:r>
            <a:r>
              <a:rPr lang="en-US" dirty="0" err="1"/>
              <a:t>architectuur</a:t>
            </a:r>
            <a:r>
              <a:rPr lang="en-US" dirty="0"/>
              <a:t> </a:t>
            </a:r>
            <a:r>
              <a:rPr lang="en-US" dirty="0" err="1"/>
              <a:t>en</a:t>
            </a:r>
            <a:r>
              <a:rPr lang="en-US" dirty="0"/>
              <a:t> </a:t>
            </a:r>
            <a:r>
              <a:rPr lang="en-US" dirty="0" err="1"/>
              <a:t>standaarden</a:t>
            </a:r>
            <a:r>
              <a:rPr lang="en-US" dirty="0"/>
              <a:t> </a:t>
            </a:r>
            <a:r>
              <a:rPr lang="en-US" dirty="0" err="1"/>
              <a:t>voor</a:t>
            </a:r>
            <a:r>
              <a:rPr lang="en-US" dirty="0"/>
              <a:t> </a:t>
            </a:r>
            <a:r>
              <a:rPr lang="en-US" dirty="0" err="1"/>
              <a:t>veilige</a:t>
            </a:r>
            <a:r>
              <a:rPr lang="en-US" dirty="0"/>
              <a:t> </a:t>
            </a:r>
            <a:r>
              <a:rPr lang="en-US" dirty="0" err="1"/>
              <a:t>uitwisseling</a:t>
            </a:r>
            <a:r>
              <a:rPr lang="en-US" dirty="0"/>
              <a:t> van </a:t>
            </a:r>
            <a:r>
              <a:rPr lang="en-US" dirty="0" err="1"/>
              <a:t>informatie</a:t>
            </a:r>
            <a:endParaRPr lang="en-US" dirty="0"/>
          </a:p>
          <a:p>
            <a:pPr lvl="2"/>
            <a:r>
              <a:rPr lang="en-US" dirty="0" err="1"/>
              <a:t>semantisch</a:t>
            </a:r>
            <a:r>
              <a:rPr lang="en-US" dirty="0"/>
              <a:t>: </a:t>
            </a:r>
            <a:r>
              <a:rPr lang="en-US" dirty="0" err="1"/>
              <a:t>begripsharmonisatie</a:t>
            </a:r>
            <a:r>
              <a:rPr lang="en-US" dirty="0"/>
              <a:t> </a:t>
            </a:r>
            <a:r>
              <a:rPr lang="en-US" dirty="0" err="1"/>
              <a:t>en</a:t>
            </a:r>
            <a:r>
              <a:rPr lang="en-US" dirty="0"/>
              <a:t> </a:t>
            </a:r>
            <a:r>
              <a:rPr lang="en-US" dirty="0" err="1"/>
              <a:t>coördinatie</a:t>
            </a:r>
            <a:r>
              <a:rPr lang="en-US" dirty="0"/>
              <a:t> van de </a:t>
            </a:r>
            <a:r>
              <a:rPr lang="en-US" dirty="0" err="1"/>
              <a:t>aanpassingen</a:t>
            </a:r>
            <a:r>
              <a:rPr lang="en-US" dirty="0"/>
              <a:t> van de </a:t>
            </a:r>
            <a:r>
              <a:rPr lang="en-US" dirty="0" err="1"/>
              <a:t>regelgeving</a:t>
            </a:r>
            <a:endParaRPr lang="en-US" dirty="0"/>
          </a:p>
          <a:p>
            <a:pPr lvl="2"/>
            <a:r>
              <a:rPr lang="en-US" dirty="0"/>
              <a:t>business </a:t>
            </a:r>
            <a:r>
              <a:rPr lang="en-US" dirty="0" err="1"/>
              <a:t>logica</a:t>
            </a:r>
            <a:r>
              <a:rPr lang="en-US" dirty="0"/>
              <a:t> </a:t>
            </a:r>
            <a:r>
              <a:rPr lang="en-US" dirty="0" err="1"/>
              <a:t>en</a:t>
            </a:r>
            <a:r>
              <a:rPr lang="en-US" dirty="0"/>
              <a:t> </a:t>
            </a:r>
            <a:r>
              <a:rPr lang="en-US" dirty="0" err="1"/>
              <a:t>orchestratie</a:t>
            </a:r>
            <a:endParaRPr lang="en-US" dirty="0"/>
          </a:p>
          <a:p>
            <a:pPr lvl="2"/>
            <a:r>
              <a:rPr lang="en-US" dirty="0" err="1"/>
              <a:t>bevorderen</a:t>
            </a:r>
            <a:r>
              <a:rPr lang="en-US" dirty="0"/>
              <a:t> van </a:t>
            </a:r>
            <a:r>
              <a:rPr lang="en-US" dirty="0" err="1"/>
              <a:t>dienstengeoriënteerde</a:t>
            </a:r>
            <a:r>
              <a:rPr lang="en-US" dirty="0"/>
              <a:t> </a:t>
            </a:r>
            <a:r>
              <a:rPr lang="en-US" dirty="0" err="1"/>
              <a:t>toepassingen</a:t>
            </a:r>
            <a:endParaRPr lang="en-US" dirty="0"/>
          </a:p>
        </p:txBody>
      </p:sp>
    </p:spTree>
    <p:extLst>
      <p:ext uri="{BB962C8B-B14F-4D97-AF65-F5344CB8AC3E}">
        <p14:creationId xmlns:p14="http://schemas.microsoft.com/office/powerpoint/2010/main" val="385760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Kruispuntbankmodel</a:t>
            </a:r>
            <a:endParaRPr lang="en-US" dirty="0"/>
          </a:p>
        </p:txBody>
      </p:sp>
      <p:sp>
        <p:nvSpPr>
          <p:cNvPr id="3" name="Content Placeholder 2"/>
          <p:cNvSpPr>
            <a:spLocks noGrp="1"/>
          </p:cNvSpPr>
          <p:nvPr>
            <p:ph idx="1"/>
          </p:nvPr>
        </p:nvSpPr>
        <p:spPr/>
        <p:txBody>
          <a:bodyPr>
            <a:normAutofit/>
          </a:bodyPr>
          <a:lstStyle/>
          <a:p>
            <a:r>
              <a:rPr lang="en-US" dirty="0" err="1"/>
              <a:t>missie</a:t>
            </a:r>
            <a:r>
              <a:rPr lang="en-US" dirty="0"/>
              <a:t> van de </a:t>
            </a:r>
            <a:r>
              <a:rPr lang="en-US" dirty="0" err="1"/>
              <a:t>dienstenintegrator</a:t>
            </a:r>
            <a:endParaRPr lang="en-US" dirty="0"/>
          </a:p>
          <a:p>
            <a:pPr lvl="1"/>
            <a:r>
              <a:rPr lang="en-US" dirty="0" err="1"/>
              <a:t>beheer</a:t>
            </a:r>
            <a:r>
              <a:rPr lang="en-US" dirty="0"/>
              <a:t> van </a:t>
            </a:r>
            <a:r>
              <a:rPr lang="en-US" dirty="0" err="1"/>
              <a:t>een</a:t>
            </a:r>
            <a:r>
              <a:rPr lang="en-US" dirty="0"/>
              <a:t> </a:t>
            </a:r>
            <a:r>
              <a:rPr lang="en-US" dirty="0" err="1"/>
              <a:t>verwijzingsrepertorium</a:t>
            </a:r>
            <a:r>
              <a:rPr lang="en-US" dirty="0"/>
              <a:t> (= basis </a:t>
            </a:r>
            <a:r>
              <a:rPr lang="en-US" dirty="0" err="1"/>
              <a:t>voor</a:t>
            </a:r>
            <a:r>
              <a:rPr lang="en-US" dirty="0"/>
              <a:t> de </a:t>
            </a:r>
            <a:r>
              <a:rPr lang="en-US" dirty="0" err="1"/>
              <a:t>organisatie</a:t>
            </a:r>
            <a:r>
              <a:rPr lang="en-US" dirty="0"/>
              <a:t> van de </a:t>
            </a:r>
            <a:r>
              <a:rPr lang="en-US" dirty="0" err="1"/>
              <a:t>elektronische</a:t>
            </a:r>
            <a:r>
              <a:rPr lang="en-US" dirty="0"/>
              <a:t> </a:t>
            </a:r>
            <a:r>
              <a:rPr lang="en-US" dirty="0" err="1"/>
              <a:t>gegevensuitwisseling</a:t>
            </a:r>
            <a:r>
              <a:rPr lang="en-US" dirty="0"/>
              <a:t>)</a:t>
            </a:r>
          </a:p>
          <a:p>
            <a:pPr lvl="2"/>
            <a:r>
              <a:rPr lang="en-US" dirty="0" err="1"/>
              <a:t>inhoud</a:t>
            </a:r>
            <a:endParaRPr lang="en-US" dirty="0"/>
          </a:p>
          <a:p>
            <a:pPr lvl="3"/>
            <a:r>
              <a:rPr lang="en-US" dirty="0"/>
              <a:t>over </a:t>
            </a:r>
            <a:r>
              <a:rPr lang="en-US" dirty="0" err="1"/>
              <a:t>welke</a:t>
            </a:r>
            <a:r>
              <a:rPr lang="en-US" dirty="0"/>
              <a:t> </a:t>
            </a:r>
            <a:r>
              <a:rPr lang="en-US" dirty="0" err="1"/>
              <a:t>personen</a:t>
            </a:r>
            <a:r>
              <a:rPr lang="en-US" dirty="0"/>
              <a:t> is </a:t>
            </a:r>
            <a:r>
              <a:rPr lang="en-US" dirty="0" err="1"/>
              <a:t>welke</a:t>
            </a:r>
            <a:r>
              <a:rPr lang="en-US" dirty="0"/>
              <a:t> sort </a:t>
            </a:r>
            <a:r>
              <a:rPr lang="en-US" dirty="0" err="1"/>
              <a:t>informatie</a:t>
            </a:r>
            <a:r>
              <a:rPr lang="en-US" dirty="0"/>
              <a:t> </a:t>
            </a:r>
            <a:r>
              <a:rPr lang="en-US" dirty="0" err="1"/>
              <a:t>waar</a:t>
            </a:r>
            <a:r>
              <a:rPr lang="en-US" dirty="0"/>
              <a:t> </a:t>
            </a:r>
            <a:r>
              <a:rPr lang="en-US" dirty="0" err="1"/>
              <a:t>beschikbaar</a:t>
            </a:r>
            <a:r>
              <a:rPr lang="en-US" dirty="0"/>
              <a:t> m.b.t. </a:t>
            </a:r>
            <a:r>
              <a:rPr lang="en-US" dirty="0" err="1"/>
              <a:t>welke</a:t>
            </a:r>
            <a:r>
              <a:rPr lang="en-US" dirty="0"/>
              <a:t> </a:t>
            </a:r>
            <a:r>
              <a:rPr lang="en-US" dirty="0" err="1"/>
              <a:t>periodes</a:t>
            </a:r>
            <a:endParaRPr lang="en-US" dirty="0"/>
          </a:p>
          <a:p>
            <a:pPr lvl="3"/>
            <a:r>
              <a:rPr lang="en-US" dirty="0" err="1"/>
              <a:t>welke</a:t>
            </a:r>
            <a:r>
              <a:rPr lang="en-US" dirty="0"/>
              <a:t> </a:t>
            </a:r>
            <a:r>
              <a:rPr lang="en-US" dirty="0" err="1"/>
              <a:t>actoren</a:t>
            </a:r>
            <a:r>
              <a:rPr lang="en-US" dirty="0"/>
              <a:t> </a:t>
            </a:r>
            <a:r>
              <a:rPr lang="en-US" dirty="0" err="1"/>
              <a:t>zijn</a:t>
            </a:r>
            <a:r>
              <a:rPr lang="en-US" dirty="0"/>
              <a:t> </a:t>
            </a:r>
            <a:r>
              <a:rPr lang="en-US" dirty="0" err="1"/>
              <a:t>gerechtigd</a:t>
            </a:r>
            <a:r>
              <a:rPr lang="en-US" dirty="0"/>
              <a:t> om </a:t>
            </a:r>
            <a:r>
              <a:rPr lang="en-US" dirty="0" err="1"/>
              <a:t>welke</a:t>
            </a:r>
            <a:r>
              <a:rPr lang="en-US" dirty="0"/>
              <a:t> </a:t>
            </a:r>
            <a:r>
              <a:rPr lang="en-US" dirty="0" err="1"/>
              <a:t>informatie</a:t>
            </a:r>
            <a:r>
              <a:rPr lang="en-US" dirty="0"/>
              <a:t> over </a:t>
            </a:r>
            <a:r>
              <a:rPr lang="en-US" dirty="0" err="1"/>
              <a:t>welke</a:t>
            </a:r>
            <a:r>
              <a:rPr lang="en-US" dirty="0"/>
              <a:t> </a:t>
            </a:r>
            <a:r>
              <a:rPr lang="en-US" dirty="0" err="1"/>
              <a:t>personen</a:t>
            </a:r>
            <a:r>
              <a:rPr lang="en-US" dirty="0"/>
              <a:t> in </a:t>
            </a:r>
            <a:r>
              <a:rPr lang="en-US" dirty="0" err="1"/>
              <a:t>welke</a:t>
            </a:r>
            <a:r>
              <a:rPr lang="en-US" dirty="0"/>
              <a:t> </a:t>
            </a:r>
            <a:r>
              <a:rPr lang="en-US" dirty="0" err="1"/>
              <a:t>omstandigheden</a:t>
            </a:r>
            <a:r>
              <a:rPr lang="en-US" dirty="0"/>
              <a:t> </a:t>
            </a:r>
            <a:r>
              <a:rPr lang="en-US" dirty="0" err="1"/>
              <a:t>te</a:t>
            </a:r>
            <a:r>
              <a:rPr lang="en-US" dirty="0"/>
              <a:t> </a:t>
            </a:r>
            <a:r>
              <a:rPr lang="en-US" dirty="0" err="1"/>
              <a:t>verkrijgen</a:t>
            </a:r>
            <a:r>
              <a:rPr lang="en-US" dirty="0"/>
              <a:t> </a:t>
            </a:r>
          </a:p>
          <a:p>
            <a:pPr lvl="3"/>
            <a:r>
              <a:rPr lang="en-US" dirty="0" err="1"/>
              <a:t>welke</a:t>
            </a:r>
            <a:r>
              <a:rPr lang="en-US" dirty="0"/>
              <a:t> </a:t>
            </a:r>
            <a:r>
              <a:rPr lang="en-US" dirty="0" err="1"/>
              <a:t>actoren</a:t>
            </a:r>
            <a:r>
              <a:rPr lang="en-US" dirty="0"/>
              <a:t> </a:t>
            </a:r>
            <a:r>
              <a:rPr lang="en-US" dirty="0" err="1"/>
              <a:t>wensen</a:t>
            </a:r>
            <a:r>
              <a:rPr lang="en-US" dirty="0"/>
              <a:t> </a:t>
            </a:r>
            <a:r>
              <a:rPr lang="en-US" dirty="0" err="1"/>
              <a:t>welke</a:t>
            </a:r>
            <a:r>
              <a:rPr lang="en-US" dirty="0"/>
              <a:t> </a:t>
            </a:r>
            <a:r>
              <a:rPr lang="en-US" dirty="0" err="1"/>
              <a:t>informatie</a:t>
            </a:r>
            <a:r>
              <a:rPr lang="en-US" dirty="0"/>
              <a:t> over </a:t>
            </a:r>
            <a:r>
              <a:rPr lang="en-US" dirty="0" err="1"/>
              <a:t>welke</a:t>
            </a:r>
            <a:r>
              <a:rPr lang="en-US" dirty="0"/>
              <a:t> </a:t>
            </a:r>
            <a:r>
              <a:rPr lang="en-US" dirty="0" err="1"/>
              <a:t>omstandigheden</a:t>
            </a:r>
            <a:r>
              <a:rPr lang="en-US" dirty="0"/>
              <a:t> </a:t>
            </a:r>
            <a:r>
              <a:rPr lang="en-US" dirty="0" err="1"/>
              <a:t>automatisch</a:t>
            </a:r>
            <a:r>
              <a:rPr lang="en-US" dirty="0"/>
              <a:t> </a:t>
            </a:r>
            <a:r>
              <a:rPr lang="en-US" dirty="0" err="1"/>
              <a:t>te</a:t>
            </a:r>
            <a:r>
              <a:rPr lang="en-US" dirty="0"/>
              <a:t> </a:t>
            </a:r>
            <a:r>
              <a:rPr lang="en-US" dirty="0" err="1"/>
              <a:t>verkrijgen</a:t>
            </a:r>
            <a:endParaRPr lang="en-US" dirty="0"/>
          </a:p>
          <a:p>
            <a:pPr lvl="2"/>
            <a:r>
              <a:rPr lang="en-US" dirty="0" err="1"/>
              <a:t>functies</a:t>
            </a:r>
            <a:endParaRPr lang="en-US" dirty="0"/>
          </a:p>
          <a:p>
            <a:pPr lvl="3"/>
            <a:r>
              <a:rPr lang="en-US" dirty="0" err="1"/>
              <a:t>preventieve</a:t>
            </a:r>
            <a:r>
              <a:rPr lang="en-US" dirty="0"/>
              <a:t> </a:t>
            </a:r>
            <a:r>
              <a:rPr lang="en-US" dirty="0" err="1"/>
              <a:t>toegangscontrole</a:t>
            </a:r>
            <a:endParaRPr lang="en-US" dirty="0"/>
          </a:p>
          <a:p>
            <a:pPr lvl="3"/>
            <a:r>
              <a:rPr lang="en-US" dirty="0" err="1"/>
              <a:t>routering</a:t>
            </a:r>
            <a:r>
              <a:rPr lang="en-US" dirty="0"/>
              <a:t> van </a:t>
            </a:r>
            <a:r>
              <a:rPr lang="en-US" dirty="0" err="1"/>
              <a:t>informatie</a:t>
            </a:r>
            <a:endParaRPr lang="en-US" dirty="0"/>
          </a:p>
          <a:p>
            <a:pPr lvl="3"/>
            <a:r>
              <a:rPr lang="en-US" dirty="0" err="1"/>
              <a:t>automatische</a:t>
            </a:r>
            <a:r>
              <a:rPr lang="en-US" dirty="0"/>
              <a:t> </a:t>
            </a:r>
            <a:r>
              <a:rPr lang="en-US" dirty="0" err="1"/>
              <a:t>mededeling</a:t>
            </a:r>
            <a:r>
              <a:rPr lang="en-US" dirty="0"/>
              <a:t> van </a:t>
            </a:r>
            <a:r>
              <a:rPr lang="en-US" dirty="0" err="1"/>
              <a:t>gewijzigde</a:t>
            </a:r>
            <a:r>
              <a:rPr lang="en-US" dirty="0"/>
              <a:t> </a:t>
            </a:r>
            <a:r>
              <a:rPr lang="en-US" dirty="0" err="1"/>
              <a:t>gegevens</a:t>
            </a:r>
            <a:endParaRPr lang="en-US" dirty="0"/>
          </a:p>
          <a:p>
            <a:pPr lvl="1"/>
            <a:r>
              <a:rPr lang="en-US" dirty="0" err="1"/>
              <a:t>veranderingsbeheer</a:t>
            </a:r>
            <a:r>
              <a:rPr lang="en-US" dirty="0"/>
              <a:t>, </a:t>
            </a:r>
            <a:r>
              <a:rPr lang="en-US" dirty="0" err="1"/>
              <a:t>vorming</a:t>
            </a:r>
            <a:r>
              <a:rPr lang="en-US" dirty="0"/>
              <a:t> </a:t>
            </a:r>
            <a:r>
              <a:rPr lang="en-US" dirty="0" err="1"/>
              <a:t>en</a:t>
            </a:r>
            <a:r>
              <a:rPr lang="en-US" dirty="0"/>
              <a:t> coaching</a:t>
            </a:r>
          </a:p>
          <a:p>
            <a:pPr lvl="1"/>
            <a:r>
              <a:rPr lang="en-US" dirty="0" err="1"/>
              <a:t>optreden</a:t>
            </a:r>
            <a:r>
              <a:rPr lang="en-US" dirty="0"/>
              <a:t> </a:t>
            </a:r>
            <a:r>
              <a:rPr lang="en-US" dirty="0" err="1"/>
              <a:t>als</a:t>
            </a:r>
            <a:r>
              <a:rPr lang="en-US" dirty="0"/>
              <a:t> trusted third party </a:t>
            </a:r>
            <a:r>
              <a:rPr lang="en-US" dirty="0" err="1"/>
              <a:t>voor</a:t>
            </a:r>
            <a:r>
              <a:rPr lang="en-US" dirty="0"/>
              <a:t> de </a:t>
            </a:r>
            <a:r>
              <a:rPr lang="en-US" dirty="0" err="1"/>
              <a:t>codering</a:t>
            </a:r>
            <a:r>
              <a:rPr lang="en-US" dirty="0"/>
              <a:t> </a:t>
            </a:r>
            <a:r>
              <a:rPr lang="en-US" dirty="0" err="1"/>
              <a:t>en</a:t>
            </a:r>
            <a:r>
              <a:rPr lang="en-US" dirty="0"/>
              <a:t> </a:t>
            </a:r>
            <a:r>
              <a:rPr lang="en-US" dirty="0" err="1"/>
              <a:t>anonimisering</a:t>
            </a:r>
            <a:r>
              <a:rPr lang="en-US" dirty="0"/>
              <a:t> van </a:t>
            </a:r>
            <a:r>
              <a:rPr lang="en-US" dirty="0" err="1"/>
              <a:t>gegevens</a:t>
            </a:r>
            <a:endParaRPr lang="en-US" dirty="0"/>
          </a:p>
        </p:txBody>
      </p:sp>
    </p:spTree>
    <p:extLst>
      <p:ext uri="{BB962C8B-B14F-4D97-AF65-F5344CB8AC3E}">
        <p14:creationId xmlns:p14="http://schemas.microsoft.com/office/powerpoint/2010/main" val="213786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4F2240-AB97-45D1-B23E-E30DE4D28C73}"/>
              </a:ext>
            </a:extLst>
          </p:cNvPr>
          <p:cNvSpPr/>
          <p:nvPr/>
        </p:nvSpPr>
        <p:spPr>
          <a:xfrm>
            <a:off x="6310717" y="1509251"/>
            <a:ext cx="5186520" cy="4812891"/>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2B02DAE-82CB-4407-ADF2-0D195EF9DDE9}"/>
              </a:ext>
            </a:extLst>
          </p:cNvPr>
          <p:cNvSpPr/>
          <p:nvPr/>
        </p:nvSpPr>
        <p:spPr>
          <a:xfrm>
            <a:off x="694764" y="1504335"/>
            <a:ext cx="5181600" cy="4817807"/>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F34A618-6602-4867-8D22-0BAAC6C6F625}"/>
              </a:ext>
            </a:extLst>
          </p:cNvPr>
          <p:cNvSpPr/>
          <p:nvPr/>
        </p:nvSpPr>
        <p:spPr>
          <a:xfrm>
            <a:off x="833279" y="1680447"/>
            <a:ext cx="4859597" cy="4415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sz="half" idx="1"/>
          </p:nvPr>
        </p:nvSpPr>
        <p:spPr/>
        <p:txBody>
          <a:bodyPr/>
          <a:lstStyle/>
          <a:p>
            <a:pPr marL="0" indent="0" algn="ctr">
              <a:buNone/>
            </a:pPr>
            <a:r>
              <a:rPr lang="nl-NL" dirty="0"/>
              <a:t>effectiviteit van beleid</a:t>
            </a:r>
          </a:p>
          <a:p>
            <a:pPr lvl="1"/>
            <a:endParaRPr lang="nl-NL" dirty="0"/>
          </a:p>
          <a:p>
            <a:pPr lvl="1"/>
            <a:r>
              <a:rPr lang="nl-NL" dirty="0"/>
              <a:t>informatiesystemen voor</a:t>
            </a:r>
          </a:p>
          <a:p>
            <a:pPr lvl="2"/>
            <a:r>
              <a:rPr lang="nl-NL" dirty="0"/>
              <a:t>beleidsondersteuning</a:t>
            </a:r>
          </a:p>
          <a:p>
            <a:pPr lvl="2"/>
            <a:r>
              <a:rPr lang="nl-NL" dirty="0"/>
              <a:t>onderzoek</a:t>
            </a:r>
          </a:p>
          <a:p>
            <a:pPr lvl="2"/>
            <a:r>
              <a:rPr lang="nl-NL" dirty="0"/>
              <a:t>beleidsevaluatie</a:t>
            </a:r>
          </a:p>
          <a:p>
            <a:pPr lvl="1"/>
            <a:r>
              <a:rPr lang="nl-NL" dirty="0"/>
              <a:t>strategische inzet van informatiesystemen </a:t>
            </a:r>
            <a:br>
              <a:rPr lang="nl-NL" dirty="0"/>
            </a:br>
            <a:r>
              <a:rPr lang="nl-NL" dirty="0"/>
              <a:t>voor</a:t>
            </a:r>
          </a:p>
          <a:p>
            <a:pPr lvl="2"/>
            <a:r>
              <a:rPr lang="nl-NL" dirty="0"/>
              <a:t>vermijden van non-take up (automatische toekenning)</a:t>
            </a:r>
          </a:p>
          <a:p>
            <a:pPr lvl="2"/>
            <a:r>
              <a:rPr lang="nl-NL" dirty="0"/>
              <a:t>sociale inclusie</a:t>
            </a:r>
          </a:p>
          <a:p>
            <a:pPr lvl="2"/>
            <a:r>
              <a:rPr lang="nl-NL" dirty="0"/>
              <a:t>fraudevermijding en -bestrijding</a:t>
            </a:r>
          </a:p>
          <a:p>
            <a:pPr lvl="2"/>
            <a:r>
              <a:rPr lang="nl-NL" dirty="0"/>
              <a:t>continuïteit in rechtentoekenning</a:t>
            </a:r>
          </a:p>
          <a:p>
            <a:pPr lvl="2"/>
            <a:r>
              <a:rPr lang="nl-NL" dirty="0"/>
              <a:t>…</a:t>
            </a:r>
          </a:p>
          <a:p>
            <a:pPr lvl="2"/>
            <a:endParaRPr lang="en-US" dirty="0"/>
          </a:p>
          <a:p>
            <a:pPr lvl="2"/>
            <a:endParaRPr lang="en-US" dirty="0"/>
          </a:p>
        </p:txBody>
      </p:sp>
      <p:sp>
        <p:nvSpPr>
          <p:cNvPr id="3" name="Title 2"/>
          <p:cNvSpPr>
            <a:spLocks noGrp="1"/>
          </p:cNvSpPr>
          <p:nvPr>
            <p:ph type="title"/>
          </p:nvPr>
        </p:nvSpPr>
        <p:spPr/>
        <p:txBody>
          <a:bodyPr/>
          <a:lstStyle/>
          <a:p>
            <a:r>
              <a:rPr lang="en-US" dirty="0" err="1"/>
              <a:t>Kruispuntbankmodel</a:t>
            </a:r>
            <a:endParaRPr lang="en-US" dirty="0"/>
          </a:p>
        </p:txBody>
      </p:sp>
      <p:sp>
        <p:nvSpPr>
          <p:cNvPr id="8" name="Rectangle: Rounded Corners 7">
            <a:extLst>
              <a:ext uri="{FF2B5EF4-FFF2-40B4-BE49-F238E27FC236}">
                <a16:creationId xmlns:a16="http://schemas.microsoft.com/office/drawing/2014/main" id="{ABF7F0C6-3D5E-4AB3-A556-E2569002ABDF}"/>
              </a:ext>
            </a:extLst>
          </p:cNvPr>
          <p:cNvSpPr/>
          <p:nvPr/>
        </p:nvSpPr>
        <p:spPr>
          <a:xfrm>
            <a:off x="6501595" y="1695196"/>
            <a:ext cx="4859597" cy="4415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p:cNvSpPr>
            <a:spLocks noGrp="1"/>
          </p:cNvSpPr>
          <p:nvPr>
            <p:ph sz="half" idx="10"/>
          </p:nvPr>
        </p:nvSpPr>
        <p:spPr>
          <a:xfrm>
            <a:off x="6310716" y="1834585"/>
            <a:ext cx="5181600" cy="4351338"/>
          </a:xfrm>
        </p:spPr>
        <p:txBody>
          <a:bodyPr>
            <a:normAutofit/>
          </a:bodyPr>
          <a:lstStyle/>
          <a:p>
            <a:pPr marL="0" indent="0" algn="ctr">
              <a:buNone/>
            </a:pPr>
            <a:r>
              <a:rPr lang="en-US" dirty="0" err="1"/>
              <a:t>effeciëntie</a:t>
            </a:r>
            <a:r>
              <a:rPr lang="en-US" dirty="0"/>
              <a:t> </a:t>
            </a:r>
            <a:r>
              <a:rPr lang="en-US" dirty="0" err="1"/>
              <a:t>beleidsuitvoering</a:t>
            </a:r>
            <a:endParaRPr lang="en-US" dirty="0"/>
          </a:p>
          <a:p>
            <a:pPr lvl="1"/>
            <a:r>
              <a:rPr lang="fr-FR" sz="1600" dirty="0" err="1"/>
              <a:t>operational</a:t>
            </a:r>
            <a:r>
              <a:rPr lang="fr-FR" sz="1600" dirty="0"/>
              <a:t> excellence</a:t>
            </a:r>
          </a:p>
          <a:p>
            <a:pPr lvl="1"/>
            <a:r>
              <a:rPr lang="fr-FR" sz="1600" dirty="0" err="1"/>
              <a:t>gegevensbeheer</a:t>
            </a:r>
            <a:r>
              <a:rPr lang="fr-FR" sz="1600" dirty="0"/>
              <a:t> en -</a:t>
            </a:r>
            <a:r>
              <a:rPr lang="fr-FR" sz="1600" dirty="0" err="1"/>
              <a:t>beveiliging</a:t>
            </a:r>
            <a:endParaRPr lang="fr-FR" sz="1600" dirty="0"/>
          </a:p>
          <a:p>
            <a:pPr lvl="2"/>
            <a:r>
              <a:rPr lang="fr-FR" dirty="0" err="1"/>
              <a:t>eenmalig</a:t>
            </a:r>
            <a:r>
              <a:rPr lang="fr-FR" dirty="0"/>
              <a:t> </a:t>
            </a:r>
            <a:r>
              <a:rPr lang="fr-FR" dirty="0" err="1"/>
              <a:t>ingezameld</a:t>
            </a:r>
            <a:r>
              <a:rPr lang="fr-FR" dirty="0"/>
              <a:t> en </a:t>
            </a:r>
            <a:r>
              <a:rPr lang="fr-FR" dirty="0" err="1"/>
              <a:t>gevalideerd</a:t>
            </a:r>
            <a:endParaRPr lang="fr-FR" dirty="0"/>
          </a:p>
          <a:p>
            <a:pPr lvl="2"/>
            <a:r>
              <a:rPr lang="fr-FR" dirty="0" err="1"/>
              <a:t>juist</a:t>
            </a:r>
            <a:r>
              <a:rPr lang="fr-FR" dirty="0"/>
              <a:t> en </a:t>
            </a:r>
            <a:r>
              <a:rPr lang="fr-FR" dirty="0" err="1"/>
              <a:t>tijdig</a:t>
            </a:r>
            <a:r>
              <a:rPr lang="fr-FR" dirty="0"/>
              <a:t> </a:t>
            </a:r>
            <a:r>
              <a:rPr lang="fr-FR" dirty="0" err="1"/>
              <a:t>beschikbaar</a:t>
            </a:r>
            <a:endParaRPr lang="fr-FR" dirty="0"/>
          </a:p>
          <a:p>
            <a:pPr lvl="2"/>
            <a:r>
              <a:rPr lang="fr-FR" dirty="0" err="1"/>
              <a:t>herbruikbaar</a:t>
            </a:r>
            <a:r>
              <a:rPr lang="fr-FR" dirty="0"/>
              <a:t> en </a:t>
            </a:r>
            <a:r>
              <a:rPr lang="fr-FR" dirty="0" err="1"/>
              <a:t>gedeeld</a:t>
            </a:r>
            <a:r>
              <a:rPr lang="fr-FR" dirty="0"/>
              <a:t> (‘</a:t>
            </a:r>
            <a:r>
              <a:rPr lang="fr-FR" dirty="0" err="1"/>
              <a:t>legoblokjesfilosofie</a:t>
            </a:r>
            <a:r>
              <a:rPr lang="fr-FR" dirty="0"/>
              <a:t>’)</a:t>
            </a:r>
          </a:p>
          <a:p>
            <a:pPr lvl="1"/>
            <a:r>
              <a:rPr lang="fr-FR" sz="1600" dirty="0" err="1"/>
              <a:t>processen</a:t>
            </a:r>
            <a:endParaRPr lang="fr-FR" sz="1600" dirty="0"/>
          </a:p>
          <a:p>
            <a:pPr lvl="2"/>
            <a:r>
              <a:rPr lang="fr-FR" dirty="0" err="1"/>
              <a:t>event</a:t>
            </a:r>
            <a:r>
              <a:rPr lang="fr-FR" dirty="0"/>
              <a:t> </a:t>
            </a:r>
            <a:r>
              <a:rPr lang="fr-FR" dirty="0" err="1"/>
              <a:t>driven</a:t>
            </a:r>
            <a:endParaRPr lang="fr-FR" dirty="0"/>
          </a:p>
          <a:p>
            <a:pPr lvl="2"/>
            <a:r>
              <a:rPr lang="fr-FR" dirty="0" err="1"/>
              <a:t>procesketen</a:t>
            </a:r>
            <a:endParaRPr lang="fr-FR" dirty="0"/>
          </a:p>
          <a:p>
            <a:pPr lvl="2"/>
            <a:r>
              <a:rPr lang="fr-FR" dirty="0" err="1"/>
              <a:t>taakverdeling</a:t>
            </a:r>
            <a:r>
              <a:rPr lang="fr-FR" dirty="0"/>
              <a:t> </a:t>
            </a:r>
            <a:r>
              <a:rPr lang="fr-FR" dirty="0" err="1"/>
              <a:t>tussen</a:t>
            </a:r>
            <a:r>
              <a:rPr lang="fr-FR" dirty="0"/>
              <a:t> </a:t>
            </a:r>
            <a:r>
              <a:rPr lang="fr-FR" dirty="0" err="1"/>
              <a:t>actoren</a:t>
            </a:r>
            <a:r>
              <a:rPr lang="fr-FR" dirty="0"/>
              <a:t> in </a:t>
            </a:r>
            <a:r>
              <a:rPr lang="fr-FR" dirty="0" err="1"/>
              <a:t>functie</a:t>
            </a:r>
            <a:r>
              <a:rPr lang="fr-FR" dirty="0"/>
              <a:t> van </a:t>
            </a:r>
            <a:r>
              <a:rPr lang="fr-FR" dirty="0" err="1"/>
              <a:t>competentie</a:t>
            </a:r>
            <a:endParaRPr lang="fr-FR" dirty="0"/>
          </a:p>
          <a:p>
            <a:pPr lvl="1"/>
            <a:r>
              <a:rPr lang="fr-FR" sz="1600" dirty="0" err="1"/>
              <a:t>architectuur</a:t>
            </a:r>
            <a:endParaRPr lang="fr-FR" sz="1600" dirty="0"/>
          </a:p>
          <a:p>
            <a:pPr lvl="2"/>
            <a:r>
              <a:rPr lang="fr-FR" dirty="0"/>
              <a:t>service </a:t>
            </a:r>
            <a:r>
              <a:rPr lang="fr-FR" dirty="0" err="1"/>
              <a:t>Oriented</a:t>
            </a:r>
            <a:r>
              <a:rPr lang="fr-FR" dirty="0"/>
              <a:t> Architecture</a:t>
            </a:r>
          </a:p>
          <a:p>
            <a:pPr lvl="2"/>
            <a:r>
              <a:rPr lang="fr-FR" dirty="0" err="1"/>
              <a:t>modulariteit</a:t>
            </a:r>
            <a:r>
              <a:rPr lang="fr-FR" dirty="0"/>
              <a:t> en </a:t>
            </a:r>
            <a:r>
              <a:rPr lang="fr-FR" dirty="0" err="1"/>
              <a:t>encapsulatie</a:t>
            </a:r>
            <a:r>
              <a:rPr lang="fr-FR" dirty="0"/>
              <a:t> </a:t>
            </a:r>
          </a:p>
          <a:p>
            <a:pPr lvl="2"/>
            <a:r>
              <a:rPr lang="fr-FR" dirty="0" err="1"/>
              <a:t>synergieën</a:t>
            </a:r>
            <a:r>
              <a:rPr lang="fr-FR" dirty="0"/>
              <a:t> via cloud- en </a:t>
            </a:r>
            <a:r>
              <a:rPr lang="fr-FR" dirty="0" err="1"/>
              <a:t>containertechnologie</a:t>
            </a:r>
            <a:r>
              <a:rPr lang="fr-FR" dirty="0"/>
              <a:t> </a:t>
            </a:r>
          </a:p>
          <a:p>
            <a:pPr lvl="2"/>
            <a:endParaRPr lang="en-US" dirty="0"/>
          </a:p>
        </p:txBody>
      </p:sp>
    </p:spTree>
    <p:extLst>
      <p:ext uri="{BB962C8B-B14F-4D97-AF65-F5344CB8AC3E}">
        <p14:creationId xmlns:p14="http://schemas.microsoft.com/office/powerpoint/2010/main" val="175660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55438" y="2643145"/>
              <a:ext cx="84590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3. </a:t>
              </a:r>
              <a:r>
                <a:rPr kumimoji="0" lang="nl-NL"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Toepassing in de sociale sector</a:t>
              </a:r>
            </a:p>
          </p:txBody>
        </p:sp>
      </p:grpSp>
    </p:spTree>
    <p:extLst>
      <p:ext uri="{BB962C8B-B14F-4D97-AF65-F5344CB8AC3E}">
        <p14:creationId xmlns:p14="http://schemas.microsoft.com/office/powerpoint/2010/main" val="34269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Structuur</a:t>
            </a:r>
            <a:r>
              <a:rPr lang="en-US" dirty="0"/>
              <a:t> van de </a:t>
            </a:r>
            <a:r>
              <a:rPr lang="en-US" dirty="0" err="1"/>
              <a:t>uiteenzetting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fr-FR" dirty="0"/>
              <a:t>sociale </a:t>
            </a:r>
            <a:r>
              <a:rPr lang="fr-FR" dirty="0" err="1"/>
              <a:t>sector</a:t>
            </a:r>
            <a:r>
              <a:rPr lang="fr-FR" dirty="0"/>
              <a:t> : </a:t>
            </a:r>
            <a:r>
              <a:rPr lang="fr-FR" dirty="0" err="1"/>
              <a:t>stakeholders</a:t>
            </a:r>
            <a:r>
              <a:rPr lang="fr-FR" dirty="0"/>
              <a:t>, </a:t>
            </a:r>
            <a:r>
              <a:rPr lang="fr-FR" dirty="0" err="1"/>
              <a:t>verwachtingen</a:t>
            </a:r>
            <a:endParaRPr lang="fr-FR" dirty="0"/>
          </a:p>
          <a:p>
            <a:pPr marL="457200" indent="-457200">
              <a:buFont typeface="+mj-lt"/>
              <a:buAutoNum type="arabicPeriod"/>
            </a:pPr>
            <a:r>
              <a:rPr lang="fr-FR" dirty="0" err="1"/>
              <a:t>kruispuntbankmodel</a:t>
            </a:r>
            <a:r>
              <a:rPr lang="fr-FR" dirty="0"/>
              <a:t> : principes, </a:t>
            </a:r>
            <a:r>
              <a:rPr lang="fr-FR" dirty="0" err="1"/>
              <a:t>dienstenintegrator</a:t>
            </a:r>
            <a:endParaRPr lang="fr-FR" dirty="0"/>
          </a:p>
          <a:p>
            <a:pPr marL="457200" indent="-457200">
              <a:buFont typeface="+mj-lt"/>
              <a:buAutoNum type="arabicPeriod"/>
            </a:pPr>
            <a:r>
              <a:rPr lang="fr-FR" dirty="0" err="1"/>
              <a:t>toepassing</a:t>
            </a:r>
            <a:r>
              <a:rPr lang="fr-FR" dirty="0"/>
              <a:t> in de sociale </a:t>
            </a:r>
            <a:r>
              <a:rPr lang="fr-FR" dirty="0" err="1"/>
              <a:t>sector</a:t>
            </a:r>
            <a:r>
              <a:rPr lang="fr-FR" dirty="0"/>
              <a:t> : KSZ</a:t>
            </a:r>
          </a:p>
          <a:p>
            <a:pPr marL="457200" indent="-457200">
              <a:buFont typeface="+mj-lt"/>
              <a:buAutoNum type="arabicPeriod"/>
            </a:pPr>
            <a:r>
              <a:rPr lang="fr-FR" dirty="0" err="1"/>
              <a:t>uitdagingen</a:t>
            </a:r>
            <a:endParaRPr lang="fr-FR" dirty="0"/>
          </a:p>
          <a:p>
            <a:pPr marL="457200" indent="-457200">
              <a:buFont typeface="+mj-lt"/>
              <a:buAutoNum type="arabicPeriod"/>
            </a:pPr>
            <a:r>
              <a:rPr lang="fr-FR" dirty="0"/>
              <a:t>Europa</a:t>
            </a:r>
          </a:p>
          <a:p>
            <a:pPr marL="457200" indent="-457200">
              <a:buFont typeface="+mj-lt"/>
              <a:buAutoNum type="arabicPeriod"/>
            </a:pPr>
            <a:r>
              <a:rPr lang="fr-FR" dirty="0" err="1"/>
              <a:t>een</a:t>
            </a:r>
            <a:r>
              <a:rPr lang="fr-FR" dirty="0"/>
              <a:t> </a:t>
            </a:r>
            <a:r>
              <a:rPr lang="fr-FR" dirty="0" err="1"/>
              <a:t>paar</a:t>
            </a:r>
            <a:r>
              <a:rPr lang="fr-FR" dirty="0"/>
              <a:t> </a:t>
            </a:r>
            <a:r>
              <a:rPr lang="fr-FR" dirty="0" err="1"/>
              <a:t>projecten</a:t>
            </a:r>
            <a:endParaRPr lang="fr-FR" dirty="0"/>
          </a:p>
          <a:p>
            <a:pPr marL="457200" indent="-457200">
              <a:buFont typeface="+mj-lt"/>
              <a:buAutoNum type="arabicPeriod"/>
            </a:pPr>
            <a:r>
              <a:rPr lang="fr-FR" dirty="0" err="1"/>
              <a:t>besluit</a:t>
            </a:r>
            <a:r>
              <a:rPr lang="fr-FR" dirty="0"/>
              <a:t> : </a:t>
            </a:r>
            <a:r>
              <a:rPr lang="fr-FR" dirty="0" err="1"/>
              <a:t>bereikte</a:t>
            </a:r>
            <a:r>
              <a:rPr lang="fr-FR" dirty="0"/>
              <a:t> </a:t>
            </a:r>
            <a:r>
              <a:rPr lang="fr-FR" dirty="0" err="1"/>
              <a:t>voordelen</a:t>
            </a:r>
            <a:r>
              <a:rPr lang="fr-FR" dirty="0"/>
              <a:t>, </a:t>
            </a:r>
            <a:r>
              <a:rPr lang="fr-FR" dirty="0" err="1"/>
              <a:t>kritieke</a:t>
            </a:r>
            <a:r>
              <a:rPr lang="fr-FR" dirty="0"/>
              <a:t> </a:t>
            </a:r>
            <a:r>
              <a:rPr lang="fr-FR" dirty="0" err="1"/>
              <a:t>succesfactoren</a:t>
            </a:r>
            <a:r>
              <a:rPr lang="fr-FR" dirty="0"/>
              <a:t> </a:t>
            </a:r>
          </a:p>
          <a:p>
            <a:pPr marL="0" indent="0">
              <a:buNone/>
            </a:pPr>
            <a:endParaRPr lang="en-US" dirty="0"/>
          </a:p>
        </p:txBody>
      </p:sp>
    </p:spTree>
    <p:extLst>
      <p:ext uri="{BB962C8B-B14F-4D97-AF65-F5344CB8AC3E}">
        <p14:creationId xmlns:p14="http://schemas.microsoft.com/office/powerpoint/2010/main" val="262730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 van de sociale zekerheid</a:t>
            </a:r>
            <a:endParaRPr lang="en-US" dirty="0"/>
          </a:p>
        </p:txBody>
      </p:sp>
      <p:sp>
        <p:nvSpPr>
          <p:cNvPr id="3" name="Content Placeholder 2"/>
          <p:cNvSpPr>
            <a:spLocks noGrp="1"/>
          </p:cNvSpPr>
          <p:nvPr>
            <p:ph idx="1"/>
          </p:nvPr>
        </p:nvSpPr>
        <p:spPr>
          <a:xfrm>
            <a:off x="838200" y="1718044"/>
            <a:ext cx="10515600" cy="4582171"/>
          </a:xfrm>
        </p:spPr>
        <p:txBody>
          <a:bodyPr>
            <a:normAutofit/>
          </a:bodyPr>
          <a:lstStyle/>
          <a:p>
            <a:pPr algn="just"/>
            <a:r>
              <a:rPr lang="nl-BE" dirty="0"/>
              <a:t>opgericht bij de FOD Sociale Zekerheid</a:t>
            </a:r>
          </a:p>
          <a:p>
            <a:pPr lvl="1" algn="just"/>
            <a:r>
              <a:rPr lang="nl-BE" dirty="0"/>
              <a:t>wet van 15 januari 1990</a:t>
            </a:r>
          </a:p>
          <a:p>
            <a:pPr algn="just"/>
            <a:r>
              <a:rPr lang="nl-BE" dirty="0"/>
              <a:t>paritair beheer</a:t>
            </a:r>
          </a:p>
          <a:p>
            <a:pPr lvl="1" algn="just"/>
            <a:r>
              <a:rPr lang="nl-BE" dirty="0"/>
              <a:t>wet van 25 april 1963 betreffende het beheer van de instellingen van openbaar nut voor sociale zekerheid en sociale voorzorg</a:t>
            </a:r>
          </a:p>
          <a:p>
            <a:pPr lvl="1" algn="just"/>
            <a:r>
              <a:rPr lang="nl-BE" dirty="0"/>
              <a:t>beheerscomité, onder meer samengesteld uit vertegenwoordigers van werknemers, werkgevers en zelfstandigen</a:t>
            </a:r>
          </a:p>
          <a:p>
            <a:pPr algn="just"/>
            <a:r>
              <a:rPr lang="nl-BE" dirty="0"/>
              <a:t>bepaalde autonomie</a:t>
            </a:r>
            <a:r>
              <a:rPr lang="nl-BE" sz="2200" dirty="0"/>
              <a:t> </a:t>
            </a:r>
          </a:p>
          <a:p>
            <a:pPr lvl="1" algn="just"/>
            <a:r>
              <a:rPr lang="nl-BE" dirty="0"/>
              <a:t>koninklijk besluit van 3 april 1997 houdende maatregelen met het oog op de responsabilisering van de openbare instellingen van sociale zekerheid</a:t>
            </a:r>
          </a:p>
          <a:p>
            <a:pPr lvl="1" algn="just"/>
            <a:r>
              <a:rPr lang="nl-BE" dirty="0"/>
              <a:t>techniek van de bestuursovereenkomst</a:t>
            </a:r>
          </a:p>
          <a:p>
            <a:pPr lvl="2" algn="just"/>
            <a:r>
              <a:rPr lang="nl-BE" dirty="0"/>
              <a:t>overeenkomst tussen de Staat en de KSZ</a:t>
            </a:r>
          </a:p>
          <a:p>
            <a:pPr lvl="2" algn="just"/>
            <a:r>
              <a:rPr lang="nl-BE" dirty="0"/>
              <a:t>bevat specifieke regels en voorwaarden waaronder de KSZ haar opdrachten vervult </a:t>
            </a:r>
          </a:p>
          <a:p>
            <a:pPr lvl="2" algn="just"/>
            <a:r>
              <a:rPr lang="nl-BE" dirty="0"/>
              <a:t>KSZ is “openbare instelling van sociale zekerheid” (OISZ)</a:t>
            </a:r>
          </a:p>
          <a:p>
            <a:pPr lvl="2" algn="just"/>
            <a:endParaRPr lang="fr-BE" altLang="en-US" sz="1800" dirty="0"/>
          </a:p>
          <a:p>
            <a:endParaRPr lang="en-US" dirty="0"/>
          </a:p>
        </p:txBody>
      </p:sp>
    </p:spTree>
    <p:extLst>
      <p:ext uri="{BB962C8B-B14F-4D97-AF65-F5344CB8AC3E}">
        <p14:creationId xmlns:p14="http://schemas.microsoft.com/office/powerpoint/2010/main" val="235523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 van de sociale zekerheid</a:t>
            </a:r>
            <a:endParaRPr lang="en-US" dirty="0"/>
          </a:p>
        </p:txBody>
      </p:sp>
      <p:sp>
        <p:nvSpPr>
          <p:cNvPr id="3" name="Content Placeholder 2"/>
          <p:cNvSpPr>
            <a:spLocks noGrp="1"/>
          </p:cNvSpPr>
          <p:nvPr>
            <p:ph idx="1"/>
          </p:nvPr>
        </p:nvSpPr>
        <p:spPr/>
        <p:txBody>
          <a:bodyPr>
            <a:normAutofit/>
          </a:bodyPr>
          <a:lstStyle/>
          <a:p>
            <a:r>
              <a:rPr lang="nl-BE" dirty="0"/>
              <a:t>doel</a:t>
            </a:r>
          </a:p>
          <a:p>
            <a:pPr lvl="1"/>
            <a:r>
              <a:rPr lang="nl-BE" dirty="0"/>
              <a:t>optreden als motor en coördinator van het e-</a:t>
            </a:r>
            <a:r>
              <a:rPr lang="nl-BE" dirty="0" err="1"/>
              <a:t>government</a:t>
            </a:r>
            <a:r>
              <a:rPr lang="nl-BE" dirty="0"/>
              <a:t> in de sociale sector</a:t>
            </a:r>
          </a:p>
          <a:p>
            <a:pPr lvl="1"/>
            <a:r>
              <a:rPr lang="nl-BE" dirty="0"/>
              <a:t>de actoren op het terrein samenbrengen en doen meewerken aan de verbetering van de kwaliteit, de doeltreffendheid, de efficiëntie en de </a:t>
            </a:r>
            <a:r>
              <a:rPr lang="nl-BE" dirty="0" err="1"/>
              <a:t>performantie</a:t>
            </a:r>
            <a:r>
              <a:rPr lang="nl-BE" dirty="0"/>
              <a:t> van de sociale sector</a:t>
            </a:r>
          </a:p>
          <a:p>
            <a:pPr lvl="1"/>
            <a:r>
              <a:rPr lang="nl-BE" dirty="0"/>
              <a:t>blijven ijveren voor een herziening van de processen en relaties tussen de 3.000 instanties die actief zijn in de sociale sector (federale instanties, gewestelijke en gemeenschapsinstanties, lokale instanties) en tussen deze instanties, middenveldorganisaties, de burgers en de ondernemingen</a:t>
            </a:r>
          </a:p>
          <a:p>
            <a:pPr lvl="1"/>
            <a:endParaRPr lang="fr-FR" sz="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innovatie</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vermogen om te anticiperen op belangrijke uitdagingen en om hier innovatieve antwoorden op te bieden</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pionier inzake wetgeving op het vlak van nieuwe technologieën en inzake implementatie van nieuwe projecten die gebruik maken van deze technologieën</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volledig </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dienstgeoriënteerd</a:t>
            </a: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 platform (SOA)</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endParaRPr kumimoji="0" lang="fr-BE" alt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cloud</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98299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C7852CC-9C36-4407-A65D-E015A4F1EE6F}"/>
              </a:ext>
            </a:extLst>
          </p:cNvPr>
          <p:cNvSpPr/>
          <p:nvPr/>
        </p:nvSpPr>
        <p:spPr>
          <a:xfrm>
            <a:off x="963561" y="6701062"/>
            <a:ext cx="10205884" cy="15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B1B2F77-7F31-4CCC-87F0-8A3F0A492833}"/>
              </a:ext>
            </a:extLst>
          </p:cNvPr>
          <p:cNvSpPr/>
          <p:nvPr/>
        </p:nvSpPr>
        <p:spPr>
          <a:xfrm>
            <a:off x="955551" y="1186293"/>
            <a:ext cx="10272888" cy="5593238"/>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noFill/>
        </p:spPr>
        <p:txBody>
          <a:bodyPr/>
          <a:lstStyle/>
          <a:p>
            <a:r>
              <a:rPr lang="nl-NL" dirty="0"/>
              <a:t>Kruispuntbank van de sociale zekerheid / resultaten</a:t>
            </a:r>
            <a:endParaRPr lang="en-US" dirty="0"/>
          </a:p>
        </p:txBody>
      </p:sp>
      <p:sp>
        <p:nvSpPr>
          <p:cNvPr id="9" name="Rectangle: Rounded Corners 8">
            <a:extLst>
              <a:ext uri="{FF2B5EF4-FFF2-40B4-BE49-F238E27FC236}">
                <a16:creationId xmlns:a16="http://schemas.microsoft.com/office/drawing/2014/main" id="{7C13FBA7-BE12-4215-9997-8F537C72F7AC}"/>
              </a:ext>
            </a:extLst>
          </p:cNvPr>
          <p:cNvSpPr/>
          <p:nvPr/>
        </p:nvSpPr>
        <p:spPr>
          <a:xfrm>
            <a:off x="1229029" y="1354141"/>
            <a:ext cx="4799600" cy="6767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BE" altLang="en-US" dirty="0" err="1">
                <a:solidFill>
                  <a:prstClr val="black"/>
                </a:solidFill>
              </a:rPr>
              <a:t>een</a:t>
            </a:r>
            <a:r>
              <a:rPr lang="fr-BE" altLang="en-US" dirty="0">
                <a:solidFill>
                  <a:prstClr val="black"/>
                </a:solidFill>
              </a:rPr>
              <a:t> </a:t>
            </a:r>
            <a:r>
              <a:rPr lang="fr-BE" altLang="en-US" dirty="0" err="1">
                <a:solidFill>
                  <a:prstClr val="black"/>
                </a:solidFill>
              </a:rPr>
              <a:t>netwerk</a:t>
            </a:r>
            <a:r>
              <a:rPr lang="fr-BE" altLang="en-US" dirty="0">
                <a:solidFill>
                  <a:prstClr val="black"/>
                </a:solidFill>
              </a:rPr>
              <a:t> </a:t>
            </a:r>
            <a:r>
              <a:rPr lang="fr-BE" altLang="en-US" dirty="0" err="1">
                <a:solidFill>
                  <a:prstClr val="black"/>
                </a:solidFill>
              </a:rPr>
              <a:t>tussen</a:t>
            </a:r>
            <a:r>
              <a:rPr lang="fr-BE" altLang="en-US" dirty="0">
                <a:solidFill>
                  <a:prstClr val="black"/>
                </a:solidFill>
              </a:rPr>
              <a:t> 3.000 </a:t>
            </a:r>
            <a:r>
              <a:rPr lang="fr-BE" altLang="en-US" dirty="0" err="1">
                <a:solidFill>
                  <a:prstClr val="black"/>
                </a:solidFill>
              </a:rPr>
              <a:t>actoren</a:t>
            </a:r>
            <a:r>
              <a:rPr lang="fr-BE" altLang="en-US" dirty="0">
                <a:solidFill>
                  <a:prstClr val="black"/>
                </a:solidFill>
              </a:rPr>
              <a:t> in de sociale </a:t>
            </a:r>
            <a:r>
              <a:rPr lang="fr-BE" altLang="en-US" dirty="0" err="1">
                <a:solidFill>
                  <a:prstClr val="black"/>
                </a:solidFill>
              </a:rPr>
              <a:t>sector</a:t>
            </a:r>
            <a:r>
              <a:rPr lang="fr-BE" altLang="en-US" dirty="0">
                <a:solidFill>
                  <a:prstClr val="black"/>
                </a:solidFill>
              </a:rPr>
              <a:t> met </a:t>
            </a:r>
            <a:r>
              <a:rPr lang="fr-BE" altLang="en-US" dirty="0" err="1">
                <a:solidFill>
                  <a:prstClr val="black"/>
                </a:solidFill>
              </a:rPr>
              <a:t>basisdiensten</a:t>
            </a:r>
            <a:endParaRPr lang="fr-BE" altLang="en-US" dirty="0">
              <a:solidFill>
                <a:prstClr val="black"/>
              </a:solidFill>
            </a:endParaRPr>
          </a:p>
        </p:txBody>
      </p:sp>
      <p:sp>
        <p:nvSpPr>
          <p:cNvPr id="10" name="Rectangle: Rounded Corners 9">
            <a:extLst>
              <a:ext uri="{FF2B5EF4-FFF2-40B4-BE49-F238E27FC236}">
                <a16:creationId xmlns:a16="http://schemas.microsoft.com/office/drawing/2014/main" id="{66F3ABBF-4BC7-47AD-B4AA-7B4B78B9F779}"/>
              </a:ext>
            </a:extLst>
          </p:cNvPr>
          <p:cNvSpPr/>
          <p:nvPr/>
        </p:nvSpPr>
        <p:spPr>
          <a:xfrm>
            <a:off x="6183035" y="1356726"/>
            <a:ext cx="4799597" cy="674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kumimoji="0" lang="fr-BE"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lang="nl-NL" altLang="en-US" dirty="0">
                <a:solidFill>
                  <a:prstClr val="black"/>
                </a:solidFill>
              </a:rPr>
              <a:t>1,9 miljard berichten uitgewisseld tussen de actoren in de sector in </a:t>
            </a:r>
            <a:r>
              <a:rPr kumimoji="0" lang="fr-BE"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11" name="Rectangle: Rounded Corners 10">
            <a:extLst>
              <a:ext uri="{FF2B5EF4-FFF2-40B4-BE49-F238E27FC236}">
                <a16:creationId xmlns:a16="http://schemas.microsoft.com/office/drawing/2014/main" id="{F391BC58-F2E5-48DB-8C66-160DBDCADBFD}"/>
              </a:ext>
            </a:extLst>
          </p:cNvPr>
          <p:cNvSpPr/>
          <p:nvPr/>
        </p:nvSpPr>
        <p:spPr>
          <a:xfrm>
            <a:off x="1229031" y="2121001"/>
            <a:ext cx="4799597" cy="6676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unieke identificatiesleutel voor elke burger</a:t>
            </a:r>
          </a:p>
        </p:txBody>
      </p:sp>
      <p:sp>
        <p:nvSpPr>
          <p:cNvPr id="12" name="Rectangle: Rounded Corners 11">
            <a:extLst>
              <a:ext uri="{FF2B5EF4-FFF2-40B4-BE49-F238E27FC236}">
                <a16:creationId xmlns:a16="http://schemas.microsoft.com/office/drawing/2014/main" id="{1F48F852-0FF6-40E6-965D-56A88ABDE728}"/>
              </a:ext>
            </a:extLst>
          </p:cNvPr>
          <p:cNvSpPr/>
          <p:nvPr/>
        </p:nvSpPr>
        <p:spPr>
          <a:xfrm>
            <a:off x="6183035" y="2114410"/>
            <a:ext cx="4799594" cy="674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unieke identificatiesleutel voor elke onderneming</a:t>
            </a:r>
          </a:p>
        </p:txBody>
      </p:sp>
      <p:sp>
        <p:nvSpPr>
          <p:cNvPr id="13" name="Rectangle: Rounded Corners 12">
            <a:extLst>
              <a:ext uri="{FF2B5EF4-FFF2-40B4-BE49-F238E27FC236}">
                <a16:creationId xmlns:a16="http://schemas.microsoft.com/office/drawing/2014/main" id="{9BF18BE1-727E-4756-80D2-60D0274CF177}"/>
              </a:ext>
            </a:extLst>
          </p:cNvPr>
          <p:cNvSpPr/>
          <p:nvPr/>
        </p:nvSpPr>
        <p:spPr>
          <a:xfrm>
            <a:off x="1229032" y="2884717"/>
            <a:ext cx="4799596"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rationalisering, unieke inzameling en hergebruik van de informatie</a:t>
            </a:r>
          </a:p>
        </p:txBody>
      </p:sp>
      <p:sp>
        <p:nvSpPr>
          <p:cNvPr id="14" name="Rectangle: Rounded Corners 13">
            <a:extLst>
              <a:ext uri="{FF2B5EF4-FFF2-40B4-BE49-F238E27FC236}">
                <a16:creationId xmlns:a16="http://schemas.microsoft.com/office/drawing/2014/main" id="{56C2608E-CA08-4F78-A595-76D057C33070}"/>
              </a:ext>
            </a:extLst>
          </p:cNvPr>
          <p:cNvSpPr/>
          <p:nvPr/>
        </p:nvSpPr>
        <p:spPr>
          <a:xfrm>
            <a:off x="6202699" y="2881926"/>
            <a:ext cx="4799594"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automatische toekenning van bijkomende rechten</a:t>
            </a:r>
          </a:p>
        </p:txBody>
      </p:sp>
      <p:sp>
        <p:nvSpPr>
          <p:cNvPr id="15" name="Rectangle: Rounded Corners 14">
            <a:extLst>
              <a:ext uri="{FF2B5EF4-FFF2-40B4-BE49-F238E27FC236}">
                <a16:creationId xmlns:a16="http://schemas.microsoft.com/office/drawing/2014/main" id="{77D7B519-88CA-45DE-A0DF-87E4B4EF7989}"/>
              </a:ext>
            </a:extLst>
          </p:cNvPr>
          <p:cNvSpPr/>
          <p:nvPr/>
        </p:nvSpPr>
        <p:spPr>
          <a:xfrm>
            <a:off x="1229032" y="3710604"/>
            <a:ext cx="4779936" cy="12009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220 gestructureerde berichten en een 120-tal </a:t>
            </a:r>
            <a:r>
              <a:rPr lang="nl-NL" altLang="en-US" dirty="0" err="1">
                <a:solidFill>
                  <a:prstClr val="black"/>
                </a:solidFill>
              </a:rPr>
              <a:t>webservices</a:t>
            </a:r>
            <a:r>
              <a:rPr lang="nl-NL" altLang="en-US" dirty="0">
                <a:solidFill>
                  <a:prstClr val="black"/>
                </a:solidFill>
              </a:rPr>
              <a:t> in productie na procesoptimalisering en machtigingen van het Informatieveiligheidscomité (IVC)</a:t>
            </a:r>
          </a:p>
        </p:txBody>
      </p:sp>
      <p:sp>
        <p:nvSpPr>
          <p:cNvPr id="16" name="Rectangle: Rounded Corners 15">
            <a:extLst>
              <a:ext uri="{FF2B5EF4-FFF2-40B4-BE49-F238E27FC236}">
                <a16:creationId xmlns:a16="http://schemas.microsoft.com/office/drawing/2014/main" id="{63029487-A7EC-4805-A73E-D728DC8266DF}"/>
              </a:ext>
            </a:extLst>
          </p:cNvPr>
          <p:cNvSpPr/>
          <p:nvPr/>
        </p:nvSpPr>
        <p:spPr>
          <a:xfrm>
            <a:off x="6183033" y="3691620"/>
            <a:ext cx="4819260" cy="12198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multifunctionele aangiften van de werkgevers aan de hele sociale zekerheid van toepassing tot toepassing met daarin gegevens over de arbeidsrelaties en het loon en de arbeidstijd</a:t>
            </a:r>
          </a:p>
        </p:txBody>
      </p:sp>
      <p:sp>
        <p:nvSpPr>
          <p:cNvPr id="17" name="Rectangle: Rounded Corners 16">
            <a:extLst>
              <a:ext uri="{FF2B5EF4-FFF2-40B4-BE49-F238E27FC236}">
                <a16:creationId xmlns:a16="http://schemas.microsoft.com/office/drawing/2014/main" id="{9040A633-159A-4646-8456-7BACB9664282}"/>
              </a:ext>
            </a:extLst>
          </p:cNvPr>
          <p:cNvSpPr/>
          <p:nvPr/>
        </p:nvSpPr>
        <p:spPr>
          <a:xfrm>
            <a:off x="1229027" y="5001350"/>
            <a:ext cx="4799593" cy="9324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afschaffing van bijna alle rechtstreekse en onrechtstreekse informatie-uitwisselingen op papier </a:t>
            </a:r>
            <a:endParaRPr kumimoji="0" lang="fr-FR"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E11749EF-EF63-449F-B0DB-FD79EED02E50}"/>
              </a:ext>
            </a:extLst>
          </p:cNvPr>
          <p:cNvSpPr/>
          <p:nvPr/>
        </p:nvSpPr>
        <p:spPr>
          <a:xfrm>
            <a:off x="6192864" y="6028714"/>
            <a:ext cx="4799593" cy="6167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sz="1700" dirty="0">
                <a:solidFill>
                  <a:prstClr val="black"/>
                </a:solidFill>
              </a:rPr>
              <a:t>op jaarlijkse basis, een besparing van 1 miljard € aan administratieve lasten voor de sociale sector </a:t>
            </a:r>
            <a:endParaRPr kumimoji="0" lang="fr-FR" altLang="en-US" sz="1700" b="0" i="0" u="none" strike="noStrike" kern="1200" cap="none" spc="0" normalizeH="0" baseline="0" noProof="0" dirty="0">
              <a:ln>
                <a:noFill/>
              </a:ln>
              <a:solidFill>
                <a:prstClr val="black"/>
              </a:solidFill>
              <a:effectLst/>
              <a:uLnTx/>
              <a:uFillTx/>
              <a:latin typeface="Calibri" panose="020F0502020204030204"/>
            </a:endParaRPr>
          </a:p>
        </p:txBody>
      </p:sp>
      <p:sp>
        <p:nvSpPr>
          <p:cNvPr id="19" name="Rectangle: Rounded Corners 18">
            <a:extLst>
              <a:ext uri="{FF2B5EF4-FFF2-40B4-BE49-F238E27FC236}">
                <a16:creationId xmlns:a16="http://schemas.microsoft.com/office/drawing/2014/main" id="{B178DAC4-8E72-493D-855A-84EF1313B2B4}"/>
              </a:ext>
            </a:extLst>
          </p:cNvPr>
          <p:cNvSpPr/>
          <p:nvPr/>
        </p:nvSpPr>
        <p:spPr>
          <a:xfrm>
            <a:off x="1229032" y="6038360"/>
            <a:ext cx="4799588" cy="6167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err="1">
                <a:solidFill>
                  <a:prstClr val="black"/>
                </a:solidFill>
              </a:rPr>
              <a:t>doeltreffender</a:t>
            </a:r>
            <a:r>
              <a:rPr lang="fr-FR" altLang="en-US" dirty="0">
                <a:solidFill>
                  <a:prstClr val="black"/>
                </a:solidFill>
              </a:rPr>
              <a:t> </a:t>
            </a:r>
            <a:r>
              <a:rPr lang="fr-FR" altLang="en-US" dirty="0" err="1">
                <a:solidFill>
                  <a:prstClr val="black"/>
                </a:solidFill>
              </a:rPr>
              <a:t>fraudebestrijding</a:t>
            </a:r>
            <a:endParaRPr lang="fr-FR" altLang="en-US" dirty="0">
              <a:solidFill>
                <a:prstClr val="black"/>
              </a:solidFill>
            </a:endParaRPr>
          </a:p>
        </p:txBody>
      </p:sp>
      <p:sp>
        <p:nvSpPr>
          <p:cNvPr id="20" name="Rectangle: Rounded Corners 19">
            <a:extLst>
              <a:ext uri="{FF2B5EF4-FFF2-40B4-BE49-F238E27FC236}">
                <a16:creationId xmlns:a16="http://schemas.microsoft.com/office/drawing/2014/main" id="{ABE9B2F0-4DA7-45D0-A264-8ED23042D8B6}"/>
              </a:ext>
            </a:extLst>
          </p:cNvPr>
          <p:cNvSpPr/>
          <p:nvPr/>
        </p:nvSpPr>
        <p:spPr>
          <a:xfrm>
            <a:off x="6183033" y="5001350"/>
            <a:ext cx="4819260" cy="9324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gemeenschappelijke datacenter voor de OISZ, SOA-omgeving, gedeelde en geïntegreerde diensten, Cloud-omgeving</a:t>
            </a:r>
          </a:p>
        </p:txBody>
      </p:sp>
    </p:spTree>
    <p:extLst>
      <p:ext uri="{BB962C8B-B14F-4D97-AF65-F5344CB8AC3E}">
        <p14:creationId xmlns:p14="http://schemas.microsoft.com/office/powerpoint/2010/main" val="9015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 met basisdiensten</a:t>
            </a:r>
            <a:endParaRPr lang="fr-FR" dirty="0"/>
          </a:p>
        </p:txBody>
      </p:sp>
      <p:sp>
        <p:nvSpPr>
          <p:cNvPr id="3" name="Content Placeholder 2"/>
          <p:cNvSpPr>
            <a:spLocks noGrp="1"/>
          </p:cNvSpPr>
          <p:nvPr>
            <p:ph idx="1"/>
          </p:nvPr>
        </p:nvSpPr>
        <p:spPr>
          <a:xfrm>
            <a:off x="881064" y="1705346"/>
            <a:ext cx="10515600" cy="4351338"/>
          </a:xfrm>
        </p:spPr>
        <p:txBody>
          <a:bodyPr>
            <a:normAutofit/>
          </a:bodyPr>
          <a:lstStyle/>
          <a:p>
            <a:r>
              <a:rPr lang="fr-BE" dirty="0" err="1"/>
              <a:t>technisch</a:t>
            </a:r>
            <a:r>
              <a:rPr lang="fr-BE" dirty="0"/>
              <a:t> </a:t>
            </a:r>
            <a:r>
              <a:rPr lang="fr-BE" dirty="0" err="1"/>
              <a:t>netwerk</a:t>
            </a:r>
            <a:endParaRPr lang="en-US" sz="2000" dirty="0"/>
          </a:p>
        </p:txBody>
      </p:sp>
      <p:grpSp>
        <p:nvGrpSpPr>
          <p:cNvPr id="93" name="Group 92"/>
          <p:cNvGrpSpPr/>
          <p:nvPr/>
        </p:nvGrpSpPr>
        <p:grpSpPr>
          <a:xfrm>
            <a:off x="2276565" y="1594105"/>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5" name="Rectangle 5"/>
            <p:cNvSpPr>
              <a:spLocks noChangeArrowheads="1"/>
            </p:cNvSpPr>
            <p:nvPr/>
          </p:nvSpPr>
          <p:spPr bwMode="auto">
            <a:xfrm>
              <a:off x="2493963"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6" name="Rectangle 6"/>
            <p:cNvSpPr>
              <a:spLocks noChangeArrowheads="1"/>
            </p:cNvSpPr>
            <p:nvPr/>
          </p:nvSpPr>
          <p:spPr bwMode="auto">
            <a:xfrm>
              <a:off x="2493963"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7" name="Rectangle 10"/>
            <p:cNvSpPr>
              <a:spLocks noChangeArrowheads="1"/>
            </p:cNvSpPr>
            <p:nvPr/>
          </p:nvSpPr>
          <p:spPr bwMode="auto">
            <a:xfrm>
              <a:off x="4614863" y="3849688"/>
              <a:ext cx="84137" cy="17018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03079"/>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880842"/>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880842"/>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RVA</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a:solidFill>
                    <a:srgbClr val="000000"/>
                  </a:solidFill>
                  <a:latin typeface="+mn-lt"/>
                  <a:sym typeface="Arial" charset="0"/>
                </a:rPr>
                <a:t>Gebruikers</a:t>
              </a:r>
              <a:endParaRPr lang="fr-BE" altLang="en-US" sz="1800" dirty="0">
                <a:solidFill>
                  <a:srgbClr val="000000"/>
                </a:solidFill>
                <a:latin typeface="+mn-lt"/>
                <a:sym typeface="Arial" charset="0"/>
              </a:endParaRP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597864"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48" name="Rectangle 77"/>
            <p:cNvSpPr>
              <a:spLocks noChangeArrowheads="1"/>
            </p:cNvSpPr>
            <p:nvPr/>
          </p:nvSpPr>
          <p:spPr bwMode="auto">
            <a:xfrm>
              <a:off x="1454150"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0" name="Rectangle 79"/>
            <p:cNvSpPr>
              <a:spLocks noChangeArrowheads="1"/>
            </p:cNvSpPr>
            <p:nvPr/>
          </p:nvSpPr>
          <p:spPr bwMode="auto">
            <a:xfrm>
              <a:off x="1454150"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38248" y="5065713"/>
              <a:ext cx="72000" cy="1133475"/>
            </a:xfrm>
            <a:prstGeom prst="rect">
              <a:avLst/>
            </a:prstGeom>
            <a:solidFill>
              <a:schemeClr val="tx1">
                <a:lumMod val="50000"/>
                <a:lumOff val="50000"/>
              </a:schemeClr>
            </a:solidFill>
            <a:ln w="9525">
              <a:noFill/>
              <a:miter lim="800000"/>
              <a:headEnd/>
              <a:tailEnd/>
            </a:ln>
          </p:spPr>
          <p:txBody>
            <a:bodyPr wrap="none" anchor="ctr"/>
            <a:lstStyle/>
            <a:p>
              <a:endParaRPr lang="fr-FR" altLang="en-US"/>
            </a:p>
          </p:txBody>
        </p:sp>
        <p:sp>
          <p:nvSpPr>
            <p:cNvPr id="158" name="AutoShape 89"/>
            <p:cNvSpPr>
              <a:spLocks noChangeArrowheads="1"/>
            </p:cNvSpPr>
            <p:nvPr/>
          </p:nvSpPr>
          <p:spPr bwMode="auto">
            <a:xfrm>
              <a:off x="1454150" y="5065713"/>
              <a:ext cx="249238" cy="161925"/>
            </a:xfrm>
            <a:prstGeom prst="parallelogram">
              <a:avLst>
                <a:gd name="adj" fmla="val 8748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NIC</a:t>
              </a:r>
            </a:p>
          </p:txBody>
        </p:sp>
        <p:sp>
          <p:nvSpPr>
            <p:cNvPr id="163" name="Rectangle 97"/>
            <p:cNvSpPr>
              <a:spLocks noChangeArrowheads="1"/>
            </p:cNvSpPr>
            <p:nvPr/>
          </p:nvSpPr>
          <p:spPr bwMode="auto">
            <a:xfrm>
              <a:off x="787400" y="3787775"/>
              <a:ext cx="7739063" cy="619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64" name="Rectangle 100"/>
            <p:cNvSpPr>
              <a:spLocks noChangeArrowheads="1"/>
            </p:cNvSpPr>
            <p:nvPr/>
          </p:nvSpPr>
          <p:spPr bwMode="auto">
            <a:xfrm>
              <a:off x="931863" y="3355975"/>
              <a:ext cx="1824037" cy="363538"/>
            </a:xfrm>
            <a:prstGeom prst="rect">
              <a:avLst/>
            </a:prstGeom>
            <a:noFill/>
            <a:ln>
              <a:noFill/>
            </a:ln>
            <a:effectLst/>
          </p:spPr>
          <p:txBody>
            <a:bodyPr lIns="90488" tIns="44450" rIns="90488" bIns="44450">
              <a:spAutoFit/>
            </a:bodyPr>
            <a:lstStyle/>
            <a:p>
              <a:pPr>
                <a:buSzPct val="100000"/>
                <a:defRPr/>
              </a:pPr>
              <a:r>
                <a:rPr lang="fr-BE" dirty="0">
                  <a:solidFill>
                    <a:srgbClr val="000000"/>
                  </a:solidFill>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solidFill>
              <a:schemeClr val="tx1">
                <a:lumMod val="50000"/>
                <a:lumOff val="50000"/>
              </a:schemeClr>
            </a:solidFill>
            <a:ln w="9525">
              <a:noFill/>
              <a:miter lim="800000"/>
              <a:headEnd/>
              <a:tailEnd/>
            </a:ln>
          </p:spPr>
          <p:txBody>
            <a:bodyPr wrap="none" anchor="ctr"/>
            <a:lstStyle/>
            <a:p>
              <a:endParaRPr lang="fr-FR" altLang="en-US"/>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1" name="Rectangle 110"/>
            <p:cNvSpPr>
              <a:spLocks noChangeArrowheads="1"/>
            </p:cNvSpPr>
            <p:nvPr/>
          </p:nvSpPr>
          <p:spPr bwMode="auto">
            <a:xfrm>
              <a:off x="6583363" y="3862388"/>
              <a:ext cx="73025"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RSZ</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KSZ</a:t>
              </a:r>
            </a:p>
          </p:txBody>
        </p:sp>
        <p:sp>
          <p:nvSpPr>
            <p:cNvPr id="180" name="AutoShape 89"/>
            <p:cNvSpPr>
              <a:spLocks noChangeArrowheads="1"/>
            </p:cNvSpPr>
            <p:nvPr/>
          </p:nvSpPr>
          <p:spPr bwMode="auto">
            <a:xfrm>
              <a:off x="7596188" y="5084763"/>
              <a:ext cx="215900" cy="161925"/>
            </a:xfrm>
            <a:prstGeom prst="parallelogram">
              <a:avLst>
                <a:gd name="adj" fmla="val 8755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Tree>
    <p:extLst>
      <p:ext uri="{BB962C8B-B14F-4D97-AF65-F5344CB8AC3E}">
        <p14:creationId xmlns:p14="http://schemas.microsoft.com/office/powerpoint/2010/main" val="72595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 met basisdiensten</a:t>
            </a:r>
            <a:endParaRPr lang="fr-FR" dirty="0"/>
          </a:p>
        </p:txBody>
      </p:sp>
      <p:sp>
        <p:nvSpPr>
          <p:cNvPr id="3" name="Content Placeholder 2"/>
          <p:cNvSpPr>
            <a:spLocks noGrp="1"/>
          </p:cNvSpPr>
          <p:nvPr>
            <p:ph idx="1"/>
          </p:nvPr>
        </p:nvSpPr>
        <p:spPr/>
        <p:txBody>
          <a:bodyPr/>
          <a:lstStyle/>
          <a:p>
            <a:r>
              <a:rPr lang="fr-BE" dirty="0" err="1"/>
              <a:t>functioneel</a:t>
            </a:r>
            <a:r>
              <a:rPr lang="fr-BE" dirty="0"/>
              <a:t> </a:t>
            </a:r>
            <a:r>
              <a:rPr lang="fr-BE" dirty="0" err="1"/>
              <a:t>netwerk</a:t>
            </a:r>
            <a:endParaRPr lang="en-US" dirty="0"/>
          </a:p>
        </p:txBody>
      </p:sp>
      <p:pic>
        <p:nvPicPr>
          <p:cNvPr id="31"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24" y="1322586"/>
            <a:ext cx="7632848" cy="5167115"/>
          </a:xfrm>
          <a:prstGeom prst="rect">
            <a:avLst/>
          </a:prstGeom>
        </p:spPr>
      </p:pic>
    </p:spTree>
    <p:extLst>
      <p:ext uri="{BB962C8B-B14F-4D97-AF65-F5344CB8AC3E}">
        <p14:creationId xmlns:p14="http://schemas.microsoft.com/office/powerpoint/2010/main" val="246135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6B172-0F91-431C-956D-0F32E81F8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12" y="1325252"/>
            <a:ext cx="10002710" cy="4628245"/>
          </a:xfrm>
          <a:prstGeom prst="rect">
            <a:avLst/>
          </a:prstGeom>
        </p:spPr>
      </p:pic>
    </p:spTree>
    <p:extLst>
      <p:ext uri="{BB962C8B-B14F-4D97-AF65-F5344CB8AC3E}">
        <p14:creationId xmlns:p14="http://schemas.microsoft.com/office/powerpoint/2010/main" val="330819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Procesvereenvoudiging</a:t>
            </a:r>
            <a:endParaRPr lang="en-US" dirty="0"/>
          </a:p>
        </p:txBody>
      </p:sp>
      <p:sp>
        <p:nvSpPr>
          <p:cNvPr id="3" name="Content Placeholder 2"/>
          <p:cNvSpPr>
            <a:spLocks noGrp="1"/>
          </p:cNvSpPr>
          <p:nvPr>
            <p:ph idx="1"/>
          </p:nvPr>
        </p:nvSpPr>
        <p:spPr>
          <a:xfrm>
            <a:off x="838200" y="1708519"/>
            <a:ext cx="10515600" cy="4719331"/>
          </a:xfrm>
        </p:spPr>
        <p:txBody>
          <a:bodyPr>
            <a:normAutofit/>
          </a:bodyPr>
          <a:lstStyle/>
          <a:p>
            <a:endParaRPr lang="nl-BE" dirty="0"/>
          </a:p>
          <a:p>
            <a:endParaRPr lang="nl-BE" dirty="0"/>
          </a:p>
          <a:p>
            <a:r>
              <a:rPr lang="nl-BE" dirty="0"/>
              <a:t>tussen 3.000 actoren betrokken bij sociale bescherming</a:t>
            </a:r>
          </a:p>
          <a:p>
            <a:endParaRPr lang="fr-BE" dirty="0"/>
          </a:p>
          <a:p>
            <a:endParaRPr lang="fr-BE" dirty="0"/>
          </a:p>
          <a:p>
            <a:endParaRPr lang="fr-BE" sz="800" dirty="0"/>
          </a:p>
          <a:p>
            <a:pPr marL="266700" lvl="1" indent="-266700">
              <a:buFont typeface="Arial" panose="020B0604020202020204" pitchFamily="34" charset="0"/>
              <a:buChar char="•"/>
            </a:pPr>
            <a:r>
              <a:rPr lang="nl-BE" sz="2000" dirty="0"/>
              <a:t>tussen 3.000 actoren betrokken bij sociale bescherming </a:t>
            </a:r>
            <a:br>
              <a:rPr lang="nl-BE" sz="2000" dirty="0"/>
            </a:br>
            <a:r>
              <a:rPr lang="nl-BE" sz="2000" dirty="0"/>
              <a:t>enerzijds en 225.000 werkgevers anderzijds</a:t>
            </a:r>
          </a:p>
          <a:p>
            <a:pPr marL="363538" lvl="1" indent="0">
              <a:buNone/>
            </a:pPr>
            <a:endParaRPr lang="fr-BE" sz="700" dirty="0">
              <a:sym typeface="Wingdings" panose="05000000000000000000" pitchFamily="2" charset="2"/>
            </a:endParaRPr>
          </a:p>
          <a:p>
            <a:pPr marL="365125" indent="-282575">
              <a:spcBef>
                <a:spcPts val="500"/>
              </a:spcBef>
              <a:buNone/>
            </a:pPr>
            <a:r>
              <a:rPr lang="nl-BE" sz="1800" dirty="0">
                <a:sym typeface="Wingdings" panose="05000000000000000000" pitchFamily="2" charset="2"/>
              </a:rPr>
              <a:t> </a:t>
            </a:r>
            <a:r>
              <a:rPr lang="nl-BE" sz="1700" dirty="0"/>
              <a:t>beperkt tot 3 momenten en maximaal van toepassing tot toepassing</a:t>
            </a:r>
          </a:p>
          <a:p>
            <a:pPr marL="365125" indent="-282575">
              <a:spcBef>
                <a:spcPts val="500"/>
              </a:spcBef>
              <a:buFont typeface="Calibri" panose="020F0502020204030204" pitchFamily="34" charset="0"/>
              <a:buChar char="-"/>
            </a:pPr>
            <a:r>
              <a:rPr lang="nl-BE" sz="1700" dirty="0"/>
              <a:t>de onmiddellijke aangifte van aanwerving en ontslag </a:t>
            </a:r>
          </a:p>
          <a:p>
            <a:pPr marL="365125" indent="-282575">
              <a:spcBef>
                <a:spcPts val="500"/>
              </a:spcBef>
              <a:buFont typeface="Calibri" panose="020F0502020204030204" pitchFamily="34" charset="0"/>
              <a:buChar char="-"/>
            </a:pPr>
            <a:r>
              <a:rPr lang="nl-BE" sz="1700" dirty="0"/>
              <a:t>de driemaandelijkse aangifte van lonen en arbeidstijden </a:t>
            </a:r>
          </a:p>
          <a:p>
            <a:pPr marL="365125" indent="-282575">
              <a:spcBef>
                <a:spcPts val="500"/>
              </a:spcBef>
              <a:buFont typeface="Calibri" panose="020F0502020204030204" pitchFamily="34" charset="0"/>
              <a:buChar char="-"/>
            </a:pPr>
            <a:r>
              <a:rPr lang="nl-BE" sz="1700" dirty="0"/>
              <a:t>het zich voordoen van een sociaal risico</a:t>
            </a:r>
          </a:p>
          <a:p>
            <a:endParaRPr lang="en-US" dirty="0"/>
          </a:p>
        </p:txBody>
      </p:sp>
      <p:grpSp>
        <p:nvGrpSpPr>
          <p:cNvPr id="4" name="Group 3">
            <a:extLst>
              <a:ext uri="{FF2B5EF4-FFF2-40B4-BE49-F238E27FC236}">
                <a16:creationId xmlns:a16="http://schemas.microsoft.com/office/drawing/2014/main" id="{D564AA68-76DF-471D-A9E8-6DD89873AA0F}"/>
              </a:ext>
            </a:extLst>
          </p:cNvPr>
          <p:cNvGrpSpPr/>
          <p:nvPr/>
        </p:nvGrpSpPr>
        <p:grpSpPr>
          <a:xfrm>
            <a:off x="7388813" y="1708519"/>
            <a:ext cx="4597037" cy="4011447"/>
            <a:chOff x="7358995" y="1592939"/>
            <a:chExt cx="4597037" cy="4011447"/>
          </a:xfrm>
        </p:grpSpPr>
        <p:grpSp>
          <p:nvGrpSpPr>
            <p:cNvPr id="24" name="Group 23">
              <a:extLst>
                <a:ext uri="{FF2B5EF4-FFF2-40B4-BE49-F238E27FC236}">
                  <a16:creationId xmlns:a16="http://schemas.microsoft.com/office/drawing/2014/main" id="{DD4B85D1-2B3C-4626-B94D-A2F87E7BFC21}"/>
                </a:ext>
              </a:extLst>
            </p:cNvPr>
            <p:cNvGrpSpPr/>
            <p:nvPr/>
          </p:nvGrpSpPr>
          <p:grpSpPr>
            <a:xfrm>
              <a:off x="7358995" y="1592939"/>
              <a:ext cx="4597037" cy="4011447"/>
              <a:chOff x="7275870" y="1592939"/>
              <a:chExt cx="4597037" cy="4011447"/>
            </a:xfrm>
          </p:grpSpPr>
          <p:sp>
            <p:nvSpPr>
              <p:cNvPr id="25" name="Rectangle 24">
                <a:extLst>
                  <a:ext uri="{FF2B5EF4-FFF2-40B4-BE49-F238E27FC236}">
                    <a16:creationId xmlns:a16="http://schemas.microsoft.com/office/drawing/2014/main" id="{935C1A85-1F88-4143-8A33-F815967326EE}"/>
                  </a:ext>
                </a:extLst>
              </p:cNvPr>
              <p:cNvSpPr/>
              <p:nvPr/>
            </p:nvSpPr>
            <p:spPr>
              <a:xfrm>
                <a:off x="7275870" y="1592939"/>
                <a:ext cx="4597037" cy="4011447"/>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Rectangle: Rounded Corners 25">
                <a:extLst>
                  <a:ext uri="{FF2B5EF4-FFF2-40B4-BE49-F238E27FC236}">
                    <a16:creationId xmlns:a16="http://schemas.microsoft.com/office/drawing/2014/main" id="{011632A6-CAE5-4761-A47D-A5102E51438A}"/>
                  </a:ext>
                </a:extLst>
              </p:cNvPr>
              <p:cNvSpPr/>
              <p:nvPr/>
            </p:nvSpPr>
            <p:spPr>
              <a:xfrm>
                <a:off x="7541342" y="1788318"/>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sp>
            <p:nvSpPr>
              <p:cNvPr id="28" name="Rectangle: Rounded Corners 27">
                <a:extLst>
                  <a:ext uri="{FF2B5EF4-FFF2-40B4-BE49-F238E27FC236}">
                    <a16:creationId xmlns:a16="http://schemas.microsoft.com/office/drawing/2014/main" id="{EF1E7C6B-5F65-456D-B0D1-962D0A14CEF9}"/>
                  </a:ext>
                </a:extLst>
              </p:cNvPr>
              <p:cNvSpPr/>
              <p:nvPr/>
            </p:nvSpPr>
            <p:spPr>
              <a:xfrm>
                <a:off x="7556090" y="3848180"/>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grpSp>
        <p:grpSp>
          <p:nvGrpSpPr>
            <p:cNvPr id="18" name="Group 4"/>
            <p:cNvGrpSpPr>
              <a:grpSpLocks noChangeAspect="1"/>
            </p:cNvGrpSpPr>
            <p:nvPr/>
          </p:nvGrpSpPr>
          <p:grpSpPr>
            <a:xfrm>
              <a:off x="7931949" y="2090843"/>
              <a:ext cx="3691688" cy="787010"/>
              <a:chOff x="803701" y="1396727"/>
              <a:chExt cx="6061892" cy="1292298"/>
            </a:xfrm>
          </p:grpSpPr>
          <p:cxnSp>
            <p:nvCxnSpPr>
              <p:cNvPr id="19" name="Straight Arrow Connector 5"/>
              <p:cNvCxnSpPr/>
              <p:nvPr/>
            </p:nvCxnSpPr>
            <p:spPr>
              <a:xfrm>
                <a:off x="3116606" y="1893527"/>
                <a:ext cx="954113" cy="7438"/>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03701" y="2282275"/>
                <a:ext cx="2716192" cy="389142"/>
              </a:xfrm>
              <a:prstGeom prst="rect">
                <a:avLst/>
              </a:prstGeom>
            </p:spPr>
            <p:txBody>
              <a:bodyPr wrap="none">
                <a:spAutoFit/>
              </a:bodyPr>
              <a:lstStyle/>
              <a:p>
                <a:pPr algn="ctr"/>
                <a:r>
                  <a:rPr lang="nl-BE" sz="1600" dirty="0"/>
                  <a:t>800 papieren formulieren </a:t>
                </a:r>
              </a:p>
            </p:txBody>
          </p:sp>
          <p:sp>
            <p:nvSpPr>
              <p:cNvPr id="21" name="Rectangle 20"/>
              <p:cNvSpPr/>
              <p:nvPr/>
            </p:nvSpPr>
            <p:spPr>
              <a:xfrm>
                <a:off x="3923928" y="2299883"/>
                <a:ext cx="2941665" cy="389142"/>
              </a:xfrm>
              <a:prstGeom prst="rect">
                <a:avLst/>
              </a:prstGeom>
            </p:spPr>
            <p:txBody>
              <a:bodyPr wrap="square">
                <a:spAutoFit/>
              </a:bodyPr>
              <a:lstStyle/>
              <a:p>
                <a:pPr algn="ctr"/>
                <a:r>
                  <a:rPr lang="nl-BE" sz="1600"/>
                  <a:t>220 elektronische processen</a:t>
                </a:r>
              </a:p>
            </p:txBody>
          </p:sp>
          <p:pic>
            <p:nvPicPr>
              <p:cNvPr id="22" name="Picture 13"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896" y="1508072"/>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543" y="1396727"/>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a:grpSpLocks noChangeAspect="1"/>
            </p:cNvGrpSpPr>
            <p:nvPr/>
          </p:nvGrpSpPr>
          <p:grpSpPr>
            <a:xfrm>
              <a:off x="7996032" y="4091820"/>
              <a:ext cx="3617321" cy="782061"/>
              <a:chOff x="846076" y="3642388"/>
              <a:chExt cx="5792657" cy="1252367"/>
            </a:xfrm>
          </p:grpSpPr>
          <p:pic>
            <p:nvPicPr>
              <p:cNvPr id="12" name="Picture 13"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3444" y="3748955"/>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543" y="3642388"/>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3106001" y="410185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46076" y="4503475"/>
                <a:ext cx="2532115" cy="379505"/>
              </a:xfrm>
              <a:prstGeom prst="rect">
                <a:avLst/>
              </a:prstGeom>
            </p:spPr>
            <p:txBody>
              <a:bodyPr wrap="none">
                <a:spAutoFit/>
              </a:bodyPr>
              <a:lstStyle/>
              <a:p>
                <a:pPr algn="ctr"/>
                <a:r>
                  <a:rPr lang="fr-BE" sz="1600" dirty="0"/>
                  <a:t>80 </a:t>
                </a:r>
                <a:r>
                  <a:rPr lang="fr-BE" sz="1600" dirty="0" err="1"/>
                  <a:t>formulieren</a:t>
                </a:r>
                <a:r>
                  <a:rPr lang="fr-BE" sz="1600" dirty="0"/>
                  <a:t> </a:t>
                </a:r>
                <a:r>
                  <a:rPr lang="fr-BE" sz="1600" dirty="0" err="1"/>
                  <a:t>papieren</a:t>
                </a:r>
                <a:r>
                  <a:rPr lang="fr-BE" sz="1600" dirty="0"/>
                  <a:t> </a:t>
                </a:r>
              </a:p>
            </p:txBody>
          </p:sp>
          <p:sp>
            <p:nvSpPr>
              <p:cNvPr id="16" name="Rectangle 15"/>
              <p:cNvSpPr/>
              <p:nvPr/>
            </p:nvSpPr>
            <p:spPr>
              <a:xfrm>
                <a:off x="3875032" y="4515250"/>
                <a:ext cx="2763701" cy="379505"/>
              </a:xfrm>
              <a:prstGeom prst="rect">
                <a:avLst/>
              </a:prstGeom>
            </p:spPr>
            <p:txBody>
              <a:bodyPr wrap="square">
                <a:spAutoFit/>
              </a:bodyPr>
              <a:lstStyle/>
              <a:p>
                <a:pPr algn="ctr"/>
                <a:r>
                  <a:rPr lang="fr-BE" sz="1600" dirty="0"/>
                  <a:t>30 </a:t>
                </a:r>
                <a:r>
                  <a:rPr lang="fr-BE" sz="1600" dirty="0" err="1"/>
                  <a:t>processen</a:t>
                </a:r>
                <a:r>
                  <a:rPr lang="fr-BE" sz="1600" dirty="0"/>
                  <a:t> </a:t>
                </a:r>
                <a:r>
                  <a:rPr lang="fr-BE" sz="1600" dirty="0" err="1"/>
                  <a:t>elektronische</a:t>
                </a:r>
                <a:endParaRPr lang="fr-BE" sz="1600" dirty="0"/>
              </a:p>
            </p:txBody>
          </p:sp>
        </p:grpSp>
      </p:grpSp>
    </p:spTree>
    <p:extLst>
      <p:ext uri="{BB962C8B-B14F-4D97-AF65-F5344CB8AC3E}">
        <p14:creationId xmlns:p14="http://schemas.microsoft.com/office/powerpoint/2010/main" val="394053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Procesvereenvoudiging</a:t>
            </a:r>
            <a:endParaRPr lang="en-US" dirty="0"/>
          </a:p>
        </p:txBody>
      </p:sp>
      <p:sp>
        <p:nvSpPr>
          <p:cNvPr id="3" name="Content Placeholder 2"/>
          <p:cNvSpPr>
            <a:spLocks noGrp="1"/>
          </p:cNvSpPr>
          <p:nvPr>
            <p:ph idx="1"/>
          </p:nvPr>
        </p:nvSpPr>
        <p:spPr/>
        <p:txBody>
          <a:bodyPr>
            <a:normAutofit/>
          </a:bodyPr>
          <a:lstStyle/>
          <a:p>
            <a:endParaRPr lang="nl-BE" dirty="0"/>
          </a:p>
          <a:p>
            <a:endParaRPr lang="nl-BE" dirty="0"/>
          </a:p>
          <a:p>
            <a:r>
              <a:rPr lang="nl-BE" dirty="0"/>
              <a:t>elektronische berichten zijn gemiddeld teruggebracht </a:t>
            </a:r>
            <a:br>
              <a:rPr lang="nl-BE" dirty="0"/>
            </a:br>
            <a:r>
              <a:rPr lang="nl-BE" dirty="0"/>
              <a:t>tot 1/3 van het aantal rubrieken van papieren formulieren</a:t>
            </a:r>
          </a:p>
          <a:p>
            <a:endParaRPr lang="fr-FR" sz="2000" dirty="0"/>
          </a:p>
          <a:p>
            <a:endParaRPr lang="fr-BE" dirty="0"/>
          </a:p>
          <a:p>
            <a:r>
              <a:rPr lang="fr-FR" dirty="0" err="1">
                <a:sym typeface="Arial" charset="0"/>
              </a:rPr>
              <a:t>Planbureau</a:t>
            </a:r>
            <a:r>
              <a:rPr lang="fr-FR" dirty="0">
                <a:sym typeface="Arial" charset="0"/>
              </a:rPr>
              <a:t>: last </a:t>
            </a:r>
            <a:r>
              <a:rPr lang="fr-FR" dirty="0" err="1">
                <a:sym typeface="Arial" charset="0"/>
              </a:rPr>
              <a:t>voor</a:t>
            </a:r>
            <a:r>
              <a:rPr lang="fr-FR" dirty="0">
                <a:sym typeface="Arial" charset="0"/>
              </a:rPr>
              <a:t> de </a:t>
            </a:r>
            <a:r>
              <a:rPr lang="fr-FR" dirty="0" err="1">
                <a:sym typeface="Arial" charset="0"/>
              </a:rPr>
              <a:t>ondernemingen</a:t>
            </a:r>
            <a:r>
              <a:rPr lang="fr-FR" dirty="0">
                <a:sym typeface="Arial" charset="0"/>
              </a:rPr>
              <a:t> tgv van </a:t>
            </a:r>
            <a:br>
              <a:rPr lang="fr-FR" dirty="0">
                <a:sym typeface="Arial" charset="0"/>
              </a:rPr>
            </a:br>
            <a:r>
              <a:rPr lang="fr-FR" dirty="0" err="1">
                <a:sym typeface="Arial" charset="0"/>
              </a:rPr>
              <a:t>administratieve</a:t>
            </a:r>
            <a:r>
              <a:rPr lang="fr-FR" dirty="0">
                <a:sym typeface="Arial" charset="0"/>
              </a:rPr>
              <a:t> </a:t>
            </a:r>
            <a:r>
              <a:rPr lang="fr-FR" dirty="0" err="1">
                <a:sym typeface="Arial" charset="0"/>
              </a:rPr>
              <a:t>formaliteiten</a:t>
            </a:r>
            <a:r>
              <a:rPr lang="fr-FR" dirty="0">
                <a:sym typeface="Arial" charset="0"/>
              </a:rPr>
              <a:t> in de sociale </a:t>
            </a:r>
            <a:r>
              <a:rPr lang="fr-FR" dirty="0" err="1">
                <a:sym typeface="Arial" charset="0"/>
              </a:rPr>
              <a:t>sector</a:t>
            </a:r>
            <a:r>
              <a:rPr lang="fr-FR" dirty="0">
                <a:sym typeface="Arial" charset="0"/>
              </a:rPr>
              <a:t> </a:t>
            </a:r>
            <a:br>
              <a:rPr lang="fr-FR" dirty="0">
                <a:sym typeface="Arial" charset="0"/>
              </a:rPr>
            </a:br>
            <a:r>
              <a:rPr lang="fr-FR" dirty="0">
                <a:sym typeface="Arial" charset="0"/>
              </a:rPr>
              <a:t>met &gt;  </a:t>
            </a:r>
            <a:r>
              <a:rPr lang="fr-FR" dirty="0" err="1">
                <a:sym typeface="Arial" charset="0"/>
              </a:rPr>
              <a:t>miljard</a:t>
            </a:r>
            <a:r>
              <a:rPr lang="fr-FR" dirty="0">
                <a:sym typeface="Arial" charset="0"/>
              </a:rPr>
              <a:t> € per </a:t>
            </a:r>
            <a:r>
              <a:rPr lang="fr-FR" dirty="0" err="1">
                <a:sym typeface="Arial" charset="0"/>
              </a:rPr>
              <a:t>jaar</a:t>
            </a:r>
            <a:r>
              <a:rPr lang="fr-FR" dirty="0">
                <a:sym typeface="Arial" charset="0"/>
              </a:rPr>
              <a:t> </a:t>
            </a:r>
            <a:r>
              <a:rPr lang="fr-FR" dirty="0" err="1">
                <a:sym typeface="Arial" charset="0"/>
              </a:rPr>
              <a:t>structureel</a:t>
            </a:r>
            <a:r>
              <a:rPr lang="fr-FR" dirty="0">
                <a:sym typeface="Arial" charset="0"/>
              </a:rPr>
              <a:t> te </a:t>
            </a:r>
            <a:r>
              <a:rPr lang="fr-FR" dirty="0" err="1">
                <a:sym typeface="Arial" charset="0"/>
              </a:rPr>
              <a:t>zijn</a:t>
            </a:r>
            <a:r>
              <a:rPr lang="fr-FR" dirty="0">
                <a:sym typeface="Arial" charset="0"/>
              </a:rPr>
              <a:t> </a:t>
            </a:r>
            <a:r>
              <a:rPr lang="fr-FR" dirty="0" err="1">
                <a:sym typeface="Arial" charset="0"/>
              </a:rPr>
              <a:t>verminderd</a:t>
            </a:r>
            <a:endParaRPr lang="fr-BE" sz="2000" dirty="0">
              <a:sym typeface="Arial" charset="0"/>
            </a:endParaRPr>
          </a:p>
          <a:p>
            <a:pPr marL="363538" lvl="1" indent="0">
              <a:buNone/>
            </a:pPr>
            <a:r>
              <a:rPr lang="fr-BE" sz="2800" dirty="0">
                <a:sym typeface="Arial" charset="0"/>
              </a:rPr>
              <a:t>			    </a:t>
            </a:r>
          </a:p>
          <a:p>
            <a:endParaRPr lang="en-US" dirty="0"/>
          </a:p>
        </p:txBody>
      </p:sp>
      <p:grpSp>
        <p:nvGrpSpPr>
          <p:cNvPr id="27" name="Group 26">
            <a:extLst>
              <a:ext uri="{FF2B5EF4-FFF2-40B4-BE49-F238E27FC236}">
                <a16:creationId xmlns:a16="http://schemas.microsoft.com/office/drawing/2014/main" id="{F8B87A64-4733-4DD8-919F-6C534C223FAD}"/>
              </a:ext>
            </a:extLst>
          </p:cNvPr>
          <p:cNvGrpSpPr/>
          <p:nvPr/>
        </p:nvGrpSpPr>
        <p:grpSpPr>
          <a:xfrm>
            <a:off x="7275870" y="1592939"/>
            <a:ext cx="4597037" cy="4011447"/>
            <a:chOff x="7275870" y="1592939"/>
            <a:chExt cx="4597037" cy="4011447"/>
          </a:xfrm>
        </p:grpSpPr>
        <p:grpSp>
          <p:nvGrpSpPr>
            <p:cNvPr id="28" name="Group 27">
              <a:extLst>
                <a:ext uri="{FF2B5EF4-FFF2-40B4-BE49-F238E27FC236}">
                  <a16:creationId xmlns:a16="http://schemas.microsoft.com/office/drawing/2014/main" id="{19D9A068-1C12-499C-B94E-947BFC8C38B6}"/>
                </a:ext>
              </a:extLst>
            </p:cNvPr>
            <p:cNvGrpSpPr/>
            <p:nvPr/>
          </p:nvGrpSpPr>
          <p:grpSpPr>
            <a:xfrm>
              <a:off x="7275870" y="1592939"/>
              <a:ext cx="4597037" cy="4011447"/>
              <a:chOff x="7275870" y="1592939"/>
              <a:chExt cx="4597037" cy="4011447"/>
            </a:xfrm>
          </p:grpSpPr>
          <p:sp>
            <p:nvSpPr>
              <p:cNvPr id="40" name="Rectangle 39">
                <a:extLst>
                  <a:ext uri="{FF2B5EF4-FFF2-40B4-BE49-F238E27FC236}">
                    <a16:creationId xmlns:a16="http://schemas.microsoft.com/office/drawing/2014/main" id="{49465412-AE6B-4BBC-9F31-21966E5E1C2F}"/>
                  </a:ext>
                </a:extLst>
              </p:cNvPr>
              <p:cNvSpPr/>
              <p:nvPr/>
            </p:nvSpPr>
            <p:spPr>
              <a:xfrm>
                <a:off x="7275870" y="1592939"/>
                <a:ext cx="4597037" cy="4011447"/>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1" name="Rectangle: Rounded Corners 40">
                <a:extLst>
                  <a:ext uri="{FF2B5EF4-FFF2-40B4-BE49-F238E27FC236}">
                    <a16:creationId xmlns:a16="http://schemas.microsoft.com/office/drawing/2014/main" id="{66A28AF8-DACE-43AE-A403-D466F99C605B}"/>
                  </a:ext>
                </a:extLst>
              </p:cNvPr>
              <p:cNvSpPr/>
              <p:nvPr/>
            </p:nvSpPr>
            <p:spPr>
              <a:xfrm>
                <a:off x="7541342" y="1788318"/>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sp>
            <p:nvSpPr>
              <p:cNvPr id="42" name="Rectangle: Rounded Corners 41">
                <a:extLst>
                  <a:ext uri="{FF2B5EF4-FFF2-40B4-BE49-F238E27FC236}">
                    <a16:creationId xmlns:a16="http://schemas.microsoft.com/office/drawing/2014/main" id="{C7B5DBD2-8078-4B90-B931-3695CEFBBE54}"/>
                  </a:ext>
                </a:extLst>
              </p:cNvPr>
              <p:cNvSpPr/>
              <p:nvPr/>
            </p:nvSpPr>
            <p:spPr>
              <a:xfrm>
                <a:off x="7556090" y="3848180"/>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grpSp>
        <p:grpSp>
          <p:nvGrpSpPr>
            <p:cNvPr id="29" name="Group 28">
              <a:extLst>
                <a:ext uri="{FF2B5EF4-FFF2-40B4-BE49-F238E27FC236}">
                  <a16:creationId xmlns:a16="http://schemas.microsoft.com/office/drawing/2014/main" id="{AD89B6BF-6430-4BDE-BE3A-36B663C3EF30}"/>
                </a:ext>
              </a:extLst>
            </p:cNvPr>
            <p:cNvGrpSpPr>
              <a:grpSpLocks noChangeAspect="1"/>
            </p:cNvGrpSpPr>
            <p:nvPr/>
          </p:nvGrpSpPr>
          <p:grpSpPr>
            <a:xfrm>
              <a:off x="8005351" y="2107235"/>
              <a:ext cx="3226405" cy="909540"/>
              <a:chOff x="1732600" y="1836440"/>
              <a:chExt cx="3584895" cy="1010600"/>
            </a:xfrm>
          </p:grpSpPr>
          <p:pic>
            <p:nvPicPr>
              <p:cNvPr id="35" name="Picture 13" descr="Related image">
                <a:hlinkClick r:id="rId2"/>
                <a:extLst>
                  <a:ext uri="{FF2B5EF4-FFF2-40B4-BE49-F238E27FC236}">
                    <a16:creationId xmlns:a16="http://schemas.microsoft.com/office/drawing/2014/main" id="{570BB319-EAD7-4BD9-92E8-DB9BE69053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600" y="18364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descr="Related image">
                <a:hlinkClick r:id="rId2"/>
                <a:extLst>
                  <a:ext uri="{FF2B5EF4-FFF2-40B4-BE49-F238E27FC236}">
                    <a16:creationId xmlns:a16="http://schemas.microsoft.com/office/drawing/2014/main" id="{A32B68CE-8EEB-49D5-9B95-1329797515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000" y="19888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3" descr="Related image">
                <a:hlinkClick r:id="rId2"/>
                <a:extLst>
                  <a:ext uri="{FF2B5EF4-FFF2-40B4-BE49-F238E27FC236}">
                    <a16:creationId xmlns:a16="http://schemas.microsoft.com/office/drawing/2014/main" id="{0A59A523-DDC4-40FD-AEAF-0319E9F304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00" y="21412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3" descr="Related image">
                <a:hlinkClick r:id="rId2"/>
                <a:extLst>
                  <a:ext uri="{FF2B5EF4-FFF2-40B4-BE49-F238E27FC236}">
                    <a16:creationId xmlns:a16="http://schemas.microsoft.com/office/drawing/2014/main" id="{4FD92E66-C6D5-4200-9D8B-7EFB2C92A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695" y="2032004"/>
                <a:ext cx="705800" cy="70580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DCFD45A9-652B-4D61-9A7E-C63A65D9A84D}"/>
                  </a:ext>
                </a:extLst>
              </p:cNvPr>
              <p:cNvCxnSpPr/>
              <p:nvPr/>
            </p:nvCxnSpPr>
            <p:spPr>
              <a:xfrm>
                <a:off x="3200391" y="233822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2C6BFA1-F3BC-4645-944F-C82396C0B0C8}"/>
                </a:ext>
              </a:extLst>
            </p:cNvPr>
            <p:cNvGrpSpPr>
              <a:grpSpLocks noChangeAspect="1"/>
            </p:cNvGrpSpPr>
            <p:nvPr/>
          </p:nvGrpSpPr>
          <p:grpSpPr>
            <a:xfrm>
              <a:off x="8691818" y="4258641"/>
              <a:ext cx="1979629" cy="766885"/>
              <a:chOff x="4986776" y="5085185"/>
              <a:chExt cx="1979629" cy="766885"/>
            </a:xfrm>
          </p:grpSpPr>
          <p:grpSp>
            <p:nvGrpSpPr>
              <p:cNvPr id="31" name="Group 30">
                <a:extLst>
                  <a:ext uri="{FF2B5EF4-FFF2-40B4-BE49-F238E27FC236}">
                    <a16:creationId xmlns:a16="http://schemas.microsoft.com/office/drawing/2014/main" id="{44D0E5C2-2E09-4A4D-A413-8337E7AB94D0}"/>
                  </a:ext>
                </a:extLst>
              </p:cNvPr>
              <p:cNvGrpSpPr>
                <a:grpSpLocks noChangeAspect="1"/>
              </p:cNvGrpSpPr>
              <p:nvPr/>
            </p:nvGrpSpPr>
            <p:grpSpPr>
              <a:xfrm>
                <a:off x="5298157" y="5085185"/>
                <a:ext cx="1147021" cy="766885"/>
                <a:chOff x="1619672" y="5061460"/>
                <a:chExt cx="1296144" cy="866587"/>
              </a:xfrm>
            </p:grpSpPr>
            <p:cxnSp>
              <p:nvCxnSpPr>
                <p:cNvPr id="33" name="Straight Connector 32">
                  <a:extLst>
                    <a:ext uri="{FF2B5EF4-FFF2-40B4-BE49-F238E27FC236}">
                      <a16:creationId xmlns:a16="http://schemas.microsoft.com/office/drawing/2014/main" id="{8C06AFBA-A29E-4F8A-9236-902537D8A7C2}"/>
                    </a:ext>
                  </a:extLst>
                </p:cNvPr>
                <p:cNvCxnSpPr/>
                <p:nvPr/>
              </p:nvCxnSpPr>
              <p:spPr>
                <a:xfrm flipV="1">
                  <a:off x="1619672" y="5061461"/>
                  <a:ext cx="1296144" cy="866586"/>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EF226A9E-6E69-4D14-867A-DFC506058B20}"/>
                    </a:ext>
                  </a:extLst>
                </p:cNvPr>
                <p:cNvCxnSpPr/>
                <p:nvPr/>
              </p:nvCxnSpPr>
              <p:spPr>
                <a:xfrm>
                  <a:off x="1619672" y="5061460"/>
                  <a:ext cx="1296144" cy="866587"/>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grpSp>
          <p:sp>
            <p:nvSpPr>
              <p:cNvPr id="32" name="TextBox 31">
                <a:extLst>
                  <a:ext uri="{FF2B5EF4-FFF2-40B4-BE49-F238E27FC236}">
                    <a16:creationId xmlns:a16="http://schemas.microsoft.com/office/drawing/2014/main" id="{85707B49-0338-4658-8776-60961819B538}"/>
                  </a:ext>
                </a:extLst>
              </p:cNvPr>
              <p:cNvSpPr txBox="1"/>
              <p:nvPr/>
            </p:nvSpPr>
            <p:spPr>
              <a:xfrm>
                <a:off x="4986776" y="5113466"/>
                <a:ext cx="1979629" cy="553998"/>
              </a:xfrm>
              <a:prstGeom prst="rect">
                <a:avLst/>
              </a:prstGeom>
              <a:noFill/>
            </p:spPr>
            <p:txBody>
              <a:bodyPr wrap="square" rtlCol="0">
                <a:spAutoFit/>
              </a:bodyPr>
              <a:lstStyle/>
              <a:p>
                <a:r>
                  <a:rPr lang="fr-BE" sz="3000" dirty="0">
                    <a:sym typeface="Arial" charset="0"/>
                  </a:rPr>
                  <a:t>1 milliard €</a:t>
                </a:r>
                <a:endParaRPr lang="en-US" sz="3000" dirty="0"/>
              </a:p>
            </p:txBody>
          </p:sp>
        </p:grpSp>
      </p:grpSp>
    </p:spTree>
    <p:extLst>
      <p:ext uri="{BB962C8B-B14F-4D97-AF65-F5344CB8AC3E}">
        <p14:creationId xmlns:p14="http://schemas.microsoft.com/office/powerpoint/2010/main" val="19886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A47F78-115C-47A5-9C16-E5B3AD8AD87D}"/>
              </a:ext>
            </a:extLst>
          </p:cNvPr>
          <p:cNvSpPr/>
          <p:nvPr/>
        </p:nvSpPr>
        <p:spPr>
          <a:xfrm>
            <a:off x="1032387" y="6737826"/>
            <a:ext cx="10102645" cy="115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C47492A-B7D7-40AF-B87B-ACBB322345F2}"/>
              </a:ext>
            </a:extLst>
          </p:cNvPr>
          <p:cNvSpPr/>
          <p:nvPr/>
        </p:nvSpPr>
        <p:spPr>
          <a:xfrm>
            <a:off x="1047135" y="4045823"/>
            <a:ext cx="10087897" cy="2809990"/>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EDCC25C5-736E-4034-AFB1-349D8CCF9E6A}"/>
              </a:ext>
            </a:extLst>
          </p:cNvPr>
          <p:cNvSpPr/>
          <p:nvPr/>
        </p:nvSpPr>
        <p:spPr>
          <a:xfrm>
            <a:off x="1770604" y="4239969"/>
            <a:ext cx="8680290" cy="23513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AAB84AF-6ED5-41A4-BE73-04C038DB86BE}"/>
              </a:ext>
            </a:extLst>
          </p:cNvPr>
          <p:cNvGrpSpPr/>
          <p:nvPr/>
        </p:nvGrpSpPr>
        <p:grpSpPr>
          <a:xfrm>
            <a:off x="2658866" y="4639311"/>
            <a:ext cx="6745006" cy="1102911"/>
            <a:chOff x="2658866" y="4639311"/>
            <a:chExt cx="6745006" cy="1102911"/>
          </a:xfrm>
        </p:grpSpPr>
        <p:sp>
          <p:nvSpPr>
            <p:cNvPr id="15" name="Flowchart: Connector 14">
              <a:extLst>
                <a:ext uri="{FF2B5EF4-FFF2-40B4-BE49-F238E27FC236}">
                  <a16:creationId xmlns:a16="http://schemas.microsoft.com/office/drawing/2014/main" id="{CB9D42C3-8A63-4950-99E7-016AFFEA6BF0}"/>
                </a:ext>
              </a:extLst>
            </p:cNvPr>
            <p:cNvSpPr>
              <a:spLocks noChangeAspect="1"/>
            </p:cNvSpPr>
            <p:nvPr/>
          </p:nvSpPr>
          <p:spPr>
            <a:xfrm>
              <a:off x="2658866" y="4639311"/>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99,59 %</a:t>
              </a:r>
            </a:p>
          </p:txBody>
        </p:sp>
        <p:sp>
          <p:nvSpPr>
            <p:cNvPr id="16" name="Flowchart: Connector 15">
              <a:extLst>
                <a:ext uri="{FF2B5EF4-FFF2-40B4-BE49-F238E27FC236}">
                  <a16:creationId xmlns:a16="http://schemas.microsoft.com/office/drawing/2014/main" id="{4185DA55-7888-4137-8D69-A5461D489609}"/>
                </a:ext>
              </a:extLst>
            </p:cNvPr>
            <p:cNvSpPr>
              <a:spLocks noChangeAspect="1"/>
            </p:cNvSpPr>
            <p:nvPr/>
          </p:nvSpPr>
          <p:spPr>
            <a:xfrm>
              <a:off x="5505311" y="4644225"/>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99,92 %</a:t>
              </a:r>
            </a:p>
          </p:txBody>
        </p:sp>
        <p:sp>
          <p:nvSpPr>
            <p:cNvPr id="17" name="Flowchart: Connector 16">
              <a:extLst>
                <a:ext uri="{FF2B5EF4-FFF2-40B4-BE49-F238E27FC236}">
                  <a16:creationId xmlns:a16="http://schemas.microsoft.com/office/drawing/2014/main" id="{7BE44B42-3F37-4D39-B7BE-523FCC8BA2A2}"/>
                </a:ext>
              </a:extLst>
            </p:cNvPr>
            <p:cNvSpPr>
              <a:spLocks noChangeAspect="1"/>
            </p:cNvSpPr>
            <p:nvPr/>
          </p:nvSpPr>
          <p:spPr>
            <a:xfrm>
              <a:off x="8263265" y="4649141"/>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99,85 %</a:t>
              </a:r>
            </a:p>
          </p:txBody>
        </p:sp>
      </p:grpSp>
      <p:sp>
        <p:nvSpPr>
          <p:cNvPr id="4" name="Rectangle 3">
            <a:extLst>
              <a:ext uri="{FF2B5EF4-FFF2-40B4-BE49-F238E27FC236}">
                <a16:creationId xmlns:a16="http://schemas.microsoft.com/office/drawing/2014/main" id="{EB2454DB-2D57-45CE-BFDA-F9FA6D5DB120}"/>
              </a:ext>
            </a:extLst>
          </p:cNvPr>
          <p:cNvSpPr/>
          <p:nvPr/>
        </p:nvSpPr>
        <p:spPr>
          <a:xfrm>
            <a:off x="1032387" y="1214556"/>
            <a:ext cx="10087897" cy="2735821"/>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F1ECCF61-C674-4D2D-AB24-146976FB5973}"/>
              </a:ext>
            </a:extLst>
          </p:cNvPr>
          <p:cNvSpPr/>
          <p:nvPr/>
        </p:nvSpPr>
        <p:spPr>
          <a:xfrm>
            <a:off x="1755855" y="1524117"/>
            <a:ext cx="8680290" cy="22121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err="1"/>
              <a:t>Beschikbaarheid</a:t>
            </a:r>
            <a:r>
              <a:rPr lang="en-US" dirty="0"/>
              <a:t> </a:t>
            </a:r>
            <a:r>
              <a:rPr lang="en-US" dirty="0" err="1"/>
              <a:t>en</a:t>
            </a:r>
            <a:r>
              <a:rPr lang="en-US" dirty="0"/>
              <a:t> </a:t>
            </a:r>
            <a:r>
              <a:rPr lang="en-US" dirty="0" err="1"/>
              <a:t>verwerking</a:t>
            </a:r>
            <a:endParaRPr lang="en-US" dirty="0"/>
          </a:p>
        </p:txBody>
      </p:sp>
      <p:sp>
        <p:nvSpPr>
          <p:cNvPr id="3" name="Content Placeholder 2"/>
          <p:cNvSpPr>
            <a:spLocks noGrp="1"/>
          </p:cNvSpPr>
          <p:nvPr>
            <p:ph idx="1"/>
          </p:nvPr>
        </p:nvSpPr>
        <p:spPr/>
        <p:txBody>
          <a:bodyPr/>
          <a:lstStyle/>
          <a:p>
            <a:pPr marL="0" indent="0" algn="ctr">
              <a:buNone/>
            </a:pPr>
            <a:r>
              <a:rPr lang="nl-NL" sz="1800" dirty="0"/>
              <a:t>beschikbaarheid van netwerkdiensten (norm: 99 %) </a:t>
            </a:r>
          </a:p>
          <a:p>
            <a:pPr lvl="1"/>
            <a:endParaRPr lang="fr-FR"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marL="0" indent="0" algn="ctr">
              <a:buNone/>
            </a:pPr>
            <a:endParaRPr lang="fr-BE" sz="200" dirty="0"/>
          </a:p>
          <a:p>
            <a:pPr marL="0" indent="0" algn="ctr">
              <a:buNone/>
            </a:pPr>
            <a:r>
              <a:rPr lang="fr-BE" sz="1800" dirty="0" err="1"/>
              <a:t>verwerkingstijden</a:t>
            </a:r>
            <a:r>
              <a:rPr lang="fr-BE" sz="1800" dirty="0"/>
              <a:t> (</a:t>
            </a:r>
            <a:r>
              <a:rPr lang="fr-BE" sz="1800" dirty="0" err="1"/>
              <a:t>normen</a:t>
            </a:r>
            <a:r>
              <a:rPr lang="fr-BE" sz="1800" dirty="0"/>
              <a:t> : 99 % - 99,5 %)</a:t>
            </a:r>
          </a:p>
          <a:p>
            <a:pPr marL="0" indent="0" algn="ctr">
              <a:buNone/>
            </a:pPr>
            <a:r>
              <a:rPr lang="fr-BE" sz="1800" dirty="0"/>
              <a:t> </a:t>
            </a:r>
          </a:p>
        </p:txBody>
      </p:sp>
      <p:graphicFrame>
        <p:nvGraphicFramePr>
          <p:cNvPr id="8" name="Table 7">
            <a:extLst>
              <a:ext uri="{FF2B5EF4-FFF2-40B4-BE49-F238E27FC236}">
                <a16:creationId xmlns:a16="http://schemas.microsoft.com/office/drawing/2014/main" id="{21BEE1BE-B3A0-45DE-8121-BB945398DE25}"/>
              </a:ext>
            </a:extLst>
          </p:cNvPr>
          <p:cNvGraphicFramePr>
            <a:graphicFrameLocks noGrp="1"/>
          </p:cNvGraphicFramePr>
          <p:nvPr>
            <p:extLst>
              <p:ext uri="{D42A27DB-BD31-4B8C-83A1-F6EECF244321}">
                <p14:modId xmlns:p14="http://schemas.microsoft.com/office/powerpoint/2010/main" val="1568600893"/>
              </p:ext>
            </p:extLst>
          </p:nvPr>
        </p:nvGraphicFramePr>
        <p:xfrm>
          <a:off x="1755855" y="3078066"/>
          <a:ext cx="8445624" cy="786017"/>
        </p:xfrm>
        <a:graphic>
          <a:graphicData uri="http://schemas.openxmlformats.org/drawingml/2006/table">
            <a:tbl>
              <a:tblPr firstRow="1" bandRow="1">
                <a:tableStyleId>{2D5ABB26-0587-4C30-8999-92F81FD0307C}</a:tableStyleId>
              </a:tblPr>
              <a:tblGrid>
                <a:gridCol w="2815208">
                  <a:extLst>
                    <a:ext uri="{9D8B030D-6E8A-4147-A177-3AD203B41FA5}">
                      <a16:colId xmlns:a16="http://schemas.microsoft.com/office/drawing/2014/main" val="775544470"/>
                    </a:ext>
                  </a:extLst>
                </a:gridCol>
                <a:gridCol w="2815208">
                  <a:extLst>
                    <a:ext uri="{9D8B030D-6E8A-4147-A177-3AD203B41FA5}">
                      <a16:colId xmlns:a16="http://schemas.microsoft.com/office/drawing/2014/main" val="3832686862"/>
                    </a:ext>
                  </a:extLst>
                </a:gridCol>
                <a:gridCol w="2815208">
                  <a:extLst>
                    <a:ext uri="{9D8B030D-6E8A-4147-A177-3AD203B41FA5}">
                      <a16:colId xmlns:a16="http://schemas.microsoft.com/office/drawing/2014/main" val="2878700219"/>
                    </a:ext>
                  </a:extLst>
                </a:gridCol>
              </a:tblGrid>
              <a:tr h="786017">
                <a:tc>
                  <a:txBody>
                    <a:bodyPr/>
                    <a:lstStyle/>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1600" dirty="0" err="1">
                          <a:solidFill>
                            <a:schemeClr val="tx1">
                              <a:lumMod val="85000"/>
                              <a:lumOff val="15000"/>
                            </a:schemeClr>
                          </a:solidFill>
                        </a:rPr>
                        <a:t>informatiesysteem</a:t>
                      </a:r>
                      <a:r>
                        <a:rPr lang="fr-FR" altLang="en-US" sz="1600" dirty="0">
                          <a:solidFill>
                            <a:schemeClr val="tx1">
                              <a:lumMod val="85000"/>
                              <a:lumOff val="15000"/>
                            </a:schemeClr>
                          </a:solidFill>
                        </a:rPr>
                        <a:t> van de KSZ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p>
                      <a:pPr algn="ctr"/>
                      <a:r>
                        <a:rPr lang="fr-FR" altLang="en-US" sz="1600" kern="1200" dirty="0" err="1">
                          <a:solidFill>
                            <a:schemeClr val="tx1">
                              <a:lumMod val="85000"/>
                              <a:lumOff val="15000"/>
                            </a:schemeClr>
                          </a:solidFill>
                          <a:latin typeface="+mn-lt"/>
                          <a:ea typeface="+mn-ea"/>
                          <a:cs typeface="+mn-cs"/>
                        </a:rPr>
                        <a:t>diensten</a:t>
                      </a:r>
                      <a:r>
                        <a:rPr lang="fr-FR" altLang="en-US" sz="1600" kern="1200" dirty="0">
                          <a:solidFill>
                            <a:schemeClr val="tx1">
                              <a:lumMod val="85000"/>
                              <a:lumOff val="15000"/>
                            </a:schemeClr>
                          </a:solidFill>
                          <a:latin typeface="+mn-lt"/>
                          <a:ea typeface="+mn-ea"/>
                          <a:cs typeface="+mn-cs"/>
                        </a:rPr>
                        <a:t> van het </a:t>
                      </a:r>
                      <a:r>
                        <a:rPr lang="fr-FR" altLang="en-US" sz="1600" kern="1200" dirty="0" err="1">
                          <a:solidFill>
                            <a:schemeClr val="tx1">
                              <a:lumMod val="85000"/>
                              <a:lumOff val="15000"/>
                            </a:schemeClr>
                          </a:solidFill>
                          <a:latin typeface="+mn-lt"/>
                          <a:ea typeface="+mn-ea"/>
                          <a:cs typeface="+mn-cs"/>
                        </a:rPr>
                        <a:t>Rijkregister</a:t>
                      </a:r>
                      <a:r>
                        <a:rPr lang="fr-FR" altLang="en-US" sz="1600" kern="1200" dirty="0">
                          <a:solidFill>
                            <a:schemeClr val="tx1">
                              <a:lumMod val="85000"/>
                              <a:lumOff val="15000"/>
                            </a:schemeClr>
                          </a:solidFill>
                          <a:latin typeface="+mn-lt"/>
                          <a:ea typeface="+mn-ea"/>
                          <a:cs typeface="+mn-cs"/>
                        </a:rPr>
                        <a:t>  </a:t>
                      </a:r>
                      <a:endParaRPr lang="en-US" sz="16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1600" kern="1200" dirty="0" err="1">
                          <a:solidFill>
                            <a:schemeClr val="tx1">
                              <a:lumMod val="85000"/>
                              <a:lumOff val="15000"/>
                            </a:schemeClr>
                          </a:solidFill>
                          <a:latin typeface="+mn-lt"/>
                          <a:ea typeface="+mn-ea"/>
                          <a:cs typeface="+mn-cs"/>
                        </a:rPr>
                        <a:t>diensten</a:t>
                      </a:r>
                      <a:r>
                        <a:rPr lang="fr-FR" altLang="en-US" sz="1600" kern="1200" dirty="0">
                          <a:solidFill>
                            <a:schemeClr val="tx1">
                              <a:lumMod val="85000"/>
                              <a:lumOff val="15000"/>
                            </a:schemeClr>
                          </a:solidFill>
                          <a:latin typeface="+mn-lt"/>
                          <a:ea typeface="+mn-ea"/>
                          <a:cs typeface="+mn-cs"/>
                        </a:rPr>
                        <a:t> van de RSZ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896943"/>
                  </a:ext>
                </a:extLst>
              </a:tr>
            </a:tbl>
          </a:graphicData>
        </a:graphic>
      </p:graphicFrame>
      <p:grpSp>
        <p:nvGrpSpPr>
          <p:cNvPr id="22" name="Group 21">
            <a:extLst>
              <a:ext uri="{FF2B5EF4-FFF2-40B4-BE49-F238E27FC236}">
                <a16:creationId xmlns:a16="http://schemas.microsoft.com/office/drawing/2014/main" id="{0AC974F9-FCC9-4DCB-9728-ABB7E6634B02}"/>
              </a:ext>
            </a:extLst>
          </p:cNvPr>
          <p:cNvGrpSpPr/>
          <p:nvPr/>
        </p:nvGrpSpPr>
        <p:grpSpPr>
          <a:xfrm>
            <a:off x="2673615" y="2028848"/>
            <a:ext cx="6745006" cy="1102911"/>
            <a:chOff x="2673615" y="2028848"/>
            <a:chExt cx="6745006" cy="1102911"/>
          </a:xfrm>
        </p:grpSpPr>
        <p:sp>
          <p:nvSpPr>
            <p:cNvPr id="7" name="Flowchart: Connector 6">
              <a:extLst>
                <a:ext uri="{FF2B5EF4-FFF2-40B4-BE49-F238E27FC236}">
                  <a16:creationId xmlns:a16="http://schemas.microsoft.com/office/drawing/2014/main" id="{71F3D0DD-0187-4031-838C-BDFCD18200AF}"/>
                </a:ext>
              </a:extLst>
            </p:cNvPr>
            <p:cNvSpPr>
              <a:spLocks noChangeAspect="1"/>
            </p:cNvSpPr>
            <p:nvPr/>
          </p:nvSpPr>
          <p:spPr>
            <a:xfrm>
              <a:off x="2673615" y="2028848"/>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99,99</a:t>
              </a:r>
              <a:r>
                <a:rPr kumimoji="0" lang="en-US" sz="14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9" name="Flowchart: Connector 8">
              <a:extLst>
                <a:ext uri="{FF2B5EF4-FFF2-40B4-BE49-F238E27FC236}">
                  <a16:creationId xmlns:a16="http://schemas.microsoft.com/office/drawing/2014/main" id="{1200DDE9-3FB2-43D7-94E4-388CD800064D}"/>
                </a:ext>
              </a:extLst>
            </p:cNvPr>
            <p:cNvSpPr>
              <a:spLocks noChangeAspect="1"/>
            </p:cNvSpPr>
            <p:nvPr/>
          </p:nvSpPr>
          <p:spPr>
            <a:xfrm>
              <a:off x="5520060" y="2033762"/>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99,98</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Flowchart: Connector 9">
              <a:extLst>
                <a:ext uri="{FF2B5EF4-FFF2-40B4-BE49-F238E27FC236}">
                  <a16:creationId xmlns:a16="http://schemas.microsoft.com/office/drawing/2014/main" id="{E53A2A7F-4448-4A82-9139-8B76DB5E9D0B}"/>
                </a:ext>
              </a:extLst>
            </p:cNvPr>
            <p:cNvSpPr>
              <a:spLocks noChangeAspect="1"/>
            </p:cNvSpPr>
            <p:nvPr/>
          </p:nvSpPr>
          <p:spPr>
            <a:xfrm>
              <a:off x="8278014" y="2038678"/>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99,97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aphicFrame>
        <p:nvGraphicFramePr>
          <p:cNvPr id="20" name="Table 19">
            <a:extLst>
              <a:ext uri="{FF2B5EF4-FFF2-40B4-BE49-F238E27FC236}">
                <a16:creationId xmlns:a16="http://schemas.microsoft.com/office/drawing/2014/main" id="{F524F966-F084-4C55-B831-18ED01FE9F53}"/>
              </a:ext>
            </a:extLst>
          </p:cNvPr>
          <p:cNvGraphicFramePr>
            <a:graphicFrameLocks noGrp="1"/>
          </p:cNvGraphicFramePr>
          <p:nvPr>
            <p:extLst>
              <p:ext uri="{D42A27DB-BD31-4B8C-83A1-F6EECF244321}">
                <p14:modId xmlns:p14="http://schemas.microsoft.com/office/powerpoint/2010/main" val="1642944963"/>
              </p:ext>
            </p:extLst>
          </p:nvPr>
        </p:nvGraphicFramePr>
        <p:xfrm>
          <a:off x="1770604" y="5516431"/>
          <a:ext cx="8445624" cy="1066800"/>
        </p:xfrm>
        <a:graphic>
          <a:graphicData uri="http://schemas.openxmlformats.org/drawingml/2006/table">
            <a:tbl>
              <a:tblPr firstRow="1" bandRow="1">
                <a:tableStyleId>{2D5ABB26-0587-4C30-8999-92F81FD0307C}</a:tableStyleId>
              </a:tblPr>
              <a:tblGrid>
                <a:gridCol w="2815208">
                  <a:extLst>
                    <a:ext uri="{9D8B030D-6E8A-4147-A177-3AD203B41FA5}">
                      <a16:colId xmlns:a16="http://schemas.microsoft.com/office/drawing/2014/main" val="775544470"/>
                    </a:ext>
                  </a:extLst>
                </a:gridCol>
                <a:gridCol w="2815208">
                  <a:extLst>
                    <a:ext uri="{9D8B030D-6E8A-4147-A177-3AD203B41FA5}">
                      <a16:colId xmlns:a16="http://schemas.microsoft.com/office/drawing/2014/main" val="3832686862"/>
                    </a:ext>
                  </a:extLst>
                </a:gridCol>
                <a:gridCol w="2815208">
                  <a:extLst>
                    <a:ext uri="{9D8B030D-6E8A-4147-A177-3AD203B41FA5}">
                      <a16:colId xmlns:a16="http://schemas.microsoft.com/office/drawing/2014/main" val="2878700219"/>
                    </a:ext>
                  </a:extLst>
                </a:gridCol>
              </a:tblGrid>
              <a:tr h="786017">
                <a:tc>
                  <a:txBody>
                    <a:bodyPr/>
                    <a:lstStyle/>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en-US" sz="1600" dirty="0">
                          <a:solidFill>
                            <a:schemeClr val="tx1">
                              <a:lumMod val="85000"/>
                              <a:lumOff val="15000"/>
                            </a:schemeClr>
                          </a:solidFill>
                        </a:rPr>
                        <a:t>maximale verwerkingstijd van één seconde </a:t>
                      </a:r>
                      <a:r>
                        <a:rPr lang="fr-FR" altLang="en-US" sz="1600" dirty="0">
                          <a:solidFill>
                            <a:schemeClr val="tx1">
                              <a:lumMod val="85000"/>
                              <a:lumOff val="15000"/>
                            </a:schemeClr>
                          </a:solidFill>
                        </a:rPr>
                        <a:t>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p>
                      <a:pPr algn="ctr"/>
                      <a:r>
                        <a:rPr lang="nl-NL" altLang="en-US" sz="1600" kern="1200" dirty="0">
                          <a:solidFill>
                            <a:schemeClr val="tx1">
                              <a:lumMod val="85000"/>
                              <a:lumOff val="15000"/>
                            </a:schemeClr>
                          </a:solidFill>
                          <a:latin typeface="+mn-lt"/>
                          <a:ea typeface="+mn-ea"/>
                          <a:cs typeface="+mn-cs"/>
                        </a:rPr>
                        <a:t>maximale verwerkingstijd van twee seconden </a:t>
                      </a:r>
                      <a:r>
                        <a:rPr lang="fr-FR" altLang="en-US" sz="1600" kern="1200" dirty="0">
                          <a:solidFill>
                            <a:schemeClr val="tx1">
                              <a:lumMod val="85000"/>
                              <a:lumOff val="15000"/>
                            </a:schemeClr>
                          </a:solidFill>
                          <a:latin typeface="+mn-lt"/>
                          <a:ea typeface="+mn-ea"/>
                          <a:cs typeface="+mn-cs"/>
                        </a:rPr>
                        <a:t>  </a:t>
                      </a:r>
                      <a:endParaRPr lang="en-US" sz="16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1600" kern="1200" dirty="0" err="1">
                          <a:solidFill>
                            <a:schemeClr val="tx1">
                              <a:lumMod val="85000"/>
                              <a:lumOff val="15000"/>
                            </a:schemeClr>
                          </a:solidFill>
                          <a:latin typeface="+mn-lt"/>
                          <a:ea typeface="+mn-ea"/>
                          <a:cs typeface="+mn-cs"/>
                        </a:rPr>
                        <a:t>diensten</a:t>
                      </a:r>
                      <a:r>
                        <a:rPr lang="fr-FR" altLang="en-US" sz="1600" kern="1200" dirty="0">
                          <a:solidFill>
                            <a:schemeClr val="tx1">
                              <a:lumMod val="85000"/>
                              <a:lumOff val="15000"/>
                            </a:schemeClr>
                          </a:solidFill>
                          <a:latin typeface="+mn-lt"/>
                          <a:ea typeface="+mn-ea"/>
                          <a:cs typeface="+mn-cs"/>
                        </a:rPr>
                        <a:t> die in batch </a:t>
                      </a:r>
                      <a:r>
                        <a:rPr lang="fr-FR" altLang="en-US" sz="1600" kern="1200" dirty="0" err="1">
                          <a:solidFill>
                            <a:schemeClr val="tx1">
                              <a:lumMod val="85000"/>
                              <a:lumOff val="15000"/>
                            </a:schemeClr>
                          </a:solidFill>
                          <a:latin typeface="+mn-lt"/>
                          <a:ea typeface="+mn-ea"/>
                          <a:cs typeface="+mn-cs"/>
                        </a:rPr>
                        <a:t>werden</a:t>
                      </a:r>
                      <a:r>
                        <a:rPr lang="fr-FR" altLang="en-US" sz="1600" kern="1200" dirty="0">
                          <a:solidFill>
                            <a:schemeClr val="tx1">
                              <a:lumMod val="85000"/>
                              <a:lumOff val="15000"/>
                            </a:schemeClr>
                          </a:solidFill>
                          <a:latin typeface="+mn-lt"/>
                          <a:ea typeface="+mn-ea"/>
                          <a:cs typeface="+mn-cs"/>
                        </a:rPr>
                        <a:t> </a:t>
                      </a:r>
                      <a:r>
                        <a:rPr lang="fr-FR" altLang="en-US" sz="1600" kern="1200" dirty="0" err="1">
                          <a:solidFill>
                            <a:schemeClr val="tx1">
                              <a:lumMod val="85000"/>
                              <a:lumOff val="15000"/>
                            </a:schemeClr>
                          </a:solidFill>
                          <a:latin typeface="+mn-lt"/>
                          <a:ea typeface="+mn-ea"/>
                          <a:cs typeface="+mn-cs"/>
                        </a:rPr>
                        <a:t>binnen</a:t>
                      </a:r>
                      <a:r>
                        <a:rPr lang="fr-FR" altLang="en-US" sz="1600" kern="1200" dirty="0">
                          <a:solidFill>
                            <a:schemeClr val="tx1">
                              <a:lumMod val="85000"/>
                              <a:lumOff val="15000"/>
                            </a:schemeClr>
                          </a:solidFill>
                          <a:latin typeface="+mn-lt"/>
                          <a:ea typeface="+mn-ea"/>
                          <a:cs typeface="+mn-cs"/>
                        </a:rPr>
                        <a:t> de 4 </a:t>
                      </a:r>
                      <a:r>
                        <a:rPr lang="fr-FR" altLang="en-US" sz="1600" kern="1200" dirty="0" err="1">
                          <a:solidFill>
                            <a:schemeClr val="tx1">
                              <a:lumMod val="85000"/>
                              <a:lumOff val="15000"/>
                            </a:schemeClr>
                          </a:solidFill>
                          <a:latin typeface="+mn-lt"/>
                          <a:ea typeface="+mn-ea"/>
                          <a:cs typeface="+mn-cs"/>
                        </a:rPr>
                        <a:t>kalenderdagen</a:t>
                      </a:r>
                      <a:r>
                        <a:rPr lang="fr-FR" altLang="en-US" sz="1600" kern="1200" dirty="0">
                          <a:solidFill>
                            <a:schemeClr val="tx1">
                              <a:lumMod val="85000"/>
                              <a:lumOff val="15000"/>
                            </a:schemeClr>
                          </a:solidFill>
                          <a:latin typeface="+mn-lt"/>
                          <a:ea typeface="+mn-ea"/>
                          <a:cs typeface="+mn-cs"/>
                        </a:rPr>
                        <a:t> </a:t>
                      </a:r>
                      <a:r>
                        <a:rPr lang="fr-FR" altLang="en-US" sz="1600" kern="1200" dirty="0" err="1">
                          <a:solidFill>
                            <a:schemeClr val="tx1">
                              <a:lumMod val="85000"/>
                              <a:lumOff val="15000"/>
                            </a:schemeClr>
                          </a:solidFill>
                          <a:latin typeface="+mn-lt"/>
                          <a:ea typeface="+mn-ea"/>
                          <a:cs typeface="+mn-cs"/>
                        </a:rPr>
                        <a:t>behandeld</a:t>
                      </a:r>
                      <a:endParaRPr lang="fr-FR" altLang="en-US" sz="16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896943"/>
                  </a:ext>
                </a:extLst>
              </a:tr>
            </a:tbl>
          </a:graphicData>
        </a:graphic>
      </p:graphicFrame>
    </p:spTree>
    <p:extLst>
      <p:ext uri="{BB962C8B-B14F-4D97-AF65-F5344CB8AC3E}">
        <p14:creationId xmlns:p14="http://schemas.microsoft.com/office/powerpoint/2010/main" val="226588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D49760-A749-414F-9CF8-65A08CE17791}"/>
              </a:ext>
            </a:extLst>
          </p:cNvPr>
          <p:cNvSpPr/>
          <p:nvPr/>
        </p:nvSpPr>
        <p:spPr>
          <a:xfrm>
            <a:off x="1072443" y="1473201"/>
            <a:ext cx="9910189" cy="4858774"/>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1FE33485-69FB-4D05-8560-580A57411779}"/>
              </a:ext>
            </a:extLst>
          </p:cNvPr>
          <p:cNvSpPr/>
          <p:nvPr/>
        </p:nvSpPr>
        <p:spPr>
          <a:xfrm>
            <a:off x="7619804" y="2186159"/>
            <a:ext cx="2713509" cy="3588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266BA68-EF76-42C8-BB61-9E69EE27AFA1}"/>
              </a:ext>
            </a:extLst>
          </p:cNvPr>
          <p:cNvSpPr/>
          <p:nvPr/>
        </p:nvSpPr>
        <p:spPr>
          <a:xfrm>
            <a:off x="4695309" y="2172929"/>
            <a:ext cx="2717822" cy="3588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fr-BE" dirty="0" err="1"/>
              <a:t>Verwijzingsrepertorium</a:t>
            </a:r>
            <a:endParaRPr lang="en-US" dirty="0"/>
          </a:p>
        </p:txBody>
      </p:sp>
      <p:sp>
        <p:nvSpPr>
          <p:cNvPr id="9" name="Rectangle: Rounded Corners 8">
            <a:extLst>
              <a:ext uri="{FF2B5EF4-FFF2-40B4-BE49-F238E27FC236}">
                <a16:creationId xmlns:a16="http://schemas.microsoft.com/office/drawing/2014/main" id="{F0D62A58-B331-4A2F-AA15-31D74DCC039D}"/>
              </a:ext>
            </a:extLst>
          </p:cNvPr>
          <p:cNvSpPr/>
          <p:nvPr/>
        </p:nvSpPr>
        <p:spPr>
          <a:xfrm>
            <a:off x="1775520" y="2192594"/>
            <a:ext cx="2717822" cy="3588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Connector 12"/>
          <p:cNvSpPr/>
          <p:nvPr/>
        </p:nvSpPr>
        <p:spPr>
          <a:xfrm>
            <a:off x="2288887" y="240246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rPr>
              <a:t>26,1</a:t>
            </a:r>
            <a:r>
              <a:rPr kumimoji="0" lang="en-US" sz="2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millions</a:t>
            </a:r>
          </a:p>
        </p:txBody>
      </p:sp>
      <p:sp>
        <p:nvSpPr>
          <p:cNvPr id="11" name="Flowchart: Connector 10"/>
          <p:cNvSpPr/>
          <p:nvPr/>
        </p:nvSpPr>
        <p:spPr>
          <a:xfrm>
            <a:off x="5233828" y="240246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3400" b="0" i="0" u="none" strike="noStrike" kern="1200" cap="none" spc="0" normalizeH="0" baseline="0" noProof="0" dirty="0">
                <a:ln>
                  <a:noFill/>
                </a:ln>
                <a:solidFill>
                  <a:prstClr val="white"/>
                </a:solidFill>
                <a:effectLst/>
                <a:uLnTx/>
                <a:uFillTx/>
                <a:latin typeface="Calibri" panose="020F0502020204030204"/>
                <a:ea typeface="+mn-ea"/>
                <a:cs typeface="+mn-cs"/>
              </a:rPr>
              <a:t>14,57</a:t>
            </a:r>
            <a:r>
              <a:rPr kumimoji="0" lang="fr-FR" altLang="en-US" sz="200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r>
              <a:rPr kumimoji="0" lang="fr-FR"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secteurs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p:cNvSpPr/>
          <p:nvPr/>
        </p:nvSpPr>
        <p:spPr>
          <a:xfrm>
            <a:off x="8084140" y="240246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400" b="0" i="0" u="none" strike="noStrike" kern="1200" cap="none" spc="0" normalizeH="0" baseline="0" noProof="0" dirty="0">
                <a:ln>
                  <a:noFill/>
                </a:ln>
                <a:solidFill>
                  <a:prstClr val="white"/>
                </a:solidFill>
                <a:effectLst/>
                <a:uLnTx/>
                <a:uFillTx/>
                <a:latin typeface="Calibri" panose="020F0502020204030204"/>
                <a:ea typeface="+mn-ea"/>
                <a:cs typeface="+mn-cs"/>
              </a:rPr>
              <a:t>390</a:t>
            </a:r>
            <a:r>
              <a:rPr kumimoji="0" lang="en-US" altLang="en-US" sz="2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millions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531948727"/>
              </p:ext>
            </p:extLst>
          </p:nvPr>
        </p:nvGraphicFramePr>
        <p:xfrm>
          <a:off x="1775520" y="3988822"/>
          <a:ext cx="8640960" cy="2587715"/>
        </p:xfrm>
        <a:graphic>
          <a:graphicData uri="http://schemas.openxmlformats.org/drawingml/2006/table">
            <a:tbl>
              <a:tblPr firstRow="1" bandRow="1">
                <a:tableStyleId>{2D5ABB26-0587-4C30-8999-92F81FD0307C}</a:tableStyleId>
              </a:tblPr>
              <a:tblGrid>
                <a:gridCol w="2880320">
                  <a:extLst>
                    <a:ext uri="{9D8B030D-6E8A-4147-A177-3AD203B41FA5}">
                      <a16:colId xmlns:a16="http://schemas.microsoft.com/office/drawing/2014/main" val="775544470"/>
                    </a:ext>
                  </a:extLst>
                </a:gridCol>
                <a:gridCol w="2880320">
                  <a:extLst>
                    <a:ext uri="{9D8B030D-6E8A-4147-A177-3AD203B41FA5}">
                      <a16:colId xmlns:a16="http://schemas.microsoft.com/office/drawing/2014/main" val="3832686862"/>
                    </a:ext>
                  </a:extLst>
                </a:gridCol>
                <a:gridCol w="2880320">
                  <a:extLst>
                    <a:ext uri="{9D8B030D-6E8A-4147-A177-3AD203B41FA5}">
                      <a16:colId xmlns:a16="http://schemas.microsoft.com/office/drawing/2014/main" val="2878700219"/>
                    </a:ext>
                  </a:extLst>
                </a:gridCol>
              </a:tblGrid>
              <a:tr h="2587715">
                <a:tc>
                  <a:txBody>
                    <a:bodyPr/>
                    <a:lstStyle/>
                    <a:p>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en-US" sz="2000" dirty="0">
                          <a:solidFill>
                            <a:schemeClr val="tx1">
                              <a:lumMod val="85000"/>
                              <a:lumOff val="15000"/>
                            </a:schemeClr>
                          </a:solidFill>
                        </a:rPr>
                        <a:t>verschillende personen ingeschreven in het verwijzingsrepertorium</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en-US" sz="2000" b="0" i="0" u="none" strike="noStrike" kern="1200" cap="none" spc="0" normalizeH="0" baseline="0" noProof="0" dirty="0">
                          <a:ln>
                            <a:noFill/>
                          </a:ln>
                          <a:solidFill>
                            <a:prstClr val="black"/>
                          </a:solidFill>
                          <a:effectLst/>
                          <a:uLnTx/>
                          <a:uFillTx/>
                          <a:latin typeface="+mn-lt"/>
                          <a:ea typeface="+mn-ea"/>
                          <a:cs typeface="+mn-cs"/>
                        </a:rPr>
                        <a:t>aantal sectoren waarin elk persoon gekend is (=gemiddeld) </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2000" b="0" i="0" u="none" strike="noStrike" kern="1200" cap="none" spc="0" normalizeH="0" baseline="0" noProof="0" dirty="0" err="1">
                          <a:ln>
                            <a:noFill/>
                          </a:ln>
                          <a:solidFill>
                            <a:prstClr val="black">
                              <a:lumMod val="85000"/>
                              <a:lumOff val="15000"/>
                            </a:prstClr>
                          </a:solidFill>
                          <a:effectLst/>
                          <a:uLnTx/>
                          <a:uFillTx/>
                          <a:latin typeface="+mn-lt"/>
                          <a:ea typeface="+mn-ea"/>
                          <a:cs typeface="+mn-cs"/>
                        </a:rPr>
                        <a:t>actieve</a:t>
                      </a:r>
                      <a:r>
                        <a:rPr kumimoji="0" lang="fr-FR" altLang="en-US" sz="2000" b="0" i="0" u="none" strike="noStrike" kern="1200" cap="none" spc="0" normalizeH="0" baseline="0" noProof="0" dirty="0">
                          <a:ln>
                            <a:noFill/>
                          </a:ln>
                          <a:solidFill>
                            <a:prstClr val="black">
                              <a:lumMod val="85000"/>
                              <a:lumOff val="15000"/>
                            </a:prstClr>
                          </a:solidFill>
                          <a:effectLst/>
                          <a:uLnTx/>
                          <a:uFillTx/>
                          <a:latin typeface="+mn-lt"/>
                          <a:ea typeface="+mn-ea"/>
                          <a:cs typeface="+mn-cs"/>
                        </a:rPr>
                        <a:t> dossiers in het </a:t>
                      </a:r>
                      <a:r>
                        <a:rPr kumimoji="0" lang="fr-FR" altLang="en-US" sz="2000" b="0" i="0" u="none" strike="noStrike" kern="1200" cap="none" spc="0" normalizeH="0" baseline="0" noProof="0" dirty="0" err="1">
                          <a:ln>
                            <a:noFill/>
                          </a:ln>
                          <a:solidFill>
                            <a:prstClr val="black">
                              <a:lumMod val="85000"/>
                              <a:lumOff val="15000"/>
                            </a:prstClr>
                          </a:solidFill>
                          <a:effectLst/>
                          <a:uLnTx/>
                          <a:uFillTx/>
                          <a:latin typeface="+mn-lt"/>
                          <a:ea typeface="+mn-ea"/>
                          <a:cs typeface="+mn-cs"/>
                        </a:rPr>
                        <a:t>verwijzingsrepertorium</a:t>
                      </a:r>
                      <a:endParaRPr kumimoji="0" lang="en-US" sz="2000" b="0" i="0" u="none" strike="noStrike" kern="1200" cap="none" spc="0" normalizeH="0" baseline="0" noProof="0" dirty="0">
                        <a:ln>
                          <a:noFill/>
                        </a:ln>
                        <a:solidFill>
                          <a:prstClr val="black">
                            <a:lumMod val="85000"/>
                            <a:lumOff val="15000"/>
                          </a:prstClr>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896943"/>
                  </a:ext>
                </a:extLst>
              </a:tr>
            </a:tbl>
          </a:graphicData>
        </a:graphic>
      </p:graphicFrame>
    </p:spTree>
    <p:extLst>
      <p:ext uri="{BB962C8B-B14F-4D97-AF65-F5344CB8AC3E}">
        <p14:creationId xmlns:p14="http://schemas.microsoft.com/office/powerpoint/2010/main" val="10507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24082" y="2721114"/>
              <a:ext cx="6721812" cy="1323439"/>
            </a:xfrm>
            <a:prstGeom prst="rect">
              <a:avLst/>
            </a:prstGeom>
            <a:noFill/>
          </p:spPr>
          <p:txBody>
            <a:bodyPr wrap="square" rtlCol="0">
              <a:spAutoFit/>
            </a:bodyPr>
            <a:lstStyle/>
            <a:p>
              <a:pPr lvl="0" algn="ctr"/>
              <a:r>
                <a:rPr lang="fr-BE" altLang="en-US" sz="4000" b="1" dirty="0">
                  <a:solidFill>
                    <a:prstClr val="white"/>
                  </a:solidFill>
                  <a:latin typeface="Microsoft JhengHei Light" panose="020B0304030504040204" pitchFamily="34" charset="-120"/>
                  <a:ea typeface="Microsoft JhengHei Light" panose="020B0304030504040204" pitchFamily="34" charset="-120"/>
                </a:rPr>
                <a:t>1. Sociale </a:t>
              </a:r>
              <a:r>
                <a:rPr lang="fr-BE" altLang="en-US" sz="4000" b="1" dirty="0" err="1">
                  <a:solidFill>
                    <a:prstClr val="white"/>
                  </a:solidFill>
                  <a:latin typeface="Microsoft JhengHei Light" panose="020B0304030504040204" pitchFamily="34" charset="-120"/>
                  <a:ea typeface="Microsoft JhengHei Light" panose="020B0304030504040204" pitchFamily="34" charset="-120"/>
                </a:rPr>
                <a:t>sector</a:t>
              </a:r>
              <a:endParaRPr lang="fr-BE" altLang="en-US" sz="4000" b="1" dirty="0">
                <a:solidFill>
                  <a:prstClr val="white"/>
                </a:solidFill>
                <a:latin typeface="Microsoft JhengHei Light" panose="020B0304030504040204" pitchFamily="34" charset="-120"/>
                <a:ea typeface="Microsoft JhengHei Light" panose="020B0304030504040204" pitchFamily="34" charset="-120"/>
              </a:endParaRPr>
            </a:p>
            <a:p>
              <a:pPr lvl="0" algn="ctr"/>
              <a:endParaRPr lang="fr-BE" altLang="en-US" sz="4000" b="1" dirty="0">
                <a:solidFill>
                  <a:prstClr val="white"/>
                </a:solidFill>
                <a:latin typeface="Microsoft JhengHei Light" panose="020B0304030504040204" pitchFamily="34" charset="-120"/>
                <a:ea typeface="Microsoft JhengHei Light" panose="020B0304030504040204" pitchFamily="34" charset="-120"/>
              </a:endParaRPr>
            </a:p>
          </p:txBody>
        </p:sp>
      </p:grpSp>
    </p:spTree>
    <p:extLst>
      <p:ext uri="{BB962C8B-B14F-4D97-AF65-F5344CB8AC3E}">
        <p14:creationId xmlns:p14="http://schemas.microsoft.com/office/powerpoint/2010/main" val="977014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dirty="0"/>
              <a:t>Kruispuntbank van de sociale zekerheid</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523689034"/>
              </p:ext>
            </p:extLst>
          </p:nvPr>
        </p:nvGraphicFramePr>
        <p:xfrm>
          <a:off x="1703512" y="1412776"/>
          <a:ext cx="8712968" cy="50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12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96413" y="2721114"/>
              <a:ext cx="78559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4. </a:t>
              </a:r>
              <a:r>
                <a:rPr kumimoji="0" lang="fr-FR" altLang="en-US" sz="4000" b="1" i="0" u="none" strike="noStrike" kern="1200" cap="none" spc="0" normalizeH="0" baseline="0" noProof="0" dirty="0" err="1">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Uitdagingen</a:t>
              </a:r>
              <a:endPar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endParaRPr>
            </a:p>
          </p:txBody>
        </p:sp>
      </p:grpSp>
    </p:spTree>
    <p:extLst>
      <p:ext uri="{BB962C8B-B14F-4D97-AF65-F5344CB8AC3E}">
        <p14:creationId xmlns:p14="http://schemas.microsoft.com/office/powerpoint/2010/main" val="64196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E8C996-5CE1-4A71-80C1-E65D4C366C10}"/>
              </a:ext>
            </a:extLst>
          </p:cNvPr>
          <p:cNvSpPr>
            <a:spLocks noGrp="1"/>
          </p:cNvSpPr>
          <p:nvPr>
            <p:ph type="title"/>
          </p:nvPr>
        </p:nvSpPr>
        <p:spPr>
          <a:noFill/>
        </p:spPr>
        <p:txBody>
          <a:bodyPr/>
          <a:lstStyle/>
          <a:p>
            <a:r>
              <a:rPr lang="en-US" dirty="0" err="1"/>
              <a:t>Uitdagingen</a:t>
            </a:r>
            <a:endParaRPr lang="en-BE" dirty="0"/>
          </a:p>
        </p:txBody>
      </p:sp>
      <p:sp>
        <p:nvSpPr>
          <p:cNvPr id="6" name="Content Placeholder 5">
            <a:extLst>
              <a:ext uri="{FF2B5EF4-FFF2-40B4-BE49-F238E27FC236}">
                <a16:creationId xmlns:a16="http://schemas.microsoft.com/office/drawing/2014/main" id="{9B120175-9425-4000-ABAC-A292A5402BFD}"/>
              </a:ext>
            </a:extLst>
          </p:cNvPr>
          <p:cNvSpPr>
            <a:spLocks noGrp="1"/>
          </p:cNvSpPr>
          <p:nvPr>
            <p:ph idx="1"/>
          </p:nvPr>
        </p:nvSpPr>
        <p:spPr/>
        <p:txBody>
          <a:bodyPr>
            <a:normAutofit fontScale="92500" lnSpcReduction="10000"/>
          </a:bodyPr>
          <a:lstStyle/>
          <a:p>
            <a:r>
              <a:rPr lang="en-US" dirty="0" err="1"/>
              <a:t>voorbije</a:t>
            </a:r>
            <a:r>
              <a:rPr lang="en-US" dirty="0"/>
              <a:t> decennia </a:t>
            </a:r>
            <a:r>
              <a:rPr lang="en-US" dirty="0" err="1"/>
              <a:t>doorgedreven</a:t>
            </a:r>
            <a:r>
              <a:rPr lang="en-US" dirty="0"/>
              <a:t> </a:t>
            </a:r>
            <a:r>
              <a:rPr lang="en-US" dirty="0" err="1"/>
              <a:t>procesoptimalisering</a:t>
            </a:r>
            <a:r>
              <a:rPr lang="en-US" dirty="0"/>
              <a:t> </a:t>
            </a:r>
            <a:r>
              <a:rPr lang="en-US" dirty="0" err="1"/>
              <a:t>en</a:t>
            </a:r>
            <a:r>
              <a:rPr lang="en-US" dirty="0"/>
              <a:t> </a:t>
            </a:r>
            <a:r>
              <a:rPr lang="en-US" dirty="0" err="1"/>
              <a:t>digitalisering</a:t>
            </a:r>
            <a:r>
              <a:rPr lang="en-US" dirty="0"/>
              <a:t> </a:t>
            </a:r>
            <a:r>
              <a:rPr lang="en-US" dirty="0" err="1"/>
              <a:t>binnen</a:t>
            </a:r>
            <a:r>
              <a:rPr lang="en-US" dirty="0"/>
              <a:t> </a:t>
            </a:r>
            <a:r>
              <a:rPr lang="en-US" dirty="0" err="1"/>
              <a:t>sociale</a:t>
            </a:r>
            <a:r>
              <a:rPr lang="en-US" dirty="0"/>
              <a:t> </a:t>
            </a:r>
            <a:r>
              <a:rPr lang="en-US" dirty="0" err="1"/>
              <a:t>zekerheid</a:t>
            </a:r>
            <a:endParaRPr lang="en-US" dirty="0"/>
          </a:p>
          <a:p>
            <a:r>
              <a:rPr lang="en-US" dirty="0" err="1"/>
              <a:t>nieuwe</a:t>
            </a:r>
            <a:r>
              <a:rPr lang="en-US" dirty="0"/>
              <a:t> </a:t>
            </a:r>
            <a:r>
              <a:rPr lang="en-US" dirty="0" err="1"/>
              <a:t>uitdagingen</a:t>
            </a:r>
            <a:r>
              <a:rPr lang="en-US" dirty="0"/>
              <a:t> door </a:t>
            </a:r>
            <a:r>
              <a:rPr lang="en-US" dirty="0" err="1"/>
              <a:t>maatschappelijke</a:t>
            </a:r>
            <a:r>
              <a:rPr lang="en-US" dirty="0"/>
              <a:t> </a:t>
            </a:r>
            <a:r>
              <a:rPr lang="en-US" dirty="0" err="1"/>
              <a:t>evoluties</a:t>
            </a:r>
            <a:endParaRPr lang="en-US" sz="1800" dirty="0">
              <a:latin typeface="+mn-lt"/>
            </a:endParaRPr>
          </a:p>
          <a:p>
            <a:pPr lvl="1"/>
            <a:r>
              <a:rPr lang="nl-NL" dirty="0">
                <a:effectLst/>
                <a:ea typeface="Calibri" panose="020F0502020204030204" pitchFamily="34" charset="0"/>
                <a:cs typeface="Calibri" panose="020F0502020204030204" pitchFamily="34" charset="0"/>
              </a:rPr>
              <a:t>begrippen zijn continu in verandering</a:t>
            </a:r>
            <a:endParaRPr lang="en-US" dirty="0">
              <a:ea typeface="Calibri" panose="020F0502020204030204" pitchFamily="34" charset="0"/>
              <a:cs typeface="Calibri" panose="020F0502020204030204" pitchFamily="34" charset="0"/>
            </a:endParaRPr>
          </a:p>
          <a:p>
            <a:pPr lvl="1"/>
            <a:r>
              <a:rPr lang="nl-NL" dirty="0">
                <a:effectLst/>
                <a:ea typeface="Calibri" panose="020F0502020204030204" pitchFamily="34" charset="0"/>
                <a:cs typeface="Calibri" panose="020F0502020204030204" pitchFamily="34" charset="0"/>
              </a:rPr>
              <a:t>‘new way of </a:t>
            </a:r>
            <a:r>
              <a:rPr lang="nl-NL" dirty="0" err="1">
                <a:effectLst/>
                <a:ea typeface="Calibri" panose="020F0502020204030204" pitchFamily="34" charset="0"/>
                <a:cs typeface="Calibri" panose="020F0502020204030204" pitchFamily="34" charset="0"/>
              </a:rPr>
              <a:t>working</a:t>
            </a:r>
            <a:r>
              <a:rPr lang="nl-NL" dirty="0">
                <a:effectLst/>
                <a:ea typeface="Calibri" panose="020F0502020204030204" pitchFamily="34" charset="0"/>
                <a:cs typeface="Calibri" panose="020F0502020204030204" pitchFamily="34" charset="0"/>
              </a:rPr>
              <a:t>’ - gemengde loopbanen/platformeconomieën/…</a:t>
            </a:r>
          </a:p>
          <a:p>
            <a:pPr lvl="1"/>
            <a:r>
              <a:rPr lang="nl-NL" dirty="0">
                <a:effectLst/>
                <a:ea typeface="Calibri" panose="020F0502020204030204" pitchFamily="34" charset="0"/>
                <a:cs typeface="Calibri" panose="020F0502020204030204" pitchFamily="34" charset="0"/>
              </a:rPr>
              <a:t>technologische evoluties : smartphones, </a:t>
            </a:r>
            <a:r>
              <a:rPr lang="nl-NL" dirty="0" err="1">
                <a:effectLst/>
                <a:ea typeface="Calibri" panose="020F0502020204030204" pitchFamily="34" charset="0"/>
                <a:cs typeface="Calibri" panose="020F0502020204030204" pitchFamily="34" charset="0"/>
              </a:rPr>
              <a:t>ArtificiaI</a:t>
            </a:r>
            <a:r>
              <a:rPr lang="nl-NL" dirty="0">
                <a:effectLst/>
                <a:ea typeface="Calibri" panose="020F0502020204030204" pitchFamily="34" charset="0"/>
                <a:cs typeface="Calibri" panose="020F0502020204030204" pitchFamily="34" charset="0"/>
              </a:rPr>
              <a:t> Intelligence (AI),…</a:t>
            </a:r>
            <a:endParaRPr lang="nl-NL" b="1" dirty="0">
              <a:ea typeface="Calibri" panose="020F0502020204030204" pitchFamily="34" charset="0"/>
              <a:cs typeface="Calibri" panose="020F0502020204030204" pitchFamily="34" charset="0"/>
            </a:endParaRPr>
          </a:p>
          <a:p>
            <a:pPr lvl="1"/>
            <a:r>
              <a:rPr lang="nl-NL" dirty="0">
                <a:ea typeface="Calibri" panose="020F0502020204030204" pitchFamily="34" charset="0"/>
                <a:cs typeface="Calibri" panose="020F0502020204030204" pitchFamily="34" charset="0"/>
              </a:rPr>
              <a:t>toenemend r</a:t>
            </a:r>
            <a:r>
              <a:rPr lang="nl-NL" dirty="0">
                <a:effectLst/>
                <a:ea typeface="Calibri" panose="020F0502020204030204" pitchFamily="34" charset="0"/>
                <a:cs typeface="Calibri" panose="020F0502020204030204" pitchFamily="34" charset="0"/>
              </a:rPr>
              <a:t>isico op digitale kloof</a:t>
            </a:r>
          </a:p>
          <a:p>
            <a:pPr lvl="1"/>
            <a:r>
              <a:rPr lang="nl-BE" dirty="0">
                <a:effectLst/>
                <a:ea typeface="Calibri" panose="020F0502020204030204" pitchFamily="34" charset="0"/>
                <a:cs typeface="Calibri" panose="020F0502020204030204" pitchFamily="34" charset="0"/>
              </a:rPr>
              <a:t>toenemende risico's inzake informatieveiligheid</a:t>
            </a:r>
            <a:endParaRPr lang="en-BE" dirty="0">
              <a:effectLst/>
              <a:ea typeface="Calibri" panose="020F0502020204030204" pitchFamily="34" charset="0"/>
              <a:cs typeface="Symbol" panose="05050102010706020507" pitchFamily="18" charset="2"/>
            </a:endParaRPr>
          </a:p>
          <a:p>
            <a:pPr lvl="1"/>
            <a:r>
              <a:rPr lang="en-US" dirty="0" err="1"/>
              <a:t>herverkaveling</a:t>
            </a:r>
            <a:r>
              <a:rPr lang="en-US" dirty="0"/>
              <a:t> van </a:t>
            </a:r>
            <a:r>
              <a:rPr lang="en-US" dirty="0" err="1"/>
              <a:t>bevoegdheden</a:t>
            </a:r>
            <a:r>
              <a:rPr lang="en-US" dirty="0"/>
              <a:t> die </a:t>
            </a:r>
            <a:r>
              <a:rPr lang="en-US" dirty="0" err="1"/>
              <a:t>niet</a:t>
            </a:r>
            <a:r>
              <a:rPr lang="en-US" dirty="0"/>
              <a:t> </a:t>
            </a:r>
            <a:r>
              <a:rPr lang="en-US" dirty="0" err="1"/>
              <a:t>altijd</a:t>
            </a:r>
            <a:r>
              <a:rPr lang="en-US" dirty="0"/>
              <a:t> transparent </a:t>
            </a:r>
            <a:r>
              <a:rPr lang="en-US" dirty="0" err="1"/>
              <a:t>voor</a:t>
            </a:r>
            <a:r>
              <a:rPr lang="en-US" dirty="0"/>
              <a:t> de burger </a:t>
            </a:r>
            <a:r>
              <a:rPr lang="en-US" dirty="0" err="1"/>
              <a:t>verlopen</a:t>
            </a:r>
            <a:endParaRPr lang="en-US" dirty="0"/>
          </a:p>
          <a:p>
            <a:pPr lvl="1"/>
            <a:r>
              <a:rPr lang="en-US" dirty="0"/>
              <a:t>…</a:t>
            </a:r>
          </a:p>
          <a:p>
            <a:r>
              <a:rPr lang="nl-BE" dirty="0">
                <a:latin typeface="+mn-lt"/>
                <a:ea typeface="Calibri" panose="020F0502020204030204" pitchFamily="34" charset="0"/>
                <a:cs typeface="Calibri" panose="020F0502020204030204" pitchFamily="34" charset="0"/>
              </a:rPr>
              <a:t>nood aan </a:t>
            </a:r>
            <a:r>
              <a:rPr lang="nl-BE" dirty="0">
                <a:effectLst/>
                <a:latin typeface="+mn-lt"/>
                <a:ea typeface="Calibri" panose="020F0502020204030204" pitchFamily="34" charset="0"/>
                <a:cs typeface="Calibri" panose="020F0502020204030204" pitchFamily="34" charset="0"/>
              </a:rPr>
              <a:t>herontwerpen van de digitale sociale zekerheid</a:t>
            </a:r>
          </a:p>
          <a:p>
            <a:pPr lvl="1"/>
            <a:r>
              <a:rPr lang="nl-BE" dirty="0">
                <a:effectLst/>
                <a:ea typeface="Calibri" panose="020F0502020204030204" pitchFamily="34" charset="0"/>
                <a:cs typeface="Calibri" panose="020F0502020204030204" pitchFamily="34" charset="0"/>
              </a:rPr>
              <a:t>actualiseren van digitale systemen, structuren en dienstverlening in het licht van nieuwe maatschappelijke noden</a:t>
            </a:r>
          </a:p>
          <a:p>
            <a:pPr lvl="1"/>
            <a:r>
              <a:rPr lang="nl-BE" dirty="0">
                <a:ea typeface="Calibri" panose="020F0502020204030204" pitchFamily="34" charset="0"/>
                <a:cs typeface="Calibri" panose="020F0502020204030204" pitchFamily="34" charset="0"/>
              </a:rPr>
              <a:t>toekomstbestendig maken van sociale zekerheid</a:t>
            </a:r>
          </a:p>
          <a:p>
            <a:r>
              <a:rPr lang="nl-BE" dirty="0">
                <a:latin typeface="+mn-lt"/>
                <a:cs typeface="Calibri" panose="020F0502020204030204" pitchFamily="34" charset="0"/>
              </a:rPr>
              <a:t>eGov3.0 of </a:t>
            </a:r>
            <a:r>
              <a:rPr lang="nl-BE" dirty="0" err="1">
                <a:latin typeface="+mn-lt"/>
                <a:cs typeface="Calibri" panose="020F0502020204030204" pitchFamily="34" charset="0"/>
              </a:rPr>
              <a:t>eGov</a:t>
            </a:r>
            <a:r>
              <a:rPr lang="nl-BE" dirty="0">
                <a:latin typeface="+mn-lt"/>
                <a:cs typeface="Calibri" panose="020F0502020204030204" pitchFamily="34" charset="0"/>
              </a:rPr>
              <a:t> Next gebouw rond 8 assen</a:t>
            </a:r>
            <a:r>
              <a:rPr lang="en-US" dirty="0">
                <a:latin typeface="+mn-lt"/>
              </a:rPr>
              <a:t> </a:t>
            </a:r>
          </a:p>
          <a:p>
            <a:endParaRPr lang="en-BE" dirty="0"/>
          </a:p>
        </p:txBody>
      </p:sp>
    </p:spTree>
    <p:extLst>
      <p:ext uri="{BB962C8B-B14F-4D97-AF65-F5344CB8AC3E}">
        <p14:creationId xmlns:p14="http://schemas.microsoft.com/office/powerpoint/2010/main" val="1495354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3127-9903-4584-B1FB-874547A62F35}"/>
              </a:ext>
            </a:extLst>
          </p:cNvPr>
          <p:cNvSpPr>
            <a:spLocks noGrp="1"/>
          </p:cNvSpPr>
          <p:nvPr>
            <p:ph type="title"/>
          </p:nvPr>
        </p:nvSpPr>
        <p:spPr>
          <a:noFill/>
        </p:spPr>
        <p:txBody>
          <a:bodyPr>
            <a:normAutofit/>
          </a:bodyPr>
          <a:lstStyle/>
          <a:p>
            <a:r>
              <a:rPr lang="nl-BE" dirty="0"/>
              <a:t>Uitdagingen</a:t>
            </a:r>
          </a:p>
        </p:txBody>
      </p:sp>
      <p:sp>
        <p:nvSpPr>
          <p:cNvPr id="3" name="Content Placeholder 2">
            <a:extLst>
              <a:ext uri="{FF2B5EF4-FFF2-40B4-BE49-F238E27FC236}">
                <a16:creationId xmlns:a16="http://schemas.microsoft.com/office/drawing/2014/main" id="{32A4D181-3035-4794-80E9-91DE7858B34B}"/>
              </a:ext>
            </a:extLst>
          </p:cNvPr>
          <p:cNvSpPr>
            <a:spLocks noGrp="1"/>
          </p:cNvSpPr>
          <p:nvPr>
            <p:ph idx="1"/>
          </p:nvPr>
        </p:nvSpPr>
        <p:spPr/>
        <p:txBody>
          <a:bodyPr>
            <a:noAutofit/>
          </a:bodyPr>
          <a:lstStyle/>
          <a:p>
            <a:r>
              <a:rPr lang="nl-NL" dirty="0"/>
              <a:t>staatshervormingen en decentralisering van de beleidsbeslissingen </a:t>
            </a:r>
          </a:p>
          <a:p>
            <a:pPr lvl="1"/>
            <a:r>
              <a:rPr lang="nl-NL" dirty="0"/>
              <a:t>geïntegreerde dienstverlening met minimale administratieve lasten  </a:t>
            </a:r>
          </a:p>
          <a:p>
            <a:pPr lvl="1"/>
            <a:r>
              <a:rPr lang="nl-NL" dirty="0"/>
              <a:t>niet leiden tot een verhoging van de globale uitvoeringskost </a:t>
            </a:r>
          </a:p>
          <a:p>
            <a:r>
              <a:rPr lang="fr-FR" dirty="0" err="1"/>
              <a:t>suggesties</a:t>
            </a:r>
            <a:endParaRPr lang="fr-FR" dirty="0"/>
          </a:p>
          <a:p>
            <a:pPr lvl="1"/>
            <a:r>
              <a:rPr lang="nl-NL" dirty="0"/>
              <a:t>vermijden van overlappende of ongecoördineerde besluitvorming </a:t>
            </a:r>
            <a:r>
              <a:rPr lang="nl-NL" dirty="0">
                <a:sym typeface="Wingdings" panose="05000000000000000000" pitchFamily="2" charset="2"/>
              </a:rPr>
              <a:t> </a:t>
            </a:r>
            <a:r>
              <a:rPr lang="nl-NL" dirty="0"/>
              <a:t>transparantie</a:t>
            </a:r>
          </a:p>
          <a:p>
            <a:pPr lvl="1"/>
            <a:r>
              <a:rPr lang="nl-NL" dirty="0"/>
              <a:t>weloverwogen uitvoeringsorganisatie en het beheer ervan</a:t>
            </a:r>
            <a:endParaRPr lang="fr-FR" dirty="0"/>
          </a:p>
          <a:p>
            <a:pPr lvl="2"/>
            <a:r>
              <a:rPr lang="nl-NL" dirty="0"/>
              <a:t>afspraken tussen de onderscheiden beleidsniveaus omtrent de benodigde gegevens</a:t>
            </a:r>
          </a:p>
          <a:p>
            <a:pPr lvl="2"/>
            <a:r>
              <a:rPr lang="nl-NL" dirty="0"/>
              <a:t>beheersen van het aantal uitvoeringsinstellingen</a:t>
            </a:r>
          </a:p>
          <a:p>
            <a:pPr lvl="2"/>
            <a:r>
              <a:rPr lang="nl-NL" dirty="0"/>
              <a:t>dienstenintegratie</a:t>
            </a:r>
          </a:p>
          <a:p>
            <a:pPr lvl="2"/>
            <a:r>
              <a:rPr lang="nl-NL" dirty="0"/>
              <a:t>gemeenschappelijke regelgeving inzake informatiebeheer en informatieveiligheid</a:t>
            </a:r>
          </a:p>
          <a:p>
            <a:pPr lvl="2"/>
            <a:r>
              <a:rPr lang="nl-NL" dirty="0"/>
              <a:t>samenwerkingsakkoorden</a:t>
            </a:r>
          </a:p>
        </p:txBody>
      </p:sp>
    </p:spTree>
    <p:extLst>
      <p:ext uri="{BB962C8B-B14F-4D97-AF65-F5344CB8AC3E}">
        <p14:creationId xmlns:p14="http://schemas.microsoft.com/office/powerpoint/2010/main" val="1948835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259C-D267-48DD-8812-85439B588C5B}"/>
              </a:ext>
            </a:extLst>
          </p:cNvPr>
          <p:cNvSpPr>
            <a:spLocks noGrp="1"/>
          </p:cNvSpPr>
          <p:nvPr>
            <p:ph type="title"/>
          </p:nvPr>
        </p:nvSpPr>
        <p:spPr/>
        <p:txBody>
          <a:bodyPr/>
          <a:lstStyle/>
          <a:p>
            <a:r>
              <a:rPr lang="en-US" dirty="0" err="1"/>
              <a:t>Uitdagingen</a:t>
            </a:r>
            <a:endParaRPr lang="en-BE" dirty="0"/>
          </a:p>
        </p:txBody>
      </p:sp>
      <p:sp>
        <p:nvSpPr>
          <p:cNvPr id="3" name="Content Placeholder 2">
            <a:extLst>
              <a:ext uri="{FF2B5EF4-FFF2-40B4-BE49-F238E27FC236}">
                <a16:creationId xmlns:a16="http://schemas.microsoft.com/office/drawing/2014/main" id="{97369C48-38D2-4D88-8033-F3FE363BCD58}"/>
              </a:ext>
            </a:extLst>
          </p:cNvPr>
          <p:cNvSpPr>
            <a:spLocks noGrp="1"/>
          </p:cNvSpPr>
          <p:nvPr>
            <p:ph idx="1"/>
          </p:nvPr>
        </p:nvSpPr>
        <p:spPr/>
        <p:txBody>
          <a:bodyPr>
            <a:normAutofit/>
          </a:bodyPr>
          <a:lstStyle/>
          <a:p>
            <a:r>
              <a:rPr lang="en-US" dirty="0" err="1">
                <a:latin typeface="+mn-lt"/>
              </a:rPr>
              <a:t>uniek</a:t>
            </a:r>
            <a:r>
              <a:rPr lang="en-US" dirty="0">
                <a:latin typeface="+mn-lt"/>
              </a:rPr>
              <a:t> </a:t>
            </a:r>
            <a:r>
              <a:rPr lang="en-US" dirty="0" err="1">
                <a:latin typeface="+mn-lt"/>
              </a:rPr>
              <a:t>gegevensmodel</a:t>
            </a:r>
            <a:r>
              <a:rPr lang="en-US" dirty="0">
                <a:latin typeface="+mn-lt"/>
              </a:rPr>
              <a:t> </a:t>
            </a:r>
            <a:r>
              <a:rPr lang="en-US" dirty="0" err="1">
                <a:latin typeface="+mn-lt"/>
              </a:rPr>
              <a:t>en</a:t>
            </a:r>
            <a:r>
              <a:rPr lang="en-US" dirty="0">
                <a:latin typeface="+mn-lt"/>
              </a:rPr>
              <a:t> centrale </a:t>
            </a:r>
            <a:r>
              <a:rPr lang="en-US" dirty="0" err="1">
                <a:latin typeface="+mn-lt"/>
              </a:rPr>
              <a:t>datalaag</a:t>
            </a:r>
            <a:endParaRPr lang="en-US" dirty="0">
              <a:latin typeface="+mn-lt"/>
            </a:endParaRPr>
          </a:p>
          <a:p>
            <a:pPr lvl="1"/>
            <a:r>
              <a:rPr lang="en-US" dirty="0"/>
              <a:t>KSZ </a:t>
            </a:r>
            <a:r>
              <a:rPr lang="en-US" dirty="0" err="1"/>
              <a:t>werkt</a:t>
            </a:r>
            <a:r>
              <a:rPr lang="en-US" dirty="0"/>
              <a:t> mee </a:t>
            </a:r>
            <a:r>
              <a:rPr lang="en-US" dirty="0" err="1"/>
              <a:t>aan</a:t>
            </a:r>
            <a:r>
              <a:rPr lang="en-US" dirty="0"/>
              <a:t> uniform begrip van </a:t>
            </a:r>
            <a:r>
              <a:rPr lang="en-US" dirty="0" err="1"/>
              <a:t>inkomen</a:t>
            </a:r>
            <a:r>
              <a:rPr lang="en-US" dirty="0"/>
              <a:t> (</a:t>
            </a:r>
            <a:r>
              <a:rPr lang="en-US" dirty="0" err="1"/>
              <a:t>beschikbare</a:t>
            </a:r>
            <a:r>
              <a:rPr lang="en-US" dirty="0"/>
              <a:t> </a:t>
            </a:r>
            <a:r>
              <a:rPr lang="en-US" dirty="0" err="1"/>
              <a:t>middelen</a:t>
            </a:r>
            <a:r>
              <a:rPr lang="en-US" dirty="0"/>
              <a:t>)</a:t>
            </a:r>
          </a:p>
          <a:p>
            <a:pPr lvl="2"/>
            <a:r>
              <a:rPr lang="en-US" sz="1800" dirty="0" err="1"/>
              <a:t>inkomen</a:t>
            </a:r>
            <a:r>
              <a:rPr lang="en-US" sz="1800" dirty="0"/>
              <a:t> </a:t>
            </a:r>
            <a:r>
              <a:rPr lang="en-US" sz="1800" dirty="0" err="1"/>
              <a:t>uit</a:t>
            </a:r>
            <a:r>
              <a:rPr lang="en-US" sz="1800" dirty="0"/>
              <a:t> </a:t>
            </a:r>
            <a:r>
              <a:rPr lang="en-US" sz="1800" dirty="0" err="1"/>
              <a:t>arbeid</a:t>
            </a:r>
            <a:r>
              <a:rPr lang="en-US" sz="1800" dirty="0"/>
              <a:t> (</a:t>
            </a:r>
            <a:r>
              <a:rPr lang="en-US" sz="1800" dirty="0" err="1"/>
              <a:t>werknemer</a:t>
            </a:r>
            <a:r>
              <a:rPr lang="en-US" sz="1800" dirty="0"/>
              <a:t>, </a:t>
            </a:r>
            <a:r>
              <a:rPr lang="en-US" sz="1800" dirty="0" err="1"/>
              <a:t>ambtenaar</a:t>
            </a:r>
            <a:r>
              <a:rPr lang="en-US" sz="1800" dirty="0"/>
              <a:t>, </a:t>
            </a:r>
            <a:r>
              <a:rPr lang="en-US" sz="1800" dirty="0" err="1"/>
              <a:t>zelfstandige</a:t>
            </a:r>
            <a:r>
              <a:rPr lang="en-US" sz="1800" dirty="0"/>
              <a:t>)</a:t>
            </a:r>
          </a:p>
          <a:p>
            <a:pPr lvl="2"/>
            <a:r>
              <a:rPr lang="en-US" sz="1800" dirty="0" err="1"/>
              <a:t>sociale</a:t>
            </a:r>
            <a:r>
              <a:rPr lang="en-US" sz="1800" dirty="0"/>
              <a:t> </a:t>
            </a:r>
            <a:r>
              <a:rPr lang="en-US" sz="1800" dirty="0" err="1"/>
              <a:t>verzekeringen</a:t>
            </a:r>
            <a:endParaRPr lang="en-US" sz="1800" dirty="0"/>
          </a:p>
          <a:p>
            <a:pPr lvl="2"/>
            <a:r>
              <a:rPr lang="en-US" sz="1800" dirty="0" err="1"/>
              <a:t>bijstand</a:t>
            </a:r>
            <a:endParaRPr lang="en-US" sz="1800" dirty="0"/>
          </a:p>
          <a:p>
            <a:pPr lvl="2"/>
            <a:r>
              <a:rPr lang="en-US" sz="1800" dirty="0" err="1"/>
              <a:t>patrimonium</a:t>
            </a:r>
            <a:endParaRPr lang="en-US" sz="1800" dirty="0"/>
          </a:p>
          <a:p>
            <a:pPr lvl="1"/>
            <a:r>
              <a:rPr lang="en-US" dirty="0" err="1"/>
              <a:t>operationele</a:t>
            </a:r>
            <a:r>
              <a:rPr lang="en-US" dirty="0"/>
              <a:t> </a:t>
            </a:r>
            <a:r>
              <a:rPr lang="en-US" dirty="0" err="1"/>
              <a:t>notie</a:t>
            </a:r>
            <a:r>
              <a:rPr lang="en-US" dirty="0"/>
              <a:t> </a:t>
            </a:r>
            <a:r>
              <a:rPr lang="en-US" dirty="0" err="1"/>
              <a:t>afstemmen</a:t>
            </a:r>
            <a:r>
              <a:rPr lang="en-US" dirty="0"/>
              <a:t> op </a:t>
            </a:r>
            <a:r>
              <a:rPr lang="en-US" dirty="0" err="1"/>
              <a:t>statistische</a:t>
            </a:r>
            <a:r>
              <a:rPr lang="en-US" dirty="0"/>
              <a:t> </a:t>
            </a:r>
            <a:r>
              <a:rPr lang="en-US" dirty="0" err="1"/>
              <a:t>notie</a:t>
            </a:r>
            <a:endParaRPr lang="en-US" dirty="0"/>
          </a:p>
          <a:p>
            <a:pPr lvl="1"/>
            <a:r>
              <a:rPr lang="en-US" dirty="0"/>
              <a:t>zo </a:t>
            </a:r>
            <a:r>
              <a:rPr lang="en-US" dirty="0" err="1"/>
              <a:t>actueel</a:t>
            </a:r>
            <a:r>
              <a:rPr lang="en-US" dirty="0"/>
              <a:t> </a:t>
            </a:r>
            <a:r>
              <a:rPr lang="en-US" dirty="0" err="1"/>
              <a:t>mogelijk</a:t>
            </a:r>
            <a:r>
              <a:rPr lang="en-US" dirty="0"/>
              <a:t>  </a:t>
            </a:r>
          </a:p>
          <a:p>
            <a:r>
              <a:rPr lang="en-US" dirty="0" err="1"/>
              <a:t>toekomstbestendige</a:t>
            </a:r>
            <a:r>
              <a:rPr lang="en-US" dirty="0"/>
              <a:t> </a:t>
            </a:r>
            <a:r>
              <a:rPr lang="en-US" dirty="0" err="1"/>
              <a:t>entreprise</a:t>
            </a:r>
            <a:r>
              <a:rPr lang="en-US" dirty="0"/>
              <a:t> </a:t>
            </a:r>
            <a:r>
              <a:rPr lang="en-US" dirty="0" err="1"/>
              <a:t>architectuur</a:t>
            </a:r>
            <a:r>
              <a:rPr lang="en-US" dirty="0"/>
              <a:t> </a:t>
            </a:r>
            <a:r>
              <a:rPr lang="en-US" dirty="0" err="1"/>
              <a:t>voor</a:t>
            </a:r>
            <a:r>
              <a:rPr lang="en-US" dirty="0"/>
              <a:t> </a:t>
            </a:r>
            <a:r>
              <a:rPr lang="en-US" dirty="0" err="1"/>
              <a:t>sociale</a:t>
            </a:r>
            <a:r>
              <a:rPr lang="en-US" dirty="0"/>
              <a:t> </a:t>
            </a:r>
            <a:r>
              <a:rPr lang="en-US" dirty="0" err="1"/>
              <a:t>zekerheid</a:t>
            </a:r>
            <a:endParaRPr lang="en-US" dirty="0"/>
          </a:p>
          <a:p>
            <a:pPr lvl="1"/>
            <a:r>
              <a:rPr lang="en-US" dirty="0" err="1"/>
              <a:t>omslag</a:t>
            </a:r>
            <a:r>
              <a:rPr lang="en-US" dirty="0"/>
              <a:t> </a:t>
            </a:r>
            <a:r>
              <a:rPr lang="en-US" dirty="0" err="1"/>
              <a:t>naar</a:t>
            </a:r>
            <a:r>
              <a:rPr lang="en-US" dirty="0"/>
              <a:t> API-economy</a:t>
            </a:r>
          </a:p>
          <a:p>
            <a:pPr lvl="1"/>
            <a:r>
              <a:rPr lang="en-US" dirty="0" err="1"/>
              <a:t>omslag</a:t>
            </a:r>
            <a:r>
              <a:rPr lang="en-US" dirty="0"/>
              <a:t> </a:t>
            </a:r>
            <a:r>
              <a:rPr lang="en-US" dirty="0" err="1"/>
              <a:t>naar</a:t>
            </a:r>
            <a:r>
              <a:rPr lang="en-US" dirty="0"/>
              <a:t> </a:t>
            </a:r>
            <a:r>
              <a:rPr lang="en-US" dirty="0">
                <a:hlinkClick r:id="rId3"/>
              </a:rPr>
              <a:t>Event Driven Architecture</a:t>
            </a:r>
            <a:r>
              <a:rPr lang="en-US" dirty="0"/>
              <a:t> (EDA)</a:t>
            </a:r>
          </a:p>
          <a:p>
            <a:endParaRPr lang="en-BE" dirty="0"/>
          </a:p>
        </p:txBody>
      </p:sp>
    </p:spTree>
    <p:extLst>
      <p:ext uri="{BB962C8B-B14F-4D97-AF65-F5344CB8AC3E}">
        <p14:creationId xmlns:p14="http://schemas.microsoft.com/office/powerpoint/2010/main" val="1905313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DD6-875D-430B-9EA7-DEE9AF838704}"/>
              </a:ext>
            </a:extLst>
          </p:cNvPr>
          <p:cNvSpPr>
            <a:spLocks noGrp="1"/>
          </p:cNvSpPr>
          <p:nvPr>
            <p:ph type="title"/>
          </p:nvPr>
        </p:nvSpPr>
        <p:spPr>
          <a:xfrm>
            <a:off x="838199" y="257545"/>
            <a:ext cx="11240912" cy="1325563"/>
          </a:xfrm>
          <a:noFill/>
        </p:spPr>
        <p:txBody>
          <a:bodyPr/>
          <a:lstStyle/>
          <a:p>
            <a:r>
              <a:rPr lang="fr-BE" dirty="0"/>
              <a:t>API Economy - CBSS &amp; Social Security API Gateway Platform</a:t>
            </a:r>
          </a:p>
        </p:txBody>
      </p:sp>
      <p:grpSp>
        <p:nvGrpSpPr>
          <p:cNvPr id="4" name="Group 3">
            <a:extLst>
              <a:ext uri="{FF2B5EF4-FFF2-40B4-BE49-F238E27FC236}">
                <a16:creationId xmlns:a16="http://schemas.microsoft.com/office/drawing/2014/main" id="{FE84A063-C0CE-4486-870E-23EB1C4748A5}"/>
              </a:ext>
            </a:extLst>
          </p:cNvPr>
          <p:cNvGrpSpPr/>
          <p:nvPr/>
        </p:nvGrpSpPr>
        <p:grpSpPr>
          <a:xfrm>
            <a:off x="1928904" y="1200449"/>
            <a:ext cx="8510495" cy="5247601"/>
            <a:chOff x="1928905" y="1352854"/>
            <a:chExt cx="8110446" cy="4673056"/>
          </a:xfrm>
        </p:grpSpPr>
        <p:sp>
          <p:nvSpPr>
            <p:cNvPr id="5" name="Rechthoek 3">
              <a:extLst>
                <a:ext uri="{FF2B5EF4-FFF2-40B4-BE49-F238E27FC236}">
                  <a16:creationId xmlns:a16="http://schemas.microsoft.com/office/drawing/2014/main" id="{4576878F-C7BD-4959-8334-C565EABFEADD}"/>
                </a:ext>
              </a:extLst>
            </p:cNvPr>
            <p:cNvSpPr/>
            <p:nvPr/>
          </p:nvSpPr>
          <p:spPr>
            <a:xfrm>
              <a:off x="1928906" y="2908527"/>
              <a:ext cx="8110445" cy="3117383"/>
            </a:xfrm>
            <a:prstGeom prst="rect">
              <a:avLst/>
            </a:prstGeom>
            <a:solidFill>
              <a:schemeClr val="bg1"/>
            </a:solid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B7CE8BC6-52ED-4321-A7C4-E421014254E7}"/>
                </a:ext>
              </a:extLst>
            </p:cNvPr>
            <p:cNvSpPr/>
            <p:nvPr/>
          </p:nvSpPr>
          <p:spPr>
            <a:xfrm>
              <a:off x="2044690" y="2985266"/>
              <a:ext cx="953395" cy="2239525"/>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12">
              <a:extLst>
                <a:ext uri="{FF2B5EF4-FFF2-40B4-BE49-F238E27FC236}">
                  <a16:creationId xmlns:a16="http://schemas.microsoft.com/office/drawing/2014/main" id="{DB6E9773-F2C9-45FD-A70C-86970C3D3F2F}"/>
                </a:ext>
              </a:extLst>
            </p:cNvPr>
            <p:cNvSpPr/>
            <p:nvPr/>
          </p:nvSpPr>
          <p:spPr>
            <a:xfrm>
              <a:off x="2082871" y="5456170"/>
              <a:ext cx="981818" cy="470007"/>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a:ln>
                    <a:noFill/>
                  </a:ln>
                  <a:solidFill>
                    <a:prstClr val="white"/>
                  </a:solidFill>
                  <a:effectLst/>
                  <a:uLnTx/>
                  <a:uFillTx/>
                  <a:latin typeface="Calibri" panose="020F0502020204030204"/>
                  <a:ea typeface="+mn-ea"/>
                  <a:cs typeface="+mn-cs"/>
                </a:rPr>
                <a:t>PORTAIL</a:t>
              </a:r>
            </a:p>
          </p:txBody>
        </p:sp>
        <p:sp>
          <p:nvSpPr>
            <p:cNvPr id="8" name="Rechthoek 15">
              <a:extLst>
                <a:ext uri="{FF2B5EF4-FFF2-40B4-BE49-F238E27FC236}">
                  <a16:creationId xmlns:a16="http://schemas.microsoft.com/office/drawing/2014/main" id="{3F7E283F-4F1C-48B0-B69E-0E595994DB53}"/>
                </a:ext>
              </a:extLst>
            </p:cNvPr>
            <p:cNvSpPr/>
            <p:nvPr/>
          </p:nvSpPr>
          <p:spPr>
            <a:xfrm>
              <a:off x="2094352" y="3172692"/>
              <a:ext cx="845763" cy="1292200"/>
            </a:xfrm>
            <a:prstGeom prst="rect">
              <a:avLst/>
            </a:prstGeom>
            <a:solidFill>
              <a:srgbClr val="32C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dans institutions mêmes</a:t>
              </a:r>
            </a:p>
          </p:txBody>
        </p:sp>
        <p:sp>
          <p:nvSpPr>
            <p:cNvPr id="9" name="Rechthoek 16">
              <a:extLst>
                <a:ext uri="{FF2B5EF4-FFF2-40B4-BE49-F238E27FC236}">
                  <a16:creationId xmlns:a16="http://schemas.microsoft.com/office/drawing/2014/main" id="{D5E0646B-1747-4C88-ADE4-A86C90B8FBDC}"/>
                </a:ext>
              </a:extLst>
            </p:cNvPr>
            <p:cNvSpPr/>
            <p:nvPr/>
          </p:nvSpPr>
          <p:spPr>
            <a:xfrm>
              <a:off x="8887785" y="3189964"/>
              <a:ext cx="977398" cy="130263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rPr>
                <a:t>API pour tierce partie (</a:t>
              </a:r>
              <a:r>
                <a:rPr kumimoji="0" lang="fr-BE" sz="1200" b="0" i="0" u="none" strike="noStrike" kern="1200" cap="none" spc="0" normalizeH="0" baseline="0" noProof="0" dirty="0" err="1">
                  <a:ln>
                    <a:noFill/>
                  </a:ln>
                  <a:solidFill>
                    <a:prstClr val="white"/>
                  </a:solidFill>
                  <a:effectLst/>
                  <a:uLnTx/>
                  <a:uFillTx/>
                  <a:latin typeface="Calibri" panose="020F0502020204030204"/>
                  <a:ea typeface="+mn-ea"/>
                  <a:cs typeface="+mn-cs"/>
                </a:rPr>
                <a:t>consen-tement</a:t>
              </a:r>
              <a:r>
                <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rPr>
                <a:t>, autorisation)</a:t>
              </a:r>
            </a:p>
          </p:txBody>
        </p:sp>
        <p:sp>
          <p:nvSpPr>
            <p:cNvPr id="10" name="Rechthoek 17">
              <a:extLst>
                <a:ext uri="{FF2B5EF4-FFF2-40B4-BE49-F238E27FC236}">
                  <a16:creationId xmlns:a16="http://schemas.microsoft.com/office/drawing/2014/main" id="{9BA3FB6C-DA0D-436A-B949-1271977D4EF6}"/>
                </a:ext>
              </a:extLst>
            </p:cNvPr>
            <p:cNvSpPr/>
            <p:nvPr/>
          </p:nvSpPr>
          <p:spPr>
            <a:xfrm>
              <a:off x="7657065" y="3189964"/>
              <a:ext cx="1055812" cy="1304345"/>
            </a:xfrm>
            <a:prstGeom prst="rect">
              <a:avLst/>
            </a:prstGeom>
            <a:solidFill>
              <a:srgbClr val="FD7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pour tierce partie (relation, autorisation)</a:t>
              </a:r>
            </a:p>
          </p:txBody>
        </p:sp>
        <p:sp>
          <p:nvSpPr>
            <p:cNvPr id="11" name="Rechthoek 18">
              <a:extLst>
                <a:ext uri="{FF2B5EF4-FFF2-40B4-BE49-F238E27FC236}">
                  <a16:creationId xmlns:a16="http://schemas.microsoft.com/office/drawing/2014/main" id="{8AC225A8-A9CF-4814-8C76-05AAD3113850}"/>
                </a:ext>
              </a:extLst>
            </p:cNvPr>
            <p:cNvSpPr/>
            <p:nvPr/>
          </p:nvSpPr>
          <p:spPr>
            <a:xfrm>
              <a:off x="4489799" y="3189964"/>
              <a:ext cx="821531" cy="12967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pour les IPSS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(Via BCSS)</a:t>
              </a:r>
            </a:p>
          </p:txBody>
        </p:sp>
        <p:sp>
          <p:nvSpPr>
            <p:cNvPr id="12" name="Rechthoek 19">
              <a:extLst>
                <a:ext uri="{FF2B5EF4-FFF2-40B4-BE49-F238E27FC236}">
                  <a16:creationId xmlns:a16="http://schemas.microsoft.com/office/drawing/2014/main" id="{5DFCC2BA-1195-4EB1-8BF4-F8EEF4A4D1A1}"/>
                </a:ext>
              </a:extLst>
            </p:cNvPr>
            <p:cNvSpPr/>
            <p:nvPr/>
          </p:nvSpPr>
          <p:spPr>
            <a:xfrm>
              <a:off x="6544174" y="3189964"/>
              <a:ext cx="943760" cy="127745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rPr>
                <a:t>API pour les pouvoirs publics (no BCSS)</a:t>
              </a:r>
            </a:p>
          </p:txBody>
        </p:sp>
        <p:sp>
          <p:nvSpPr>
            <p:cNvPr id="13" name="Rechthoek 20">
              <a:extLst>
                <a:ext uri="{FF2B5EF4-FFF2-40B4-BE49-F238E27FC236}">
                  <a16:creationId xmlns:a16="http://schemas.microsoft.com/office/drawing/2014/main" id="{50108A5A-E9CD-4450-91E3-EB1121305F7C}"/>
                </a:ext>
              </a:extLst>
            </p:cNvPr>
            <p:cNvSpPr/>
            <p:nvPr/>
          </p:nvSpPr>
          <p:spPr>
            <a:xfrm>
              <a:off x="3218654" y="5347119"/>
              <a:ext cx="4885497" cy="67879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a:ln>
                    <a:noFill/>
                  </a:ln>
                  <a:solidFill>
                    <a:prstClr val="white"/>
                  </a:solidFill>
                  <a:effectLst/>
                  <a:uLnTx/>
                  <a:uFillTx/>
                  <a:latin typeface="Calibri" panose="020F0502020204030204"/>
                  <a:ea typeface="+mn-ea"/>
                  <a:cs typeface="+mn-cs"/>
                </a:rPr>
                <a:t>AUTHORISATION</a:t>
              </a:r>
              <a:r>
                <a:rPr kumimoji="0" lang="fr-BE"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fr-BE" sz="1600" b="0" i="0" u="none" strike="noStrike" kern="1200" cap="none" spc="0" normalizeH="0" baseline="0" noProof="0">
                  <a:ln>
                    <a:noFill/>
                  </a:ln>
                  <a:solidFill>
                    <a:prstClr val="white"/>
                  </a:solidFill>
                  <a:effectLst/>
                  <a:uLnTx/>
                  <a:uFillTx/>
                  <a:latin typeface="Calibri" panose="020F0502020204030204"/>
                  <a:ea typeface="+mn-ea"/>
                  <a:cs typeface="+mn-cs"/>
                </a:rPr>
                <a:t>SERVICE &amp; BCSS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fr-BE" sz="1800" b="0" i="0" u="none" strike="noStrike" kern="1200" cap="none" spc="0" normalizeH="0" baseline="0" noProof="0">
                  <a:ln>
                    <a:noFill/>
                  </a:ln>
                  <a:solidFill>
                    <a:prstClr val="white"/>
                  </a:solidFill>
                  <a:effectLst/>
                  <a:uLnTx/>
                  <a:uFillTx/>
                  <a:latin typeface="Calibri" panose="020F0502020204030204"/>
                  <a:ea typeface="+mn-ea"/>
                  <a:cs typeface="+mn-cs"/>
                </a:rPr>
                <a:t>(répertoire des références - autorisation - logging)</a:t>
              </a:r>
            </a:p>
          </p:txBody>
        </p:sp>
        <p:pic>
          <p:nvPicPr>
            <p:cNvPr id="14" name="Afbeelding 24" descr="Afbeelding met logo, Lettertype, symbool, Graphics&#10;&#10;Automatisch gegenereerde beschrijving">
              <a:extLst>
                <a:ext uri="{FF2B5EF4-FFF2-40B4-BE49-F238E27FC236}">
                  <a16:creationId xmlns:a16="http://schemas.microsoft.com/office/drawing/2014/main" id="{9716A294-035B-4944-B4E2-E7D2848B5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888" y="4506855"/>
              <a:ext cx="616706" cy="616706"/>
            </a:xfrm>
            <a:prstGeom prst="rect">
              <a:avLst/>
            </a:prstGeom>
          </p:spPr>
        </p:pic>
        <p:pic>
          <p:nvPicPr>
            <p:cNvPr id="15" name="Afbeelding 28" descr="Afbeelding met cirkel, logo, Graphics, Lettertype&#10;&#10;Automatisch gegenereerde beschrijving">
              <a:extLst>
                <a:ext uri="{FF2B5EF4-FFF2-40B4-BE49-F238E27FC236}">
                  <a16:creationId xmlns:a16="http://schemas.microsoft.com/office/drawing/2014/main" id="{4B197038-0206-4325-BBF9-6384D5EFF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147" y="4580269"/>
              <a:ext cx="526016" cy="526016"/>
            </a:xfrm>
            <a:prstGeom prst="rect">
              <a:avLst/>
            </a:prstGeom>
          </p:spPr>
        </p:pic>
        <p:pic>
          <p:nvPicPr>
            <p:cNvPr id="16" name="Afbeelding 30" descr="Afbeelding met Graphics, Lettertype, logo, grafische vormgeving&#10;&#10;Automatisch gegenereerde beschrijving">
              <a:extLst>
                <a:ext uri="{FF2B5EF4-FFF2-40B4-BE49-F238E27FC236}">
                  <a16:creationId xmlns:a16="http://schemas.microsoft.com/office/drawing/2014/main" id="{8E649B0F-1120-4DA4-A124-812E6F3C7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924" y="4596159"/>
              <a:ext cx="547605" cy="494237"/>
            </a:xfrm>
            <a:prstGeom prst="rect">
              <a:avLst/>
            </a:prstGeom>
          </p:spPr>
        </p:pic>
        <p:pic>
          <p:nvPicPr>
            <p:cNvPr id="17" name="Afbeelding 1024" descr="Afbeelding met Lettertype, Graphics, logo, ontwerp&#10;&#10;Automatisch gegenereerde beschrijving">
              <a:extLst>
                <a:ext uri="{FF2B5EF4-FFF2-40B4-BE49-F238E27FC236}">
                  <a16:creationId xmlns:a16="http://schemas.microsoft.com/office/drawing/2014/main" id="{740FEA18-1D46-42AE-BF39-9F93653C74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340" y="4554167"/>
              <a:ext cx="589435" cy="513445"/>
            </a:xfrm>
            <a:prstGeom prst="rect">
              <a:avLst/>
            </a:prstGeom>
          </p:spPr>
        </p:pic>
        <p:sp>
          <p:nvSpPr>
            <p:cNvPr id="18" name="Tekstvak 1026">
              <a:extLst>
                <a:ext uri="{FF2B5EF4-FFF2-40B4-BE49-F238E27FC236}">
                  <a16:creationId xmlns:a16="http://schemas.microsoft.com/office/drawing/2014/main" id="{1E706EBB-4731-47F6-971E-9F9073EF34CE}"/>
                </a:ext>
              </a:extLst>
            </p:cNvPr>
            <p:cNvSpPr txBox="1"/>
            <p:nvPr/>
          </p:nvSpPr>
          <p:spPr>
            <a:xfrm>
              <a:off x="6595063" y="4075182"/>
              <a:ext cx="1028700" cy="370006"/>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050" b="0" i="0" u="none" strike="noStrike" kern="1200" cap="none" spc="0" normalizeH="0" baseline="0" noProof="0">
                  <a:ln>
                    <a:noFill/>
                  </a:ln>
                  <a:solidFill>
                    <a:prstClr val="white"/>
                  </a:solidFill>
                  <a:effectLst/>
                  <a:uLnTx/>
                  <a:uFillTx/>
                  <a:latin typeface="Calibri" panose="020F0502020204030204"/>
                  <a:ea typeface="+mn-ea"/>
                  <a:cs typeface="+mn-cs"/>
                </a:rPr>
                <a:t>eBOX</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050" b="0" i="0" u="none" strike="noStrike" kern="1200" cap="none" spc="0" normalizeH="0" baseline="0" noProof="0">
                  <a:ln>
                    <a:noFill/>
                  </a:ln>
                  <a:solidFill>
                    <a:prstClr val="white"/>
                  </a:solidFill>
                  <a:effectLst/>
                  <a:uLnTx/>
                  <a:uFillTx/>
                  <a:latin typeface="Calibri" panose="020F0502020204030204"/>
                  <a:ea typeface="+mn-ea"/>
                  <a:cs typeface="+mn-cs"/>
                </a:rPr>
                <a:t>Wallet …</a:t>
              </a:r>
            </a:p>
          </p:txBody>
        </p:sp>
        <p:pic>
          <p:nvPicPr>
            <p:cNvPr id="19" name="Afbeelding 1028" descr="Afbeelding met Graphics, grafische vormgeving, cirkel, Kleurrijkheid&#10;&#10;Automatisch gegenereerde beschrijving">
              <a:extLst>
                <a:ext uri="{FF2B5EF4-FFF2-40B4-BE49-F238E27FC236}">
                  <a16:creationId xmlns:a16="http://schemas.microsoft.com/office/drawing/2014/main" id="{25E8E65E-9D68-40F4-9B5F-9C1BDCED61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3238" y="4554166"/>
              <a:ext cx="588324" cy="578926"/>
            </a:xfrm>
            <a:prstGeom prst="rect">
              <a:avLst/>
            </a:prstGeom>
          </p:spPr>
        </p:pic>
        <p:grpSp>
          <p:nvGrpSpPr>
            <p:cNvPr id="20" name="Group 19">
              <a:extLst>
                <a:ext uri="{FF2B5EF4-FFF2-40B4-BE49-F238E27FC236}">
                  <a16:creationId xmlns:a16="http://schemas.microsoft.com/office/drawing/2014/main" id="{C8AC69B1-BDA1-4BFF-9033-7861C5B26D49}"/>
                </a:ext>
              </a:extLst>
            </p:cNvPr>
            <p:cNvGrpSpPr/>
            <p:nvPr/>
          </p:nvGrpSpPr>
          <p:grpSpPr>
            <a:xfrm>
              <a:off x="3913899" y="1352854"/>
              <a:ext cx="4063060" cy="1543780"/>
              <a:chOff x="768926" y="1393015"/>
              <a:chExt cx="4063060" cy="1543780"/>
            </a:xfrm>
          </p:grpSpPr>
          <p:sp>
            <p:nvSpPr>
              <p:cNvPr id="32" name="Ovaal 4">
                <a:extLst>
                  <a:ext uri="{FF2B5EF4-FFF2-40B4-BE49-F238E27FC236}">
                    <a16:creationId xmlns:a16="http://schemas.microsoft.com/office/drawing/2014/main" id="{538AC311-194A-4A64-973F-431138483C7F}"/>
                  </a:ext>
                </a:extLst>
              </p:cNvPr>
              <p:cNvSpPr/>
              <p:nvPr/>
            </p:nvSpPr>
            <p:spPr>
              <a:xfrm>
                <a:off x="768926" y="1393015"/>
                <a:ext cx="2377663" cy="1130991"/>
              </a:xfrm>
              <a:prstGeom prst="ellipse">
                <a:avLst/>
              </a:prstGeom>
              <a:noFill/>
              <a:ln w="28575">
                <a:solidFill>
                  <a:srgbClr val="E254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al 6">
                <a:extLst>
                  <a:ext uri="{FF2B5EF4-FFF2-40B4-BE49-F238E27FC236}">
                    <a16:creationId xmlns:a16="http://schemas.microsoft.com/office/drawing/2014/main" id="{2E6D04CC-4408-4AD5-A272-E41739D07423}"/>
                  </a:ext>
                </a:extLst>
              </p:cNvPr>
              <p:cNvSpPr/>
              <p:nvPr/>
            </p:nvSpPr>
            <p:spPr>
              <a:xfrm>
                <a:off x="2276633" y="1396245"/>
                <a:ext cx="2463251" cy="1130991"/>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vak 7">
                <a:extLst>
                  <a:ext uri="{FF2B5EF4-FFF2-40B4-BE49-F238E27FC236}">
                    <a16:creationId xmlns:a16="http://schemas.microsoft.com/office/drawing/2014/main" id="{2074E3CB-7DD0-44B1-9804-A299DB24C01D}"/>
                  </a:ext>
                </a:extLst>
              </p:cNvPr>
              <p:cNvSpPr txBox="1"/>
              <p:nvPr/>
            </p:nvSpPr>
            <p:spPr>
              <a:xfrm>
                <a:off x="1076008" y="1780765"/>
                <a:ext cx="1391831" cy="301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2543C"/>
                    </a:solidFill>
                    <a:effectLst/>
                    <a:uLnTx/>
                    <a:uFillTx/>
                    <a:latin typeface="Calibri" panose="020F0502020204030204"/>
                    <a:ea typeface="+mn-ea"/>
                    <a:cs typeface="+mn-cs"/>
                  </a:rPr>
                  <a:t>PROVIDERS</a:t>
                </a:r>
              </a:p>
            </p:txBody>
          </p:sp>
          <p:sp>
            <p:nvSpPr>
              <p:cNvPr id="35" name="Tekstvak 8">
                <a:extLst>
                  <a:ext uri="{FF2B5EF4-FFF2-40B4-BE49-F238E27FC236}">
                    <a16:creationId xmlns:a16="http://schemas.microsoft.com/office/drawing/2014/main" id="{0D502AD2-94AE-4165-8561-4C3EC5E062FD}"/>
                  </a:ext>
                </a:extLst>
              </p:cNvPr>
              <p:cNvSpPr txBox="1"/>
              <p:nvPr/>
            </p:nvSpPr>
            <p:spPr>
              <a:xfrm>
                <a:off x="3295697" y="1780764"/>
                <a:ext cx="1536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5B9BD5"/>
                    </a:solidFill>
                    <a:effectLst/>
                    <a:uLnTx/>
                    <a:uFillTx/>
                    <a:latin typeface="Calibri" panose="020F0502020204030204"/>
                    <a:ea typeface="+mn-ea"/>
                    <a:cs typeface="+mn-cs"/>
                  </a:rPr>
                  <a:t>CONSUMERS</a:t>
                </a:r>
              </a:p>
            </p:txBody>
          </p:sp>
          <p:sp>
            <p:nvSpPr>
              <p:cNvPr id="36" name="Pijl: omlaag 9">
                <a:extLst>
                  <a:ext uri="{FF2B5EF4-FFF2-40B4-BE49-F238E27FC236}">
                    <a16:creationId xmlns:a16="http://schemas.microsoft.com/office/drawing/2014/main" id="{E0844040-F870-4952-AEAF-30B9B31A3853}"/>
                  </a:ext>
                </a:extLst>
              </p:cNvPr>
              <p:cNvSpPr/>
              <p:nvPr/>
            </p:nvSpPr>
            <p:spPr>
              <a:xfrm>
                <a:off x="1841896" y="2373308"/>
                <a:ext cx="231722" cy="563487"/>
              </a:xfrm>
              <a:prstGeom prst="downArrow">
                <a:avLst/>
              </a:prstGeom>
              <a:solidFill>
                <a:srgbClr val="FD7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Pijl: omlaag 11">
                <a:extLst>
                  <a:ext uri="{FF2B5EF4-FFF2-40B4-BE49-F238E27FC236}">
                    <a16:creationId xmlns:a16="http://schemas.microsoft.com/office/drawing/2014/main" id="{E7CA774A-CF0F-4B37-89CD-0BBF7AC39970}"/>
                  </a:ext>
                </a:extLst>
              </p:cNvPr>
              <p:cNvSpPr/>
              <p:nvPr/>
            </p:nvSpPr>
            <p:spPr>
              <a:xfrm rot="10800000">
                <a:off x="3508258" y="2372897"/>
                <a:ext cx="231722" cy="563487"/>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Afbeelding 1029" descr="Afbeelding met Graphics, grafische vormgeving, cirkel, Kleurrijkheid&#10;&#10;Automatisch gegenereerde beschrijving">
                <a:extLst>
                  <a:ext uri="{FF2B5EF4-FFF2-40B4-BE49-F238E27FC236}">
                    <a16:creationId xmlns:a16="http://schemas.microsoft.com/office/drawing/2014/main" id="{0BFF6327-2332-4D3C-9834-FE1C2444F2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5740" y="1738593"/>
                <a:ext cx="547605" cy="538857"/>
              </a:xfrm>
              <a:prstGeom prst="rect">
                <a:avLst/>
              </a:prstGeom>
            </p:spPr>
          </p:pic>
        </p:grpSp>
        <p:sp>
          <p:nvSpPr>
            <p:cNvPr id="21" name="Rechthoek 14">
              <a:extLst>
                <a:ext uri="{FF2B5EF4-FFF2-40B4-BE49-F238E27FC236}">
                  <a16:creationId xmlns:a16="http://schemas.microsoft.com/office/drawing/2014/main" id="{55595D9D-32B2-46CB-89BD-9BCC421EC327}"/>
                </a:ext>
              </a:extLst>
            </p:cNvPr>
            <p:cNvSpPr/>
            <p:nvPr/>
          </p:nvSpPr>
          <p:spPr>
            <a:xfrm>
              <a:off x="8256494" y="5456169"/>
              <a:ext cx="1630514" cy="470007"/>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a:ln>
                    <a:noFill/>
                  </a:ln>
                  <a:solidFill>
                    <a:prstClr val="white"/>
                  </a:solidFill>
                  <a:effectLst/>
                  <a:uLnTx/>
                  <a:uFillTx/>
                  <a:latin typeface="Calibri" panose="020F0502020204030204"/>
                  <a:ea typeface="+mn-ea"/>
                  <a:cs typeface="+mn-cs"/>
                </a:rPr>
                <a:t>SECURITY &amp; COMPLIANCE</a:t>
              </a:r>
            </a:p>
          </p:txBody>
        </p:sp>
        <p:cxnSp>
          <p:nvCxnSpPr>
            <p:cNvPr id="22" name="Rechte verbindingslijn 1032">
              <a:extLst>
                <a:ext uri="{FF2B5EF4-FFF2-40B4-BE49-F238E27FC236}">
                  <a16:creationId xmlns:a16="http://schemas.microsoft.com/office/drawing/2014/main" id="{D95CB937-BBD9-43B6-8D00-496912894453}"/>
                </a:ext>
              </a:extLst>
            </p:cNvPr>
            <p:cNvCxnSpPr>
              <a:cxnSpLocks/>
            </p:cNvCxnSpPr>
            <p:nvPr/>
          </p:nvCxnSpPr>
          <p:spPr>
            <a:xfrm>
              <a:off x="1928905" y="5324550"/>
              <a:ext cx="8110445" cy="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3" name="Rechthoek 2">
              <a:extLst>
                <a:ext uri="{FF2B5EF4-FFF2-40B4-BE49-F238E27FC236}">
                  <a16:creationId xmlns:a16="http://schemas.microsoft.com/office/drawing/2014/main" id="{87FF3BB9-D50A-4BEA-90A2-AD398932A1FB}"/>
                </a:ext>
              </a:extLst>
            </p:cNvPr>
            <p:cNvSpPr/>
            <p:nvPr/>
          </p:nvSpPr>
          <p:spPr>
            <a:xfrm>
              <a:off x="5388625" y="3189964"/>
              <a:ext cx="943760" cy="12903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de la BCSS pour les IPSS</a:t>
              </a:r>
            </a:p>
          </p:txBody>
        </p:sp>
        <p:sp>
          <p:nvSpPr>
            <p:cNvPr id="24" name="Rechthoek 10">
              <a:extLst>
                <a:ext uri="{FF2B5EF4-FFF2-40B4-BE49-F238E27FC236}">
                  <a16:creationId xmlns:a16="http://schemas.microsoft.com/office/drawing/2014/main" id="{DE153401-3DB7-4896-A09E-2FE3CD234510}"/>
                </a:ext>
              </a:extLst>
            </p:cNvPr>
            <p:cNvSpPr/>
            <p:nvPr/>
          </p:nvSpPr>
          <p:spPr>
            <a:xfrm>
              <a:off x="4422321" y="2984062"/>
              <a:ext cx="1984552" cy="2240751"/>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hthoek 13">
              <a:extLst>
                <a:ext uri="{FF2B5EF4-FFF2-40B4-BE49-F238E27FC236}">
                  <a16:creationId xmlns:a16="http://schemas.microsoft.com/office/drawing/2014/main" id="{28C1A0AE-0E4F-4C2B-9B8E-97542A337E1B}"/>
                </a:ext>
              </a:extLst>
            </p:cNvPr>
            <p:cNvSpPr/>
            <p:nvPr/>
          </p:nvSpPr>
          <p:spPr>
            <a:xfrm>
              <a:off x="6500380" y="2984062"/>
              <a:ext cx="1043042" cy="2240749"/>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hthoek 23">
              <a:extLst>
                <a:ext uri="{FF2B5EF4-FFF2-40B4-BE49-F238E27FC236}">
                  <a16:creationId xmlns:a16="http://schemas.microsoft.com/office/drawing/2014/main" id="{97D117BC-074F-45C3-A615-F817B7916D73}"/>
                </a:ext>
              </a:extLst>
            </p:cNvPr>
            <p:cNvSpPr/>
            <p:nvPr/>
          </p:nvSpPr>
          <p:spPr>
            <a:xfrm>
              <a:off x="7606793" y="2985266"/>
              <a:ext cx="1169928" cy="2239537"/>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hthoek 25">
              <a:extLst>
                <a:ext uri="{FF2B5EF4-FFF2-40B4-BE49-F238E27FC236}">
                  <a16:creationId xmlns:a16="http://schemas.microsoft.com/office/drawing/2014/main" id="{4C5E4490-C8DF-4CEC-80C1-D2499DEF78DA}"/>
                </a:ext>
              </a:extLst>
            </p:cNvPr>
            <p:cNvSpPr/>
            <p:nvPr/>
          </p:nvSpPr>
          <p:spPr>
            <a:xfrm>
              <a:off x="8843326" y="2985266"/>
              <a:ext cx="1071451" cy="2239535"/>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Afbeelding 27" descr="Afbeelding met symbool, lijn, Graphics, Lettertype&#10;&#10;Automatisch gegenereerde beschrijving">
              <a:extLst>
                <a:ext uri="{FF2B5EF4-FFF2-40B4-BE49-F238E27FC236}">
                  <a16:creationId xmlns:a16="http://schemas.microsoft.com/office/drawing/2014/main" id="{60DD4772-104E-4397-98C6-855ED705CC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1635" y="4535343"/>
              <a:ext cx="535486" cy="589450"/>
            </a:xfrm>
            <a:prstGeom prst="rect">
              <a:avLst/>
            </a:prstGeom>
          </p:spPr>
        </p:pic>
        <p:sp>
          <p:nvSpPr>
            <p:cNvPr id="29" name="Rechthoek 1025">
              <a:extLst>
                <a:ext uri="{FF2B5EF4-FFF2-40B4-BE49-F238E27FC236}">
                  <a16:creationId xmlns:a16="http://schemas.microsoft.com/office/drawing/2014/main" id="{2FFFF20C-F59B-473F-B4AF-EA85B09DC43E}"/>
                </a:ext>
              </a:extLst>
            </p:cNvPr>
            <p:cNvSpPr/>
            <p:nvPr/>
          </p:nvSpPr>
          <p:spPr>
            <a:xfrm>
              <a:off x="3064689" y="2985266"/>
              <a:ext cx="1256674" cy="2239531"/>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hthoek 1027">
              <a:extLst>
                <a:ext uri="{FF2B5EF4-FFF2-40B4-BE49-F238E27FC236}">
                  <a16:creationId xmlns:a16="http://schemas.microsoft.com/office/drawing/2014/main" id="{CE645EBE-627C-4CF8-80EA-96DE9D5B69BC}"/>
                </a:ext>
              </a:extLst>
            </p:cNvPr>
            <p:cNvSpPr/>
            <p:nvPr/>
          </p:nvSpPr>
          <p:spPr>
            <a:xfrm>
              <a:off x="3140600" y="3172693"/>
              <a:ext cx="1105818" cy="1292758"/>
            </a:xfrm>
            <a:prstGeom prst="rect">
              <a:avLst/>
            </a:prstGeom>
            <a:solidFill>
              <a:srgbClr val="32C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de l’institution pour BREAK OUT</a:t>
              </a:r>
            </a:p>
          </p:txBody>
        </p:sp>
        <p:pic>
          <p:nvPicPr>
            <p:cNvPr id="31" name="Afbeelding 1030" descr="Afbeelding met Graphics, grafische vormgeving, cirkel, Kleurrijkheid&#10;&#10;Automatisch gegenereerde beschrijving">
              <a:extLst>
                <a:ext uri="{FF2B5EF4-FFF2-40B4-BE49-F238E27FC236}">
                  <a16:creationId xmlns:a16="http://schemas.microsoft.com/office/drawing/2014/main" id="{9B186F26-69C6-4A3C-B901-160AD64681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8029" y="4543365"/>
              <a:ext cx="576518" cy="567308"/>
            </a:xfrm>
            <a:prstGeom prst="rect">
              <a:avLst/>
            </a:prstGeom>
          </p:spPr>
        </p:pic>
      </p:grpSp>
    </p:spTree>
    <p:extLst>
      <p:ext uri="{BB962C8B-B14F-4D97-AF65-F5344CB8AC3E}">
        <p14:creationId xmlns:p14="http://schemas.microsoft.com/office/powerpoint/2010/main" val="936660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7931-EFB0-4FD7-A620-9E5F87478B5A}"/>
              </a:ext>
            </a:extLst>
          </p:cNvPr>
          <p:cNvSpPr>
            <a:spLocks noGrp="1"/>
          </p:cNvSpPr>
          <p:nvPr>
            <p:ph type="title"/>
          </p:nvPr>
        </p:nvSpPr>
        <p:spPr/>
        <p:txBody>
          <a:bodyPr/>
          <a:lstStyle/>
          <a:p>
            <a:r>
              <a:rPr lang="en-US" dirty="0"/>
              <a:t>Event-Driven Architecture (EDA)</a:t>
            </a:r>
            <a:endParaRPr lang="en-BE" dirty="0"/>
          </a:p>
        </p:txBody>
      </p:sp>
      <p:sp>
        <p:nvSpPr>
          <p:cNvPr id="3" name="Content Placeholder 2">
            <a:extLst>
              <a:ext uri="{FF2B5EF4-FFF2-40B4-BE49-F238E27FC236}">
                <a16:creationId xmlns:a16="http://schemas.microsoft.com/office/drawing/2014/main" id="{13B33169-C91C-42DF-ACAF-344D87E5E629}"/>
              </a:ext>
            </a:extLst>
          </p:cNvPr>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latin typeface="Arial"/>
              <a:ea typeface="+mn-ea"/>
              <a:cs typeface="+mn-cs"/>
            </a:endParaRPr>
          </a:p>
          <a:p>
            <a:endParaRPr lang="en-BE" dirty="0"/>
          </a:p>
        </p:txBody>
      </p:sp>
      <p:sp>
        <p:nvSpPr>
          <p:cNvPr id="11" name="Rectangle 10">
            <a:extLst>
              <a:ext uri="{FF2B5EF4-FFF2-40B4-BE49-F238E27FC236}">
                <a16:creationId xmlns:a16="http://schemas.microsoft.com/office/drawing/2014/main" id="{D6577975-A178-4343-8FD0-DF861FA15DAE}"/>
              </a:ext>
            </a:extLst>
          </p:cNvPr>
          <p:cNvSpPr/>
          <p:nvPr/>
        </p:nvSpPr>
        <p:spPr>
          <a:xfrm>
            <a:off x="1072444" y="1473200"/>
            <a:ext cx="10047112" cy="5127255"/>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BC7A9AD4-C575-4F84-BD51-FF2B3DA8A3AD}"/>
              </a:ext>
            </a:extLst>
          </p:cNvPr>
          <p:cNvSpPr/>
          <p:nvPr/>
        </p:nvSpPr>
        <p:spPr>
          <a:xfrm>
            <a:off x="1406013" y="1718045"/>
            <a:ext cx="9340645" cy="8678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Event-Driven Architecture (EDA) is  a strong alternative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Managed File Transfer and file driven exchanges as a legacy of mainframe technology</a:t>
            </a:r>
          </a:p>
        </p:txBody>
      </p:sp>
      <p:sp>
        <p:nvSpPr>
          <p:cNvPr id="13" name="Rectangle: Rounded Corners 12">
            <a:extLst>
              <a:ext uri="{FF2B5EF4-FFF2-40B4-BE49-F238E27FC236}">
                <a16:creationId xmlns:a16="http://schemas.microsoft.com/office/drawing/2014/main" id="{10C9DABD-119F-4478-9300-7E694B90D55D}"/>
              </a:ext>
            </a:extLst>
          </p:cNvPr>
          <p:cNvSpPr/>
          <p:nvPr/>
        </p:nvSpPr>
        <p:spPr>
          <a:xfrm>
            <a:off x="1406012" y="4679950"/>
            <a:ext cx="9340645" cy="16323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Event-Driven Architecture (EDA) is an architectural pattern that emphasizes the production, detection, consumption, and reaction to events. In this context, an event is a change in state or a significant occurrence within a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EDA is widely used in various domains, including software systems, microservices, and distributed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C77A4CDC-3A0B-4394-8EE5-A08AF340065F}"/>
              </a:ext>
            </a:extLst>
          </p:cNvPr>
          <p:cNvSpPr/>
          <p:nvPr/>
        </p:nvSpPr>
        <p:spPr>
          <a:xfrm>
            <a:off x="1410932" y="2816733"/>
            <a:ext cx="9340645" cy="16323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Real-Time Updates: Social security systems often involve the processing of various events, such as changes in employment status, updates in personal information, or eligibility criteria.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EDA allows for real-time updates and notifications, ensuring that relevant parties are informed promptly about any changes or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56617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96413" y="2721114"/>
              <a:ext cx="78559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5. Europa</a:t>
              </a:r>
            </a:p>
          </p:txBody>
        </p:sp>
      </p:grpSp>
    </p:spTree>
    <p:extLst>
      <p:ext uri="{BB962C8B-B14F-4D97-AF65-F5344CB8AC3E}">
        <p14:creationId xmlns:p14="http://schemas.microsoft.com/office/powerpoint/2010/main" val="4146173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3127-9903-4584-B1FB-874547A62F35}"/>
              </a:ext>
            </a:extLst>
          </p:cNvPr>
          <p:cNvSpPr>
            <a:spLocks noGrp="1"/>
          </p:cNvSpPr>
          <p:nvPr>
            <p:ph type="title"/>
          </p:nvPr>
        </p:nvSpPr>
        <p:spPr/>
        <p:txBody>
          <a:bodyPr>
            <a:normAutofit/>
          </a:bodyPr>
          <a:lstStyle/>
          <a:p>
            <a:r>
              <a:rPr lang="nl-BE" dirty="0"/>
              <a:t>Europees kader </a:t>
            </a:r>
          </a:p>
        </p:txBody>
      </p:sp>
      <p:sp>
        <p:nvSpPr>
          <p:cNvPr id="3" name="Content Placeholder 2">
            <a:extLst>
              <a:ext uri="{FF2B5EF4-FFF2-40B4-BE49-F238E27FC236}">
                <a16:creationId xmlns:a16="http://schemas.microsoft.com/office/drawing/2014/main" id="{32A4D181-3035-4794-80E9-91DE7858B34B}"/>
              </a:ext>
            </a:extLst>
          </p:cNvPr>
          <p:cNvSpPr>
            <a:spLocks noGrp="1"/>
          </p:cNvSpPr>
          <p:nvPr>
            <p:ph idx="1"/>
          </p:nvPr>
        </p:nvSpPr>
        <p:spPr/>
        <p:txBody>
          <a:bodyPr>
            <a:normAutofit/>
          </a:bodyPr>
          <a:lstStyle/>
          <a:p>
            <a:r>
              <a:rPr lang="fr-FR" dirty="0"/>
              <a:t>Digital (Identity) </a:t>
            </a:r>
            <a:r>
              <a:rPr lang="fr-FR" dirty="0" err="1"/>
              <a:t>Wallet</a:t>
            </a:r>
            <a:endParaRPr lang="fr-FR" dirty="0"/>
          </a:p>
          <a:p>
            <a:r>
              <a:rPr lang="fr-FR" dirty="0" err="1"/>
              <a:t>Europese</a:t>
            </a:r>
            <a:r>
              <a:rPr lang="fr-FR" dirty="0"/>
              <a:t> </a:t>
            </a:r>
            <a:r>
              <a:rPr lang="fr-FR" dirty="0" err="1"/>
              <a:t>ziekteverzekeringskaart</a:t>
            </a:r>
            <a:endParaRPr lang="fr-FR" dirty="0"/>
          </a:p>
          <a:p>
            <a:r>
              <a:rPr lang="fr-FR" dirty="0"/>
              <a:t>Single Digital Gateway</a:t>
            </a:r>
          </a:p>
          <a:p>
            <a:r>
              <a:rPr lang="fr-FR" dirty="0" err="1"/>
              <a:t>Electronic</a:t>
            </a:r>
            <a:r>
              <a:rPr lang="fr-FR" dirty="0"/>
              <a:t> Exchange of Social Security Information (EESSI) / Reference </a:t>
            </a:r>
            <a:r>
              <a:rPr lang="fr-FR" dirty="0" err="1"/>
              <a:t>Implementation</a:t>
            </a:r>
            <a:r>
              <a:rPr lang="fr-FR" dirty="0"/>
              <a:t> for a National Applications (RINA)</a:t>
            </a:r>
          </a:p>
          <a:p>
            <a:r>
              <a:rPr lang="fr-FR" dirty="0"/>
              <a:t>Network &amp; Information Security v2  (NIS2)</a:t>
            </a:r>
          </a:p>
          <a:p>
            <a:endParaRPr lang="fr-FR" dirty="0"/>
          </a:p>
          <a:p>
            <a:endParaRPr lang="fr-FR" dirty="0"/>
          </a:p>
          <a:p>
            <a:endParaRPr lang="fr-FR" dirty="0"/>
          </a:p>
          <a:p>
            <a:endParaRPr lang="nl-BE" dirty="0"/>
          </a:p>
        </p:txBody>
      </p:sp>
    </p:spTree>
    <p:extLst>
      <p:ext uri="{BB962C8B-B14F-4D97-AF65-F5344CB8AC3E}">
        <p14:creationId xmlns:p14="http://schemas.microsoft.com/office/powerpoint/2010/main" val="2614251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t>Digital (Identity) Wallet</a:t>
            </a:r>
          </a:p>
        </p:txBody>
      </p:sp>
      <p:sp>
        <p:nvSpPr>
          <p:cNvPr id="3" name="Content Placeholder 2"/>
          <p:cNvSpPr>
            <a:spLocks noGrp="1"/>
          </p:cNvSpPr>
          <p:nvPr>
            <p:ph idx="1"/>
          </p:nvPr>
        </p:nvSpPr>
        <p:spPr/>
        <p:txBody>
          <a:bodyPr>
            <a:normAutofit/>
          </a:bodyPr>
          <a:lstStyle/>
          <a:p>
            <a:r>
              <a:rPr lang="nl-NL" dirty="0" err="1"/>
              <a:t>chaque</a:t>
            </a:r>
            <a:r>
              <a:rPr lang="nl-NL" dirty="0"/>
              <a:t> </a:t>
            </a:r>
            <a:r>
              <a:rPr lang="nl-NL" dirty="0" err="1"/>
              <a:t>Etat</a:t>
            </a:r>
            <a:r>
              <a:rPr lang="nl-NL" dirty="0"/>
              <a:t> </a:t>
            </a:r>
            <a:r>
              <a:rPr lang="nl-NL" dirty="0" err="1"/>
              <a:t>membre</a:t>
            </a:r>
            <a:r>
              <a:rPr lang="nl-NL" dirty="0"/>
              <a:t> </a:t>
            </a:r>
            <a:r>
              <a:rPr lang="nl-NL" dirty="0" err="1"/>
              <a:t>est</a:t>
            </a:r>
            <a:r>
              <a:rPr lang="nl-NL" dirty="0"/>
              <a:t> </a:t>
            </a:r>
            <a:r>
              <a:rPr lang="nl-NL" dirty="0" err="1"/>
              <a:t>tenu</a:t>
            </a:r>
            <a:r>
              <a:rPr lang="nl-NL" dirty="0"/>
              <a:t> </a:t>
            </a:r>
            <a:r>
              <a:rPr lang="nl-NL" dirty="0" err="1"/>
              <a:t>d’offrir</a:t>
            </a:r>
            <a:r>
              <a:rPr lang="nl-NL" dirty="0"/>
              <a:t> </a:t>
            </a:r>
            <a:r>
              <a:rPr lang="nl-NL" dirty="0" err="1"/>
              <a:t>gratuitement</a:t>
            </a:r>
            <a:r>
              <a:rPr lang="nl-NL" dirty="0"/>
              <a:t> </a:t>
            </a:r>
            <a:r>
              <a:rPr lang="nl-NL" dirty="0" err="1"/>
              <a:t>un</a:t>
            </a:r>
            <a:r>
              <a:rPr lang="nl-NL" dirty="0"/>
              <a:t> </a:t>
            </a:r>
            <a:r>
              <a:rPr lang="fr-FR" dirty="0"/>
              <a:t>« portefeuille d’identité numérique » </a:t>
            </a:r>
          </a:p>
          <a:p>
            <a:r>
              <a:rPr lang="fr-FR" dirty="0"/>
              <a:t>sésame pour s’identifier en Europe et s’authentifier sur des services gouvernementaux en ligne</a:t>
            </a:r>
            <a:endParaRPr lang="nl-NL" dirty="0"/>
          </a:p>
          <a:p>
            <a:r>
              <a:rPr lang="fr-FR" dirty="0" err="1"/>
              <a:t>electronic</a:t>
            </a:r>
            <a:r>
              <a:rPr lang="fr-FR" dirty="0"/>
              <a:t> Identification And Trust Services 2.0 (eIDAS2.0) </a:t>
            </a:r>
            <a:r>
              <a:rPr lang="fr-FR" dirty="0">
                <a:sym typeface="Wingdings" panose="05000000000000000000" pitchFamily="2" charset="2"/>
              </a:rPr>
              <a:t> </a:t>
            </a:r>
            <a:r>
              <a:rPr lang="fr-FR" dirty="0"/>
              <a:t>pilotage transfrontalier à grande échelle avec un cadre de référence architectural européen</a:t>
            </a:r>
          </a:p>
          <a:p>
            <a:r>
              <a:rPr lang="fr-FR" dirty="0"/>
              <a:t>la BCSS participe à l’élaboration du portefeuille numérique belge avec le SPF BOSA, pour </a:t>
            </a:r>
            <a:r>
              <a:rPr lang="fr-FR" sz="2000" dirty="0"/>
              <a:t> </a:t>
            </a:r>
          </a:p>
          <a:p>
            <a:pPr lvl="1"/>
            <a:r>
              <a:rPr lang="fr-FR" dirty="0"/>
              <a:t>l’authentification de l'identité (numérique) sur base de la source authentique Registre national </a:t>
            </a:r>
          </a:p>
          <a:p>
            <a:pPr lvl="1"/>
            <a:r>
              <a:rPr lang="fr-FR" dirty="0"/>
              <a:t>la possibilité de charger et d'enregistrer des justificatifs numériques pour une vérification hors ligne</a:t>
            </a:r>
          </a:p>
          <a:p>
            <a:pPr lvl="1"/>
            <a:r>
              <a:rPr lang="fr-FR" dirty="0"/>
              <a:t>la lecture des informations au moyen d'un code QR signé avec mise à disposition aussi en format PDF</a:t>
            </a:r>
          </a:p>
          <a:p>
            <a:pPr lvl="1"/>
            <a:r>
              <a:rPr lang="fr-FR" dirty="0"/>
              <a:t>la phase de test de l’application MyGov.be</a:t>
            </a:r>
            <a:endParaRPr lang="nl-NL" dirty="0"/>
          </a:p>
          <a:p>
            <a:pPr lvl="2"/>
            <a:endParaRPr lang="nl-NL" dirty="0"/>
          </a:p>
          <a:p>
            <a:pPr lvl="2"/>
            <a:endParaRPr lang="en-US" dirty="0"/>
          </a:p>
        </p:txBody>
      </p:sp>
    </p:spTree>
    <p:extLst>
      <p:ext uri="{BB962C8B-B14F-4D97-AF65-F5344CB8AC3E}">
        <p14:creationId xmlns:p14="http://schemas.microsoft.com/office/powerpoint/2010/main" val="224323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0D2C2C-77BF-4FDC-AF96-D5516E6DA043}"/>
              </a:ext>
            </a:extLst>
          </p:cNvPr>
          <p:cNvSpPr/>
          <p:nvPr/>
        </p:nvSpPr>
        <p:spPr>
          <a:xfrm>
            <a:off x="1072444" y="1473200"/>
            <a:ext cx="10047112" cy="5127255"/>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Rectangle: Rounded Corners 23">
            <a:extLst>
              <a:ext uri="{FF2B5EF4-FFF2-40B4-BE49-F238E27FC236}">
                <a16:creationId xmlns:a16="http://schemas.microsoft.com/office/drawing/2014/main" id="{BF641461-85EF-4CE6-B8D3-035CB37D32B2}"/>
              </a:ext>
            </a:extLst>
          </p:cNvPr>
          <p:cNvSpPr/>
          <p:nvPr/>
        </p:nvSpPr>
        <p:spPr>
          <a:xfrm>
            <a:off x="6345343" y="1840333"/>
            <a:ext cx="3703886" cy="19168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sp>
        <p:nvSpPr>
          <p:cNvPr id="2" name="Title 1"/>
          <p:cNvSpPr>
            <a:spLocks noGrp="1"/>
          </p:cNvSpPr>
          <p:nvPr>
            <p:ph type="title"/>
          </p:nvPr>
        </p:nvSpPr>
        <p:spPr/>
        <p:txBody>
          <a:bodyPr/>
          <a:lstStyle/>
          <a:p>
            <a:r>
              <a:rPr lang="fr-BE" dirty="0"/>
              <a:t>Stakeholders</a:t>
            </a:r>
            <a:endParaRPr lang="en-US" dirty="0"/>
          </a:p>
        </p:txBody>
      </p:sp>
      <p:sp>
        <p:nvSpPr>
          <p:cNvPr id="5" name="Content Placeholder 2"/>
          <p:cNvSpPr txBox="1">
            <a:spLocks/>
          </p:cNvSpPr>
          <p:nvPr/>
        </p:nvSpPr>
        <p:spPr>
          <a:xfrm>
            <a:off x="1975105" y="1555384"/>
            <a:ext cx="7818121" cy="4856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540000" indent="-1800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720000" indent="-18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0000" indent="-180000" algn="l" defTabSz="914400" rtl="0" eaLnBrk="1" latinLnBrk="0" hangingPunct="1">
              <a:lnSpc>
                <a:spcPct val="90000"/>
              </a:lnSpc>
              <a:spcBef>
                <a:spcPts val="500"/>
              </a:spcBef>
              <a:buFontTx/>
              <a:buChar char="-"/>
              <a:defRPr sz="1800" kern="1200">
                <a:solidFill>
                  <a:schemeClr val="tx1"/>
                </a:solidFill>
                <a:latin typeface="+mn-lt"/>
                <a:ea typeface="+mn-ea"/>
                <a:cs typeface="+mn-cs"/>
              </a:defRPr>
            </a:lvl4pPr>
            <a:lvl5pPr marL="1152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a:p>
            <a:endParaRPr lang="en-US" dirty="0"/>
          </a:p>
        </p:txBody>
      </p:sp>
      <p:sp>
        <p:nvSpPr>
          <p:cNvPr id="18" name="Rectangle 17"/>
          <p:cNvSpPr/>
          <p:nvPr/>
        </p:nvSpPr>
        <p:spPr>
          <a:xfrm>
            <a:off x="6578084" y="3100622"/>
            <a:ext cx="3283335" cy="461665"/>
          </a:xfrm>
          <a:prstGeom prst="rect">
            <a:avLst/>
          </a:prstGeom>
        </p:spPr>
        <p:txBody>
          <a:bodyPr wrap="none">
            <a:spAutoFit/>
          </a:bodyPr>
          <a:lstStyle/>
          <a:p>
            <a:r>
              <a:rPr lang="fr-BE" sz="2400" dirty="0"/>
              <a:t>&gt; 1 </a:t>
            </a:r>
            <a:r>
              <a:rPr lang="fr-BE" sz="2400" dirty="0" err="1"/>
              <a:t>miljoen</a:t>
            </a:r>
            <a:r>
              <a:rPr lang="fr-BE" sz="2400" dirty="0"/>
              <a:t> </a:t>
            </a:r>
            <a:r>
              <a:rPr lang="fr-BE" sz="2400" dirty="0" err="1"/>
              <a:t>zelfstandigen</a:t>
            </a:r>
            <a:endParaRPr lang="fr-BE" sz="2400" dirty="0"/>
          </a:p>
        </p:txBody>
      </p:sp>
      <p:grpSp>
        <p:nvGrpSpPr>
          <p:cNvPr id="7" name="Group 6">
            <a:extLst>
              <a:ext uri="{FF2B5EF4-FFF2-40B4-BE49-F238E27FC236}">
                <a16:creationId xmlns:a16="http://schemas.microsoft.com/office/drawing/2014/main" id="{36042CC2-88D9-4691-8DBA-CA04A31D8229}"/>
              </a:ext>
            </a:extLst>
          </p:cNvPr>
          <p:cNvGrpSpPr/>
          <p:nvPr/>
        </p:nvGrpSpPr>
        <p:grpSpPr>
          <a:xfrm>
            <a:off x="2175409" y="1840332"/>
            <a:ext cx="3703886" cy="1947427"/>
            <a:chOff x="2224571" y="1840332"/>
            <a:chExt cx="3703886" cy="1947427"/>
          </a:xfrm>
        </p:grpSpPr>
        <p:sp>
          <p:nvSpPr>
            <p:cNvPr id="4" name="Rectangle: Rounded Corners 3">
              <a:extLst>
                <a:ext uri="{FF2B5EF4-FFF2-40B4-BE49-F238E27FC236}">
                  <a16:creationId xmlns:a16="http://schemas.microsoft.com/office/drawing/2014/main" id="{2754046C-2772-48C5-8F16-63B1086D0EAF}"/>
                </a:ext>
              </a:extLst>
            </p:cNvPr>
            <p:cNvSpPr/>
            <p:nvPr/>
          </p:nvSpPr>
          <p:spPr>
            <a:xfrm>
              <a:off x="2224571" y="1840332"/>
              <a:ext cx="3703886" cy="19474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6" name="Group 5">
              <a:extLst>
                <a:ext uri="{FF2B5EF4-FFF2-40B4-BE49-F238E27FC236}">
                  <a16:creationId xmlns:a16="http://schemas.microsoft.com/office/drawing/2014/main" id="{AD834829-9E41-4293-9250-D767BDC6C122}"/>
                </a:ext>
              </a:extLst>
            </p:cNvPr>
            <p:cNvGrpSpPr/>
            <p:nvPr/>
          </p:nvGrpSpPr>
          <p:grpSpPr>
            <a:xfrm>
              <a:off x="2338121" y="1898485"/>
              <a:ext cx="2971454" cy="1663802"/>
              <a:chOff x="2338121" y="1898485"/>
              <a:chExt cx="2971454" cy="1663802"/>
            </a:xfrm>
          </p:grpSpPr>
          <p:sp>
            <p:nvSpPr>
              <p:cNvPr id="11" name="Rectangle 10"/>
              <p:cNvSpPr/>
              <p:nvPr/>
            </p:nvSpPr>
            <p:spPr>
              <a:xfrm>
                <a:off x="2338121" y="3100622"/>
                <a:ext cx="2971454" cy="461665"/>
              </a:xfrm>
              <a:prstGeom prst="rect">
                <a:avLst/>
              </a:prstGeom>
            </p:spPr>
            <p:txBody>
              <a:bodyPr wrap="none">
                <a:spAutoFit/>
              </a:bodyPr>
              <a:lstStyle/>
              <a:p>
                <a:r>
                  <a:rPr lang="fr-BE" sz="2400" dirty="0"/>
                  <a:t>&gt; 11,5 </a:t>
                </a:r>
                <a:r>
                  <a:rPr lang="fr-BE" sz="2400" dirty="0" err="1"/>
                  <a:t>miljoen</a:t>
                </a:r>
                <a:r>
                  <a:rPr lang="fr-BE" sz="2400" dirty="0"/>
                  <a:t> burgers</a:t>
                </a:r>
              </a:p>
            </p:txBody>
          </p:sp>
          <p:pic>
            <p:nvPicPr>
              <p:cNvPr id="23" name="Graphic 22" descr="Universal access with solid fill">
                <a:extLst>
                  <a:ext uri="{FF2B5EF4-FFF2-40B4-BE49-F238E27FC236}">
                    <a16:creationId xmlns:a16="http://schemas.microsoft.com/office/drawing/2014/main" id="{DAF80108-5001-4441-B788-3DCB4EECEF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4425" y="1898485"/>
                <a:ext cx="1361594" cy="1361594"/>
              </a:xfrm>
              <a:prstGeom prst="rect">
                <a:avLst/>
              </a:prstGeom>
            </p:spPr>
          </p:pic>
        </p:grpSp>
      </p:grpSp>
      <p:pic>
        <p:nvPicPr>
          <p:cNvPr id="43" name="Graphic 42" descr="Gavel with solid fill">
            <a:extLst>
              <a:ext uri="{FF2B5EF4-FFF2-40B4-BE49-F238E27FC236}">
                <a16:creationId xmlns:a16="http://schemas.microsoft.com/office/drawing/2014/main" id="{77AAC482-ABF8-454C-8FD9-EC582AF1A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7118" y="2122082"/>
            <a:ext cx="914400" cy="914400"/>
          </a:xfrm>
          <a:prstGeom prst="rect">
            <a:avLst/>
          </a:prstGeom>
        </p:spPr>
      </p:pic>
      <p:pic>
        <p:nvPicPr>
          <p:cNvPr id="45" name="Graphic 44" descr="Stethoscope with solid fill">
            <a:extLst>
              <a:ext uri="{FF2B5EF4-FFF2-40B4-BE49-F238E27FC236}">
                <a16:creationId xmlns:a16="http://schemas.microsoft.com/office/drawing/2014/main" id="{AF202E59-C7A8-42BB-A795-62ED3B6D87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59919" y="2122082"/>
            <a:ext cx="914400" cy="914400"/>
          </a:xfrm>
          <a:prstGeom prst="rect">
            <a:avLst/>
          </a:prstGeom>
        </p:spPr>
      </p:pic>
      <p:grpSp>
        <p:nvGrpSpPr>
          <p:cNvPr id="9" name="Group 8">
            <a:extLst>
              <a:ext uri="{FF2B5EF4-FFF2-40B4-BE49-F238E27FC236}">
                <a16:creationId xmlns:a16="http://schemas.microsoft.com/office/drawing/2014/main" id="{627A6BE1-AFCC-4291-965C-A7C381502D84}"/>
              </a:ext>
            </a:extLst>
          </p:cNvPr>
          <p:cNvGrpSpPr/>
          <p:nvPr/>
        </p:nvGrpSpPr>
        <p:grpSpPr>
          <a:xfrm>
            <a:off x="6406017" y="4260501"/>
            <a:ext cx="3628468" cy="1885751"/>
            <a:chOff x="6506352" y="4260502"/>
            <a:chExt cx="3628468" cy="1885751"/>
          </a:xfrm>
        </p:grpSpPr>
        <p:sp>
          <p:nvSpPr>
            <p:cNvPr id="52" name="Rectangle: Rounded Corners 51">
              <a:extLst>
                <a:ext uri="{FF2B5EF4-FFF2-40B4-BE49-F238E27FC236}">
                  <a16:creationId xmlns:a16="http://schemas.microsoft.com/office/drawing/2014/main" id="{10B74DF6-14A7-4E37-97EB-54DE1B3CB2B5}"/>
                </a:ext>
              </a:extLst>
            </p:cNvPr>
            <p:cNvSpPr/>
            <p:nvPr/>
          </p:nvSpPr>
          <p:spPr>
            <a:xfrm>
              <a:off x="6506352" y="4260502"/>
              <a:ext cx="3628468" cy="18857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4" name="Graphic 53" descr="Bank with solid fill">
              <a:extLst>
                <a:ext uri="{FF2B5EF4-FFF2-40B4-BE49-F238E27FC236}">
                  <a16:creationId xmlns:a16="http://schemas.microsoft.com/office/drawing/2014/main" id="{66666721-ADE9-4757-96A8-A3A1101C3B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9918" y="4373621"/>
              <a:ext cx="914400" cy="914400"/>
            </a:xfrm>
            <a:prstGeom prst="rect">
              <a:avLst/>
            </a:prstGeom>
          </p:spPr>
        </p:pic>
        <p:sp>
          <p:nvSpPr>
            <p:cNvPr id="55" name="TextBox 54">
              <a:extLst>
                <a:ext uri="{FF2B5EF4-FFF2-40B4-BE49-F238E27FC236}">
                  <a16:creationId xmlns:a16="http://schemas.microsoft.com/office/drawing/2014/main" id="{88E6DB77-D709-44C8-897B-EC3F7A4D5C62}"/>
                </a:ext>
              </a:extLst>
            </p:cNvPr>
            <p:cNvSpPr txBox="1"/>
            <p:nvPr/>
          </p:nvSpPr>
          <p:spPr>
            <a:xfrm>
              <a:off x="6526189" y="5228355"/>
              <a:ext cx="3501281" cy="830997"/>
            </a:xfrm>
            <a:prstGeom prst="rect">
              <a:avLst/>
            </a:prstGeom>
            <a:noFill/>
          </p:spPr>
          <p:txBody>
            <a:bodyPr wrap="square" rtlCol="0">
              <a:spAutoFit/>
            </a:bodyPr>
            <a:lstStyle/>
            <a:p>
              <a:pPr algn="ctr"/>
              <a:r>
                <a:rPr lang="nl-NL" sz="2400" dirty="0"/>
                <a:t>3.000 actoren belast</a:t>
              </a:r>
            </a:p>
            <a:p>
              <a:pPr algn="ctr"/>
              <a:r>
                <a:rPr lang="nl-NL" sz="2400" dirty="0"/>
                <a:t>met sociale bescherming</a:t>
              </a:r>
            </a:p>
          </p:txBody>
        </p:sp>
      </p:grpSp>
      <p:grpSp>
        <p:nvGrpSpPr>
          <p:cNvPr id="10" name="Group 9">
            <a:extLst>
              <a:ext uri="{FF2B5EF4-FFF2-40B4-BE49-F238E27FC236}">
                <a16:creationId xmlns:a16="http://schemas.microsoft.com/office/drawing/2014/main" id="{D6130E27-89A7-456F-95A4-430D54504351}"/>
              </a:ext>
            </a:extLst>
          </p:cNvPr>
          <p:cNvGrpSpPr/>
          <p:nvPr/>
        </p:nvGrpSpPr>
        <p:grpSpPr>
          <a:xfrm>
            <a:off x="2174969" y="4239102"/>
            <a:ext cx="3703886" cy="1885751"/>
            <a:chOff x="2174969" y="4239102"/>
            <a:chExt cx="3703886" cy="1885751"/>
          </a:xfrm>
        </p:grpSpPr>
        <p:grpSp>
          <p:nvGrpSpPr>
            <p:cNvPr id="8" name="Group 7">
              <a:extLst>
                <a:ext uri="{FF2B5EF4-FFF2-40B4-BE49-F238E27FC236}">
                  <a16:creationId xmlns:a16="http://schemas.microsoft.com/office/drawing/2014/main" id="{5850693F-3365-4C86-8A32-222C864BA39C}"/>
                </a:ext>
              </a:extLst>
            </p:cNvPr>
            <p:cNvGrpSpPr/>
            <p:nvPr/>
          </p:nvGrpSpPr>
          <p:grpSpPr>
            <a:xfrm>
              <a:off x="2174969" y="4239102"/>
              <a:ext cx="3703886" cy="1885751"/>
              <a:chOff x="2225897" y="4260501"/>
              <a:chExt cx="3703886" cy="1885751"/>
            </a:xfrm>
          </p:grpSpPr>
          <p:sp>
            <p:nvSpPr>
              <p:cNvPr id="22" name="Rectangle: Rounded Corners 21">
                <a:extLst>
                  <a:ext uri="{FF2B5EF4-FFF2-40B4-BE49-F238E27FC236}">
                    <a16:creationId xmlns:a16="http://schemas.microsoft.com/office/drawing/2014/main" id="{F73EC4E4-C1C5-487E-9406-01DFA532B062}"/>
                  </a:ext>
                </a:extLst>
              </p:cNvPr>
              <p:cNvSpPr/>
              <p:nvPr/>
            </p:nvSpPr>
            <p:spPr>
              <a:xfrm>
                <a:off x="2225897" y="4260501"/>
                <a:ext cx="3703886" cy="18857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ectangle 14"/>
              <p:cNvSpPr/>
              <p:nvPr/>
            </p:nvSpPr>
            <p:spPr>
              <a:xfrm>
                <a:off x="2367720" y="5409876"/>
                <a:ext cx="2951962" cy="461665"/>
              </a:xfrm>
              <a:prstGeom prst="rect">
                <a:avLst/>
              </a:prstGeom>
            </p:spPr>
            <p:txBody>
              <a:bodyPr wrap="none">
                <a:spAutoFit/>
              </a:bodyPr>
              <a:lstStyle/>
              <a:p>
                <a:r>
                  <a:rPr lang="fr-BE" sz="2400" dirty="0"/>
                  <a:t>&gt; 225.000 </a:t>
                </a:r>
                <a:r>
                  <a:rPr lang="fr-BE" sz="2400" dirty="0" err="1"/>
                  <a:t>werkgevers</a:t>
                </a:r>
                <a:endParaRPr lang="fr-BE" sz="2400" dirty="0"/>
              </a:p>
            </p:txBody>
          </p:sp>
          <p:pic>
            <p:nvPicPr>
              <p:cNvPr id="47" name="Graphic 46" descr="City with solid fill">
                <a:extLst>
                  <a:ext uri="{FF2B5EF4-FFF2-40B4-BE49-F238E27FC236}">
                    <a16:creationId xmlns:a16="http://schemas.microsoft.com/office/drawing/2014/main" id="{EE05569F-53B1-48BD-A6AC-1F4BDAC2CC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7066" y="4411132"/>
                <a:ext cx="914400" cy="914400"/>
              </a:xfrm>
              <a:prstGeom prst="rect">
                <a:avLst/>
              </a:prstGeom>
            </p:spPr>
          </p:pic>
        </p:grpSp>
        <p:pic>
          <p:nvPicPr>
            <p:cNvPr id="26" name="Image 10" descr="Une image contenant symbole, texte, Police, Rectangle&#10;&#10;Description générée automatiquement">
              <a:extLst>
                <a:ext uri="{FF2B5EF4-FFF2-40B4-BE49-F238E27FC236}">
                  <a16:creationId xmlns:a16="http://schemas.microsoft.com/office/drawing/2014/main" id="{4877FBFC-5720-4E2E-853A-7D68C29A2D5C}"/>
                </a:ext>
              </a:extLst>
            </p:cNvPr>
            <p:cNvPicPr>
              <a:picLocks noChangeAspect="1"/>
            </p:cNvPicPr>
            <p:nvPr/>
          </p:nvPicPr>
          <p:blipFill rotWithShape="1">
            <a:blip r:embed="rId12"/>
            <a:srcRect b="19648"/>
            <a:stretch/>
          </p:blipFill>
          <p:spPr>
            <a:xfrm>
              <a:off x="3946060" y="4398226"/>
              <a:ext cx="1014603" cy="846476"/>
            </a:xfrm>
            <a:prstGeom prst="rect">
              <a:avLst/>
            </a:prstGeom>
          </p:spPr>
        </p:pic>
      </p:grpSp>
    </p:spTree>
    <p:extLst>
      <p:ext uri="{BB962C8B-B14F-4D97-AF65-F5344CB8AC3E}">
        <p14:creationId xmlns:p14="http://schemas.microsoft.com/office/powerpoint/2010/main" val="4201184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t>Digital (Identity) Wallet - premiers use cases</a:t>
            </a:r>
          </a:p>
        </p:txBody>
      </p:sp>
      <p:sp>
        <p:nvSpPr>
          <p:cNvPr id="3" name="Content Placeholder 2"/>
          <p:cNvSpPr>
            <a:spLocks noGrp="1"/>
          </p:cNvSpPr>
          <p:nvPr>
            <p:ph idx="1"/>
          </p:nvPr>
        </p:nvSpPr>
        <p:spPr>
          <a:noFill/>
        </p:spPr>
        <p:txBody>
          <a:bodyPr>
            <a:normAutofit fontScale="92500" lnSpcReduction="10000"/>
          </a:bodyPr>
          <a:lstStyle/>
          <a:p>
            <a:r>
              <a:rPr lang="fr-FR" dirty="0"/>
              <a:t>sécurité sociale</a:t>
            </a:r>
            <a:endParaRPr lang="nl-NL" dirty="0"/>
          </a:p>
          <a:p>
            <a:pPr lvl="1"/>
            <a:r>
              <a:rPr lang="fr-FR" dirty="0"/>
              <a:t>numérisation de la </a:t>
            </a:r>
            <a:r>
              <a:rPr lang="fr-FR" b="1" dirty="0"/>
              <a:t>carte </a:t>
            </a:r>
            <a:r>
              <a:rPr lang="fr-FR" b="1" dirty="0" err="1"/>
              <a:t>isi</a:t>
            </a:r>
            <a:r>
              <a:rPr lang="fr-FR" b="1" dirty="0"/>
              <a:t>+ </a:t>
            </a:r>
            <a:r>
              <a:rPr lang="fr-FR" dirty="0"/>
              <a:t>attribuée aux personnes ne possédant pas de titre d’identité belge mais qui bénéficient néanmoins de la sécurité sociale belge (enfant, travailleur frontalier) pour permettre sa présentation sous une forme dématérialisée au sein d’un portefeuille numérique </a:t>
            </a:r>
            <a:r>
              <a:rPr lang="fr-FR" dirty="0">
                <a:sym typeface="Wingdings" panose="05000000000000000000" pitchFamily="2" charset="2"/>
              </a:rPr>
              <a:t></a:t>
            </a:r>
            <a:r>
              <a:rPr lang="fr-FR" dirty="0"/>
              <a:t>voir infra</a:t>
            </a:r>
          </a:p>
          <a:p>
            <a:pPr lvl="1"/>
            <a:r>
              <a:rPr lang="fr-FR" dirty="0"/>
              <a:t>permettre à un citoyen d’</a:t>
            </a:r>
            <a:r>
              <a:rPr lang="fr-FR" b="1" dirty="0"/>
              <a:t>attester de ses statuts sociaux pour bénéficier de droits supplémentaires </a:t>
            </a:r>
            <a:r>
              <a:rPr lang="fr-FR" dirty="0"/>
              <a:t>spécifiques  </a:t>
            </a:r>
            <a:r>
              <a:rPr lang="nl-NL" dirty="0"/>
              <a:t>(</a:t>
            </a:r>
            <a:r>
              <a:rPr lang="fr-FR" dirty="0"/>
              <a:t>accès à moindre coût à la culture</a:t>
            </a:r>
            <a:r>
              <a:rPr lang="nl-NL" dirty="0"/>
              <a:t>, à des </a:t>
            </a:r>
            <a:r>
              <a:rPr lang="nl-NL" dirty="0" err="1"/>
              <a:t>activités</a:t>
            </a:r>
            <a:r>
              <a:rPr lang="nl-NL" dirty="0"/>
              <a:t> </a:t>
            </a:r>
            <a:r>
              <a:rPr lang="nl-NL" dirty="0" err="1"/>
              <a:t>sportives</a:t>
            </a:r>
            <a:r>
              <a:rPr lang="nl-NL" dirty="0"/>
              <a:t>, ...) </a:t>
            </a:r>
            <a:r>
              <a:rPr lang="fr-FR" dirty="0">
                <a:sym typeface="Wingdings" panose="05000000000000000000" pitchFamily="2" charset="2"/>
              </a:rPr>
              <a:t></a:t>
            </a:r>
            <a:r>
              <a:rPr lang="fr-FR" dirty="0"/>
              <a:t>voir infra</a:t>
            </a:r>
          </a:p>
          <a:p>
            <a:pPr lvl="1"/>
            <a:r>
              <a:rPr lang="fr-FR" b="1" dirty="0"/>
              <a:t>carte européenne d'assurance maladie </a:t>
            </a:r>
            <a:r>
              <a:rPr lang="fr-FR" dirty="0"/>
              <a:t>offre aux citoyens mobiles une couverture pour les soins de santé urgents et médicalement nécessaires dans d'autres États membres, comme s'ils y étaient assurés </a:t>
            </a:r>
            <a:r>
              <a:rPr lang="fr-FR" dirty="0">
                <a:sym typeface="Wingdings" panose="05000000000000000000" pitchFamily="2" charset="2"/>
              </a:rPr>
              <a:t></a:t>
            </a:r>
            <a:r>
              <a:rPr lang="fr-FR" dirty="0"/>
              <a:t>voir infra</a:t>
            </a:r>
            <a:endParaRPr lang="nl-NL" strike="sngStrike" dirty="0"/>
          </a:p>
          <a:p>
            <a:r>
              <a:rPr lang="fr-FR" dirty="0"/>
              <a:t>domaine de la santé</a:t>
            </a:r>
            <a:r>
              <a:rPr lang="nl-NL" dirty="0"/>
              <a:t> </a:t>
            </a:r>
          </a:p>
          <a:p>
            <a:pPr lvl="1"/>
            <a:r>
              <a:rPr lang="fr-FR" dirty="0"/>
              <a:t>certificats Covid existants (certificat de test, de rétablissement et de vaccination)</a:t>
            </a:r>
          </a:p>
          <a:p>
            <a:r>
              <a:rPr lang="nl-NL" dirty="0"/>
              <a:t>niveau </a:t>
            </a:r>
            <a:r>
              <a:rPr lang="nl-NL" dirty="0" err="1"/>
              <a:t>européen</a:t>
            </a:r>
            <a:r>
              <a:rPr lang="nl-NL" dirty="0"/>
              <a:t> </a:t>
            </a:r>
          </a:p>
          <a:p>
            <a:pPr lvl="1"/>
            <a:r>
              <a:rPr lang="nl-NL" dirty="0"/>
              <a:t>European Health Insurance Card (EHIC)</a:t>
            </a:r>
          </a:p>
          <a:p>
            <a:pPr lvl="1"/>
            <a:r>
              <a:rPr lang="nl-NL" dirty="0"/>
              <a:t>European </a:t>
            </a:r>
            <a:r>
              <a:rPr lang="nl-NL" dirty="0" err="1"/>
              <a:t>Disability</a:t>
            </a:r>
            <a:r>
              <a:rPr lang="nl-NL" dirty="0"/>
              <a:t> Card (EDC)</a:t>
            </a:r>
          </a:p>
          <a:p>
            <a:r>
              <a:rPr lang="nl-NL" dirty="0"/>
              <a:t>niveau </a:t>
            </a:r>
            <a:r>
              <a:rPr lang="nl-NL" dirty="0" err="1"/>
              <a:t>mondial</a:t>
            </a:r>
            <a:endParaRPr lang="nl-NL" dirty="0"/>
          </a:p>
          <a:p>
            <a:pPr lvl="1"/>
            <a:r>
              <a:rPr lang="nl-NL" dirty="0" err="1"/>
              <a:t>certificats</a:t>
            </a:r>
            <a:r>
              <a:rPr lang="nl-NL" dirty="0"/>
              <a:t> de </a:t>
            </a:r>
            <a:r>
              <a:rPr lang="nl-NL" dirty="0" err="1"/>
              <a:t>vaccination</a:t>
            </a:r>
            <a:r>
              <a:rPr lang="nl-NL" dirty="0"/>
              <a:t> (</a:t>
            </a:r>
            <a:r>
              <a:rPr lang="nl-NL" dirty="0" err="1"/>
              <a:t>Organisation</a:t>
            </a:r>
            <a:r>
              <a:rPr lang="nl-NL" dirty="0"/>
              <a:t> mondiale de la Santé (OMS))</a:t>
            </a:r>
            <a:endParaRPr lang="en-US" dirty="0"/>
          </a:p>
        </p:txBody>
      </p:sp>
    </p:spTree>
    <p:extLst>
      <p:ext uri="{BB962C8B-B14F-4D97-AF65-F5344CB8AC3E}">
        <p14:creationId xmlns:p14="http://schemas.microsoft.com/office/powerpoint/2010/main" val="1972237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E65A5-FEF2-4BD0-A589-725EB7714E8B}"/>
              </a:ext>
            </a:extLst>
          </p:cNvPr>
          <p:cNvSpPr/>
          <p:nvPr/>
        </p:nvSpPr>
        <p:spPr>
          <a:xfrm>
            <a:off x="3212841" y="4282751"/>
            <a:ext cx="5766318" cy="1996751"/>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noFill/>
        </p:spPr>
        <p:txBody>
          <a:bodyPr/>
          <a:lstStyle/>
          <a:p>
            <a:r>
              <a:rPr lang="fr-BE" dirty="0" err="1"/>
              <a:t>Europese</a:t>
            </a:r>
            <a:r>
              <a:rPr lang="fr-BE" dirty="0"/>
              <a:t> </a:t>
            </a:r>
            <a:r>
              <a:rPr lang="fr-BE" dirty="0" err="1"/>
              <a:t>ziekteverzekeringskaart</a:t>
            </a:r>
            <a:r>
              <a:rPr lang="fr-BE" dirty="0"/>
              <a:t> (EZVK)</a:t>
            </a:r>
          </a:p>
        </p:txBody>
      </p:sp>
      <p:sp>
        <p:nvSpPr>
          <p:cNvPr id="3" name="Content Placeholder 2"/>
          <p:cNvSpPr>
            <a:spLocks noGrp="1"/>
          </p:cNvSpPr>
          <p:nvPr>
            <p:ph idx="1"/>
          </p:nvPr>
        </p:nvSpPr>
        <p:spPr>
          <a:xfrm>
            <a:off x="838200" y="1689100"/>
            <a:ext cx="10515600" cy="491135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250 miljoen papieren </a:t>
            </a:r>
            <a:r>
              <a:rPr kumimoji="0" lang="nl-NL"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EZVK's</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per jaar </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anose="05000000000000000000" pitchFamily="2" charset="2"/>
              </a:rPr>
              <a:t></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kosten &gt; 1 miljard euro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vele beperkingen</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verzekeringstarieven niet gegarandeerd op het moment van zorgverlening</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geval van vergeten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geen elektronische EZVK downloaden</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invoering van de elektronische EZVK </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anose="05000000000000000000" pitchFamily="2" charset="2"/>
              </a:rPr>
              <a:t>is een </a:t>
            </a: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prioriteit tijdens het Belgische voorzitterschap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KSZ heeft een voorstel geformuleerd tot aanpassing van de regelgeving teneinde ook een digitale versie van de EZVK mogelijk te maken</a:t>
            </a:r>
            <a:endPar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grpSp>
        <p:nvGrpSpPr>
          <p:cNvPr id="4" name="Group 3">
            <a:extLst>
              <a:ext uri="{FF2B5EF4-FFF2-40B4-BE49-F238E27FC236}">
                <a16:creationId xmlns:a16="http://schemas.microsoft.com/office/drawing/2014/main" id="{3D72F6D7-6CC3-4E4B-A674-19566119A29F}"/>
              </a:ext>
            </a:extLst>
          </p:cNvPr>
          <p:cNvGrpSpPr>
            <a:grpSpLocks noChangeAspect="1"/>
          </p:cNvGrpSpPr>
          <p:nvPr/>
        </p:nvGrpSpPr>
        <p:grpSpPr>
          <a:xfrm>
            <a:off x="3486413" y="4506949"/>
            <a:ext cx="5219163" cy="1590857"/>
            <a:chOff x="1211166" y="3861048"/>
            <a:chExt cx="6313162" cy="1924319"/>
          </a:xfrm>
        </p:grpSpPr>
        <p:pic>
          <p:nvPicPr>
            <p:cNvPr id="5" name="Picture 4">
              <a:extLst>
                <a:ext uri="{FF2B5EF4-FFF2-40B4-BE49-F238E27FC236}">
                  <a16:creationId xmlns:a16="http://schemas.microsoft.com/office/drawing/2014/main" id="{FF2E1E1F-8ADE-452D-9424-88D8486BF24F}"/>
                </a:ext>
              </a:extLst>
            </p:cNvPr>
            <p:cNvPicPr>
              <a:picLocks noChangeAspect="1"/>
            </p:cNvPicPr>
            <p:nvPr/>
          </p:nvPicPr>
          <p:blipFill>
            <a:blip r:embed="rId3"/>
            <a:stretch>
              <a:fillRect/>
            </a:stretch>
          </p:blipFill>
          <p:spPr>
            <a:xfrm>
              <a:off x="1211166" y="3861048"/>
              <a:ext cx="3000794" cy="1924319"/>
            </a:xfrm>
            <a:prstGeom prst="rect">
              <a:avLst/>
            </a:prstGeom>
          </p:spPr>
        </p:pic>
        <p:pic>
          <p:nvPicPr>
            <p:cNvPr id="6" name="Picture 5">
              <a:extLst>
                <a:ext uri="{FF2B5EF4-FFF2-40B4-BE49-F238E27FC236}">
                  <a16:creationId xmlns:a16="http://schemas.microsoft.com/office/drawing/2014/main" id="{A0184BA8-0FBD-4149-ADEF-300D62CAE095}"/>
                </a:ext>
              </a:extLst>
            </p:cNvPr>
            <p:cNvPicPr>
              <a:picLocks noChangeAspect="1"/>
            </p:cNvPicPr>
            <p:nvPr/>
          </p:nvPicPr>
          <p:blipFill>
            <a:blip r:embed="rId4"/>
            <a:stretch>
              <a:fillRect/>
            </a:stretch>
          </p:blipFill>
          <p:spPr>
            <a:xfrm>
              <a:off x="4561640" y="3861048"/>
              <a:ext cx="2962688" cy="1914792"/>
            </a:xfrm>
            <a:prstGeom prst="rect">
              <a:avLst/>
            </a:prstGeom>
          </p:spPr>
        </p:pic>
      </p:grpSp>
    </p:spTree>
    <p:extLst>
      <p:ext uri="{BB962C8B-B14F-4D97-AF65-F5344CB8AC3E}">
        <p14:creationId xmlns:p14="http://schemas.microsoft.com/office/powerpoint/2010/main" val="4204879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397CD0-E7C4-437A-B149-6D2397CDCEAE}"/>
              </a:ext>
            </a:extLst>
          </p:cNvPr>
          <p:cNvSpPr>
            <a:spLocks noGrp="1"/>
          </p:cNvSpPr>
          <p:nvPr>
            <p:ph type="title"/>
          </p:nvPr>
        </p:nvSpPr>
        <p:spPr/>
        <p:txBody>
          <a:bodyPr/>
          <a:lstStyle/>
          <a:p>
            <a:r>
              <a:rPr kumimoji="0" lang="nl-NL" sz="3600" b="0" i="0" u="none" strike="noStrike" kern="1200" cap="none" spc="0" normalizeH="0" baseline="0" noProof="0" dirty="0">
                <a:ln>
                  <a:noFill/>
                </a:ln>
                <a:solidFill>
                  <a:srgbClr val="008CB2"/>
                </a:solidFill>
                <a:effectLst/>
                <a:uLnTx/>
                <a:uFillTx/>
                <a:latin typeface="Calibri Light" panose="020F0302020204030204"/>
                <a:ea typeface="+mj-ea"/>
                <a:cs typeface="+mj-cs"/>
              </a:rPr>
              <a:t>Europese ziekteverzekeringskaart</a:t>
            </a:r>
            <a:endParaRPr lang="en-BE" dirty="0">
              <a:highlight>
                <a:srgbClr val="FFFF00"/>
              </a:highlight>
            </a:endParaRPr>
          </a:p>
        </p:txBody>
      </p:sp>
      <p:sp>
        <p:nvSpPr>
          <p:cNvPr id="6" name="Content Placeholder 5">
            <a:extLst>
              <a:ext uri="{FF2B5EF4-FFF2-40B4-BE49-F238E27FC236}">
                <a16:creationId xmlns:a16="http://schemas.microsoft.com/office/drawing/2014/main" id="{9238DB11-5F06-4A1A-B4D0-551F1D7221BB}"/>
              </a:ext>
            </a:extLst>
          </p:cNvPr>
          <p:cNvSpPr>
            <a:spLocks noGrp="1"/>
          </p:cNvSpPr>
          <p:nvPr>
            <p:ph idx="1"/>
          </p:nvPr>
        </p:nvSpPr>
        <p:spPr/>
        <p:txBody>
          <a:bodyPr/>
          <a:lstStyle/>
          <a:p>
            <a:pPr>
              <a:lnSpc>
                <a:spcPct val="100000"/>
              </a:lnSpc>
            </a:pPr>
            <a:r>
              <a:rPr lang="fr-BE" dirty="0" err="1"/>
              <a:t>technisch</a:t>
            </a:r>
            <a:r>
              <a:rPr lang="fr-BE" dirty="0"/>
              <a:t> </a:t>
            </a:r>
            <a:r>
              <a:rPr lang="fr-BE" dirty="0" err="1"/>
              <a:t>traject</a:t>
            </a:r>
            <a:r>
              <a:rPr lang="fr-BE" dirty="0"/>
              <a:t> – </a:t>
            </a:r>
            <a:r>
              <a:rPr lang="fr-BE" dirty="0" err="1"/>
              <a:t>grensoverschrijdende</a:t>
            </a:r>
            <a:r>
              <a:rPr lang="fr-BE" dirty="0"/>
              <a:t> </a:t>
            </a:r>
            <a:r>
              <a:rPr lang="fr-BE" dirty="0" err="1"/>
              <a:t>verificatie</a:t>
            </a:r>
            <a:r>
              <a:rPr lang="fr-BE" dirty="0"/>
              <a:t> van de </a:t>
            </a:r>
            <a:r>
              <a:rPr lang="fr-BE" dirty="0" err="1"/>
              <a:t>authenticiteit</a:t>
            </a:r>
            <a:r>
              <a:rPr lang="fr-BE" dirty="0"/>
              <a:t> van ‘digital </a:t>
            </a:r>
            <a:r>
              <a:rPr lang="fr-BE" dirty="0" err="1"/>
              <a:t>credentials</a:t>
            </a:r>
            <a:r>
              <a:rPr lang="fr-BE" dirty="0"/>
              <a:t>’</a:t>
            </a:r>
          </a:p>
          <a:p>
            <a:pPr lvl="1">
              <a:lnSpc>
                <a:spcPct val="100000"/>
              </a:lnSpc>
            </a:pPr>
            <a:r>
              <a:rPr lang="fr-BE" dirty="0" err="1"/>
              <a:t>overname</a:t>
            </a:r>
            <a:r>
              <a:rPr lang="fr-BE" dirty="0"/>
              <a:t> </a:t>
            </a:r>
            <a:r>
              <a:rPr lang="fr-BE" dirty="0" err="1"/>
              <a:t>door</a:t>
            </a:r>
            <a:r>
              <a:rPr lang="fr-BE" dirty="0"/>
              <a:t> de </a:t>
            </a:r>
            <a:r>
              <a:rPr lang="fr-BE" dirty="0" err="1"/>
              <a:t>Wereldgezondheidsorganisatie</a:t>
            </a:r>
            <a:r>
              <a:rPr lang="fr-BE" dirty="0"/>
              <a:t> (WHO) </a:t>
            </a:r>
            <a:br>
              <a:rPr lang="fr-BE" dirty="0"/>
            </a:br>
            <a:r>
              <a:rPr lang="fr-BE" dirty="0"/>
              <a:t>van de EU Digital COVID </a:t>
            </a:r>
            <a:r>
              <a:rPr lang="fr-BE" dirty="0" err="1"/>
              <a:t>Certificate</a:t>
            </a:r>
            <a:r>
              <a:rPr lang="fr-BE" dirty="0"/>
              <a:t> Gateway </a:t>
            </a:r>
            <a:r>
              <a:rPr lang="fr-BE" dirty="0" err="1"/>
              <a:t>sinds</a:t>
            </a:r>
            <a:r>
              <a:rPr lang="fr-BE" dirty="0"/>
              <a:t> </a:t>
            </a:r>
            <a:r>
              <a:rPr lang="fr-BE" dirty="0" err="1"/>
              <a:t>eind</a:t>
            </a:r>
            <a:r>
              <a:rPr lang="fr-BE" dirty="0"/>
              <a:t> 2023</a:t>
            </a:r>
          </a:p>
          <a:p>
            <a:pPr lvl="1">
              <a:lnSpc>
                <a:spcPct val="100000"/>
              </a:lnSpc>
            </a:pPr>
            <a:r>
              <a:rPr lang="fr-BE" dirty="0" err="1"/>
              <a:t>onboarding</a:t>
            </a:r>
            <a:r>
              <a:rPr lang="fr-BE" dirty="0"/>
              <a:t> op het </a:t>
            </a:r>
            <a:r>
              <a:rPr lang="fr-BE" dirty="0" err="1"/>
              <a:t>WHO’s</a:t>
            </a:r>
            <a:r>
              <a:rPr lang="fr-BE" dirty="0"/>
              <a:t> Global Digital </a:t>
            </a:r>
            <a:r>
              <a:rPr lang="fr-BE" dirty="0" err="1"/>
              <a:t>Health</a:t>
            </a:r>
            <a:r>
              <a:rPr lang="fr-BE" dirty="0"/>
              <a:t> Certification Network (GDHCN)</a:t>
            </a:r>
          </a:p>
        </p:txBody>
      </p:sp>
      <p:grpSp>
        <p:nvGrpSpPr>
          <p:cNvPr id="31" name="Group 30">
            <a:extLst>
              <a:ext uri="{FF2B5EF4-FFF2-40B4-BE49-F238E27FC236}">
                <a16:creationId xmlns:a16="http://schemas.microsoft.com/office/drawing/2014/main" id="{7EB6785B-43FB-429D-A75E-0EAFF55952E3}"/>
              </a:ext>
            </a:extLst>
          </p:cNvPr>
          <p:cNvGrpSpPr/>
          <p:nvPr/>
        </p:nvGrpSpPr>
        <p:grpSpPr>
          <a:xfrm>
            <a:off x="1002890" y="3686114"/>
            <a:ext cx="10137058" cy="2350895"/>
            <a:chOff x="1002890" y="3686114"/>
            <a:chExt cx="10137058" cy="2350895"/>
          </a:xfrm>
        </p:grpSpPr>
        <p:sp>
          <p:nvSpPr>
            <p:cNvPr id="10" name="Rectangle 9">
              <a:extLst>
                <a:ext uri="{FF2B5EF4-FFF2-40B4-BE49-F238E27FC236}">
                  <a16:creationId xmlns:a16="http://schemas.microsoft.com/office/drawing/2014/main" id="{F5AEE16D-7EBC-41D6-89B5-D31142C1B578}"/>
                </a:ext>
              </a:extLst>
            </p:cNvPr>
            <p:cNvSpPr/>
            <p:nvPr/>
          </p:nvSpPr>
          <p:spPr>
            <a:xfrm>
              <a:off x="1002890" y="3686114"/>
              <a:ext cx="10137058" cy="2350895"/>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5D1362A5-6FA2-4D98-AF37-0F2253D0C9DD}"/>
                </a:ext>
              </a:extLst>
            </p:cNvPr>
            <p:cNvGrpSpPr/>
            <p:nvPr/>
          </p:nvGrpSpPr>
          <p:grpSpPr>
            <a:xfrm>
              <a:off x="1179863" y="3893714"/>
              <a:ext cx="3136490" cy="1956619"/>
              <a:chOff x="1789464" y="3893577"/>
              <a:chExt cx="3136490" cy="1956619"/>
            </a:xfrm>
          </p:grpSpPr>
          <p:sp>
            <p:nvSpPr>
              <p:cNvPr id="11" name="Rectangle: Rounded Corners 10">
                <a:extLst>
                  <a:ext uri="{FF2B5EF4-FFF2-40B4-BE49-F238E27FC236}">
                    <a16:creationId xmlns:a16="http://schemas.microsoft.com/office/drawing/2014/main" id="{64933026-B7E2-4A09-A26C-080E87E79FEF}"/>
                  </a:ext>
                </a:extLst>
              </p:cNvPr>
              <p:cNvSpPr/>
              <p:nvPr/>
            </p:nvSpPr>
            <p:spPr>
              <a:xfrm>
                <a:off x="1789464" y="3893577"/>
                <a:ext cx="3136490" cy="19566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44B1E5F-58EA-4CD9-8EDC-9C17EE3FEDB9}"/>
                  </a:ext>
                </a:extLst>
              </p:cNvPr>
              <p:cNvPicPr>
                <a:picLocks noChangeAspect="1"/>
              </p:cNvPicPr>
              <p:nvPr/>
            </p:nvPicPr>
            <p:blipFill>
              <a:blip r:embed="rId2"/>
              <a:stretch>
                <a:fillRect/>
              </a:stretch>
            </p:blipFill>
            <p:spPr>
              <a:xfrm>
                <a:off x="1913933" y="4164123"/>
                <a:ext cx="2904086" cy="1394876"/>
              </a:xfrm>
              <a:prstGeom prst="rect">
                <a:avLst/>
              </a:prstGeom>
            </p:spPr>
          </p:pic>
        </p:grpSp>
        <p:grpSp>
          <p:nvGrpSpPr>
            <p:cNvPr id="27" name="Group 26">
              <a:extLst>
                <a:ext uri="{FF2B5EF4-FFF2-40B4-BE49-F238E27FC236}">
                  <a16:creationId xmlns:a16="http://schemas.microsoft.com/office/drawing/2014/main" id="{061A9B3A-3583-4334-9088-0F6428080D4D}"/>
                </a:ext>
              </a:extLst>
            </p:cNvPr>
            <p:cNvGrpSpPr/>
            <p:nvPr/>
          </p:nvGrpSpPr>
          <p:grpSpPr>
            <a:xfrm>
              <a:off x="4507210" y="3893713"/>
              <a:ext cx="3136490" cy="1956619"/>
              <a:chOff x="4507210" y="3893713"/>
              <a:chExt cx="3136490" cy="1956619"/>
            </a:xfrm>
          </p:grpSpPr>
          <p:sp>
            <p:nvSpPr>
              <p:cNvPr id="19" name="Rectangle: Rounded Corners 18">
                <a:extLst>
                  <a:ext uri="{FF2B5EF4-FFF2-40B4-BE49-F238E27FC236}">
                    <a16:creationId xmlns:a16="http://schemas.microsoft.com/office/drawing/2014/main" id="{F96978E5-2FB0-4DD8-91CB-18441541F8E1}"/>
                  </a:ext>
                </a:extLst>
              </p:cNvPr>
              <p:cNvSpPr/>
              <p:nvPr/>
            </p:nvSpPr>
            <p:spPr>
              <a:xfrm>
                <a:off x="4507210" y="3893713"/>
                <a:ext cx="3136490" cy="19566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4005FBDA-66AD-46C1-B1A5-0A76F3E5F6A3}"/>
                  </a:ext>
                </a:extLst>
              </p:cNvPr>
              <p:cNvPicPr>
                <a:picLocks noChangeAspect="1"/>
              </p:cNvPicPr>
              <p:nvPr/>
            </p:nvPicPr>
            <p:blipFill>
              <a:blip r:embed="rId3"/>
              <a:stretch>
                <a:fillRect/>
              </a:stretch>
            </p:blipFill>
            <p:spPr>
              <a:xfrm>
                <a:off x="4511560" y="4191541"/>
                <a:ext cx="3109888" cy="1326276"/>
              </a:xfrm>
              <a:prstGeom prst="rect">
                <a:avLst/>
              </a:prstGeom>
            </p:spPr>
          </p:pic>
        </p:grpSp>
        <p:grpSp>
          <p:nvGrpSpPr>
            <p:cNvPr id="30" name="Group 29">
              <a:extLst>
                <a:ext uri="{FF2B5EF4-FFF2-40B4-BE49-F238E27FC236}">
                  <a16:creationId xmlns:a16="http://schemas.microsoft.com/office/drawing/2014/main" id="{89F20887-1DEC-4C7E-8907-BED184EB6308}"/>
                </a:ext>
              </a:extLst>
            </p:cNvPr>
            <p:cNvGrpSpPr/>
            <p:nvPr/>
          </p:nvGrpSpPr>
          <p:grpSpPr>
            <a:xfrm>
              <a:off x="7834557" y="3883251"/>
              <a:ext cx="3136490" cy="1956619"/>
              <a:chOff x="7834557" y="3883251"/>
              <a:chExt cx="3136490" cy="1956619"/>
            </a:xfrm>
          </p:grpSpPr>
          <p:sp>
            <p:nvSpPr>
              <p:cNvPr id="16" name="Rectangle: Rounded Corners 15">
                <a:extLst>
                  <a:ext uri="{FF2B5EF4-FFF2-40B4-BE49-F238E27FC236}">
                    <a16:creationId xmlns:a16="http://schemas.microsoft.com/office/drawing/2014/main" id="{68E6500C-F9E9-46AB-89EF-F3C5C7F1F6AA}"/>
                  </a:ext>
                </a:extLst>
              </p:cNvPr>
              <p:cNvSpPr/>
              <p:nvPr/>
            </p:nvSpPr>
            <p:spPr>
              <a:xfrm>
                <a:off x="7834557" y="3883251"/>
                <a:ext cx="3136490" cy="19566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B6C5DCFB-F347-4786-9030-522CA32FB658}"/>
                  </a:ext>
                </a:extLst>
              </p:cNvPr>
              <p:cNvPicPr>
                <a:picLocks noChangeAspect="1"/>
              </p:cNvPicPr>
              <p:nvPr/>
            </p:nvPicPr>
            <p:blipFill>
              <a:blip r:embed="rId4"/>
              <a:stretch>
                <a:fillRect/>
              </a:stretch>
            </p:blipFill>
            <p:spPr>
              <a:xfrm>
                <a:off x="7854541" y="4156243"/>
                <a:ext cx="3109888" cy="1455854"/>
              </a:xfrm>
              <a:prstGeom prst="rect">
                <a:avLst/>
              </a:prstGeom>
            </p:spPr>
          </p:pic>
        </p:grpSp>
      </p:grpSp>
    </p:spTree>
    <p:extLst>
      <p:ext uri="{BB962C8B-B14F-4D97-AF65-F5344CB8AC3E}">
        <p14:creationId xmlns:p14="http://schemas.microsoft.com/office/powerpoint/2010/main" val="3962997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7F42-8DC2-4359-B6F6-636A049567FC}"/>
              </a:ext>
            </a:extLst>
          </p:cNvPr>
          <p:cNvSpPr>
            <a:spLocks noGrp="1"/>
          </p:cNvSpPr>
          <p:nvPr>
            <p:ph type="title"/>
          </p:nvPr>
        </p:nvSpPr>
        <p:spPr/>
        <p:txBody>
          <a:bodyPr/>
          <a:lstStyle/>
          <a:p>
            <a:r>
              <a:rPr lang="fr-BE" dirty="0">
                <a:highlight>
                  <a:srgbClr val="FFFF00"/>
                </a:highlight>
              </a:rPr>
              <a:t>Single Digital Gateway (SDG)</a:t>
            </a:r>
            <a:endParaRPr lang="en-BE" dirty="0">
              <a:highlight>
                <a:srgbClr val="FFFF00"/>
              </a:highlight>
            </a:endParaRPr>
          </a:p>
        </p:txBody>
      </p:sp>
      <p:sp>
        <p:nvSpPr>
          <p:cNvPr id="3" name="Content Placeholder 2">
            <a:extLst>
              <a:ext uri="{FF2B5EF4-FFF2-40B4-BE49-F238E27FC236}">
                <a16:creationId xmlns:a16="http://schemas.microsoft.com/office/drawing/2014/main" id="{D7579CDA-D00E-46EC-B84D-D0981AB2C6A9}"/>
              </a:ext>
            </a:extLst>
          </p:cNvPr>
          <p:cNvSpPr>
            <a:spLocks noGrp="1"/>
          </p:cNvSpPr>
          <p:nvPr>
            <p:ph idx="1"/>
          </p:nvPr>
        </p:nvSpPr>
        <p:spPr/>
        <p:txBody>
          <a:bodyPr>
            <a:normAutofit lnSpcReduction="10000"/>
          </a:bodyPr>
          <a:lstStyle/>
          <a:p>
            <a:r>
              <a:rPr lang="fr-FR" dirty="0"/>
              <a:t>SDG crée une passerelle numérique unique, conformément à un réglementation européenne</a:t>
            </a:r>
          </a:p>
          <a:p>
            <a:r>
              <a:rPr lang="fr-FR" dirty="0"/>
              <a:t>où tous les citoyens et entreprises d’un pays de l’UE peuvent trouver des informations, des procédures et des services en ligne pour soutenir et résoudre leurs problèmes au sein d’un autre pays de l’UE</a:t>
            </a:r>
          </a:p>
          <a:p>
            <a:r>
              <a:rPr lang="fr-FR" dirty="0"/>
              <a:t>but</a:t>
            </a:r>
          </a:p>
          <a:p>
            <a:pPr lvl="1"/>
            <a:r>
              <a:rPr lang="fr-FR" dirty="0"/>
              <a:t>réduire le fardeau administratif des citoyens et des entreprises</a:t>
            </a:r>
          </a:p>
          <a:p>
            <a:pPr lvl="1"/>
            <a:r>
              <a:rPr lang="fr-FR" dirty="0"/>
              <a:t>améliorer le fonctionnement du marché intérieur</a:t>
            </a:r>
          </a:p>
          <a:p>
            <a:pPr lvl="1"/>
            <a:r>
              <a:rPr lang="fr-FR" dirty="0"/>
              <a:t>éliminer la discrimination</a:t>
            </a:r>
          </a:p>
          <a:p>
            <a:r>
              <a:rPr lang="fr-BE" dirty="0"/>
              <a:t>mise en production des procédures pour lesquelles la BCSS a été désignée comme moteur</a:t>
            </a:r>
          </a:p>
          <a:p>
            <a:pPr lvl="1"/>
            <a:r>
              <a:rPr lang="fr-BE" dirty="0"/>
              <a:t>demande d’une CEAM</a:t>
            </a:r>
          </a:p>
          <a:p>
            <a:pPr lvl="1"/>
            <a:r>
              <a:rPr lang="fr-BE" dirty="0"/>
              <a:t>demande d’allocation de (pré)pension des régimes obligatoires</a:t>
            </a:r>
          </a:p>
          <a:p>
            <a:pPr lvl="1"/>
            <a:r>
              <a:rPr lang="fr-BE" dirty="0"/>
              <a:t>demande d’informations relatives aux données de pension des régimes obligatoires</a:t>
            </a:r>
          </a:p>
          <a:p>
            <a:pPr lvl="1"/>
            <a:r>
              <a:rPr lang="fr-BE" dirty="0"/>
              <a:t>notification de modifications dans la situation personnelle ou professionnelle de la personne bénéficiant des allocations de sécurité sociale</a:t>
            </a:r>
          </a:p>
        </p:txBody>
      </p:sp>
    </p:spTree>
    <p:extLst>
      <p:ext uri="{BB962C8B-B14F-4D97-AF65-F5344CB8AC3E}">
        <p14:creationId xmlns:p14="http://schemas.microsoft.com/office/powerpoint/2010/main" val="403863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B82">
            <a:alpha val="20000"/>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EFB7A75-C8EA-4AE0-9FA3-073DC3AF7B37}"/>
              </a:ext>
            </a:extLst>
          </p:cNvPr>
          <p:cNvGrpSpPr/>
          <p:nvPr/>
        </p:nvGrpSpPr>
        <p:grpSpPr>
          <a:xfrm>
            <a:off x="235975" y="250724"/>
            <a:ext cx="11720052" cy="6356554"/>
            <a:chOff x="235975" y="250724"/>
            <a:chExt cx="11720052" cy="6356554"/>
          </a:xfrm>
        </p:grpSpPr>
        <p:sp>
          <p:nvSpPr>
            <p:cNvPr id="6" name="Rectangle: Rounded Corners 5">
              <a:extLst>
                <a:ext uri="{FF2B5EF4-FFF2-40B4-BE49-F238E27FC236}">
                  <a16:creationId xmlns:a16="http://schemas.microsoft.com/office/drawing/2014/main" id="{5C6ADA7F-7524-40BD-87D8-D3EF8B7C555B}"/>
                </a:ext>
              </a:extLst>
            </p:cNvPr>
            <p:cNvSpPr/>
            <p:nvPr/>
          </p:nvSpPr>
          <p:spPr>
            <a:xfrm>
              <a:off x="235975" y="250724"/>
              <a:ext cx="11720052" cy="6356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1558DF55-0514-49F1-82F6-5637B1F27DA7}"/>
                </a:ext>
              </a:extLst>
            </p:cNvPr>
            <p:cNvPicPr>
              <a:picLocks noChangeAspect="1"/>
            </p:cNvPicPr>
            <p:nvPr/>
          </p:nvPicPr>
          <p:blipFill>
            <a:blip r:embed="rId3"/>
            <a:stretch>
              <a:fillRect/>
            </a:stretch>
          </p:blipFill>
          <p:spPr>
            <a:xfrm>
              <a:off x="790897" y="444880"/>
              <a:ext cx="10610205" cy="5968240"/>
            </a:xfrm>
            <a:prstGeom prst="rect">
              <a:avLst/>
            </a:prstGeom>
          </p:spPr>
        </p:pic>
      </p:grpSp>
    </p:spTree>
    <p:extLst>
      <p:ext uri="{BB962C8B-B14F-4D97-AF65-F5344CB8AC3E}">
        <p14:creationId xmlns:p14="http://schemas.microsoft.com/office/powerpoint/2010/main" val="1632586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7545"/>
            <a:ext cx="10921181" cy="1325563"/>
          </a:xfrm>
        </p:spPr>
        <p:txBody>
          <a:bodyPr/>
          <a:lstStyle/>
          <a:p>
            <a:r>
              <a:rPr lang="en-US" dirty="0">
                <a:highlight>
                  <a:srgbClr val="FFFF00"/>
                </a:highlight>
              </a:rPr>
              <a:t>Electronic Exchange of Social Security Information (EESSI)</a:t>
            </a:r>
          </a:p>
        </p:txBody>
      </p:sp>
      <p:sp>
        <p:nvSpPr>
          <p:cNvPr id="3" name="Content Placeholder 2"/>
          <p:cNvSpPr>
            <a:spLocks noGrp="1"/>
          </p:cNvSpPr>
          <p:nvPr>
            <p:ph idx="1"/>
          </p:nvPr>
        </p:nvSpPr>
        <p:spPr>
          <a:xfrm>
            <a:off x="838199" y="1718045"/>
            <a:ext cx="10793361" cy="4351338"/>
          </a:xfrm>
        </p:spPr>
        <p:txBody>
          <a:bodyPr>
            <a:normAutofit/>
          </a:bodyPr>
          <a:lstStyle/>
          <a:p>
            <a:r>
              <a:rPr lang="fr-FR" dirty="0"/>
              <a:t>les citoyens de l’UE et l'AELE (Association européenne de libre-échange) peuvent librement voyager, vivre et travailler dans d'autres pays de l'espace UE/AELE</a:t>
            </a:r>
          </a:p>
          <a:p>
            <a:r>
              <a:rPr lang="fr-FR" dirty="0"/>
              <a:t>les systèmes de sécurité sociale doivent refléter cette mobilité et faire en sorte que les citoyens bénéficient d'un accès complet à la sécurité sociale dans les contextes transfrontaliers</a:t>
            </a:r>
          </a:p>
          <a:p>
            <a:r>
              <a:rPr lang="fr-FR" dirty="0"/>
              <a:t>EESSI = réseau électronique européen sécurisé connectant les institutions de sécurité sociale</a:t>
            </a:r>
          </a:p>
          <a:p>
            <a:r>
              <a:rPr lang="nl-NL" dirty="0"/>
              <a:t>BCSS </a:t>
            </a:r>
            <a:r>
              <a:rPr lang="nl-NL" dirty="0" err="1"/>
              <a:t>responsable</a:t>
            </a:r>
            <a:r>
              <a:rPr lang="nl-NL" dirty="0"/>
              <a:t> pour </a:t>
            </a:r>
            <a:r>
              <a:rPr lang="nl-NL" dirty="0" err="1"/>
              <a:t>l’Access</a:t>
            </a:r>
            <a:r>
              <a:rPr lang="nl-NL" dirty="0"/>
              <a:t> Point (</a:t>
            </a:r>
            <a:r>
              <a:rPr lang="nl-NL" dirty="0" err="1"/>
              <a:t>porte</a:t>
            </a:r>
            <a:r>
              <a:rPr lang="nl-NL" dirty="0"/>
              <a:t> </a:t>
            </a:r>
            <a:r>
              <a:rPr lang="nl-NL" dirty="0" err="1"/>
              <a:t>d’accès</a:t>
            </a:r>
            <a:r>
              <a:rPr lang="nl-NL" dirty="0"/>
              <a:t> </a:t>
            </a:r>
            <a:r>
              <a:rPr lang="nl-NL" dirty="0" err="1"/>
              <a:t>unique</a:t>
            </a:r>
            <a:r>
              <a:rPr lang="nl-NL" dirty="0"/>
              <a:t> pour BE) et </a:t>
            </a:r>
            <a:r>
              <a:rPr lang="nl-NL" dirty="0" err="1"/>
              <a:t>le</a:t>
            </a:r>
            <a:r>
              <a:rPr lang="nl-NL" dirty="0"/>
              <a:t> National Gateway (bus vers les  </a:t>
            </a:r>
            <a:r>
              <a:rPr lang="nl-NL" dirty="0" err="1"/>
              <a:t>applications</a:t>
            </a:r>
            <a:r>
              <a:rPr lang="nl-NL" dirty="0"/>
              <a:t> backoffice)</a:t>
            </a:r>
          </a:p>
        </p:txBody>
      </p:sp>
    </p:spTree>
    <p:extLst>
      <p:ext uri="{BB962C8B-B14F-4D97-AF65-F5344CB8AC3E}">
        <p14:creationId xmlns:p14="http://schemas.microsoft.com/office/powerpoint/2010/main" val="1076343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7545"/>
            <a:ext cx="11353801" cy="1325563"/>
          </a:xfrm>
          <a:noFill/>
        </p:spPr>
        <p:txBody>
          <a:bodyPr/>
          <a:lstStyle/>
          <a:p>
            <a:r>
              <a:rPr lang="en-US" dirty="0">
                <a:highlight>
                  <a:srgbClr val="FFFF00"/>
                </a:highlight>
              </a:rPr>
              <a:t>Reference Implementation for a National Applications (</a:t>
            </a:r>
            <a:r>
              <a:rPr lang="fr-BE" dirty="0">
                <a:highlight>
                  <a:srgbClr val="FFFF00"/>
                </a:highlight>
              </a:rPr>
              <a:t>RINA)</a:t>
            </a:r>
          </a:p>
        </p:txBody>
      </p:sp>
      <p:sp>
        <p:nvSpPr>
          <p:cNvPr id="4" name="Content Placeholder 3"/>
          <p:cNvSpPr>
            <a:spLocks noGrp="1"/>
          </p:cNvSpPr>
          <p:nvPr>
            <p:ph idx="1"/>
          </p:nvPr>
        </p:nvSpPr>
        <p:spPr>
          <a:xfrm>
            <a:off x="838200" y="1718044"/>
            <a:ext cx="10515600" cy="5139955"/>
          </a:xfrm>
        </p:spPr>
        <p:txBody>
          <a:bodyPr>
            <a:normAutofit/>
          </a:bodyPr>
          <a:lstStyle/>
          <a:p>
            <a:r>
              <a:rPr lang="fr-FR" dirty="0"/>
              <a:t>RINA = service en ligne européen pour l’échange électronique de dossiers de sécurité sociale entre les institutions compétentes des pays européens</a:t>
            </a:r>
            <a:endParaRPr lang="fr-BE" dirty="0"/>
          </a:p>
          <a:p>
            <a:r>
              <a:rPr lang="fr-FR" dirty="0"/>
              <a:t>issu du projet EESSI </a:t>
            </a:r>
          </a:p>
          <a:p>
            <a:r>
              <a:rPr lang="fr-FR" dirty="0"/>
              <a:t>prise en charge de l'ensemble des processus administratifs concernant l'échange de données de sécurité sociale au niveau européen</a:t>
            </a:r>
          </a:p>
          <a:p>
            <a:r>
              <a:rPr lang="fr-FR" dirty="0"/>
              <a:t>outils pour la gestion des dossiers et l'optimisation des workflows internes</a:t>
            </a:r>
          </a:p>
          <a:p>
            <a:r>
              <a:rPr lang="fr-FR" dirty="0"/>
              <a:t>RINA est accessible aux prestataires des services sociaux</a:t>
            </a:r>
            <a:endParaRPr lang="fr-BE" dirty="0"/>
          </a:p>
        </p:txBody>
      </p:sp>
    </p:spTree>
    <p:extLst>
      <p:ext uri="{BB962C8B-B14F-4D97-AF65-F5344CB8AC3E}">
        <p14:creationId xmlns:p14="http://schemas.microsoft.com/office/powerpoint/2010/main" val="1549779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8C51-39DD-4979-B72D-B75C3C3D38E7}"/>
              </a:ext>
            </a:extLst>
          </p:cNvPr>
          <p:cNvSpPr>
            <a:spLocks noGrp="1"/>
          </p:cNvSpPr>
          <p:nvPr>
            <p:ph type="title"/>
          </p:nvPr>
        </p:nvSpPr>
        <p:spPr/>
        <p:txBody>
          <a:bodyPr/>
          <a:lstStyle/>
          <a:p>
            <a:r>
              <a:rPr lang="en-US" dirty="0">
                <a:highlight>
                  <a:srgbClr val="FFFF00"/>
                </a:highlight>
              </a:rPr>
              <a:t>Network &amp; Information Security (NIS2) </a:t>
            </a:r>
            <a:endParaRPr lang="en-BE" dirty="0">
              <a:highlight>
                <a:srgbClr val="FFFF00"/>
              </a:highlight>
            </a:endParaRPr>
          </a:p>
        </p:txBody>
      </p:sp>
      <p:sp>
        <p:nvSpPr>
          <p:cNvPr id="3" name="Content Placeholder 2">
            <a:extLst>
              <a:ext uri="{FF2B5EF4-FFF2-40B4-BE49-F238E27FC236}">
                <a16:creationId xmlns:a16="http://schemas.microsoft.com/office/drawing/2014/main" id="{3138E8EB-1770-4CEB-B457-86B4C8042CAA}"/>
              </a:ext>
            </a:extLst>
          </p:cNvPr>
          <p:cNvSpPr>
            <a:spLocks noGrp="1"/>
          </p:cNvSpPr>
          <p:nvPr>
            <p:ph idx="1"/>
          </p:nvPr>
        </p:nvSpPr>
        <p:spPr/>
        <p:txBody>
          <a:bodyPr>
            <a:normAutofit/>
          </a:bodyPr>
          <a:lstStyle/>
          <a:p>
            <a:r>
              <a:rPr lang="nl-NL" dirty="0" err="1"/>
              <a:t>directive</a:t>
            </a:r>
            <a:r>
              <a:rPr lang="nl-NL" dirty="0"/>
              <a:t> </a:t>
            </a:r>
            <a:r>
              <a:rPr lang="nl-NL" dirty="0" err="1"/>
              <a:t>européenne</a:t>
            </a:r>
            <a:r>
              <a:rPr lang="nl-NL" dirty="0"/>
              <a:t> </a:t>
            </a:r>
            <a:r>
              <a:rPr lang="nl-NL" dirty="0" err="1"/>
              <a:t>relative</a:t>
            </a:r>
            <a:r>
              <a:rPr lang="nl-NL" dirty="0"/>
              <a:t> à la </a:t>
            </a:r>
            <a:r>
              <a:rPr lang="nl-NL" dirty="0" err="1"/>
              <a:t>cybersécurité</a:t>
            </a:r>
            <a:endParaRPr lang="nl-NL" dirty="0"/>
          </a:p>
          <a:p>
            <a:r>
              <a:rPr lang="fr-FR" dirty="0"/>
              <a:t>ensemble de mesures pour un niveau commun élevé de cybersécurité dans l'Union européenne</a:t>
            </a:r>
          </a:p>
          <a:p>
            <a:pPr lvl="1"/>
            <a:r>
              <a:rPr lang="nl-NL" dirty="0" err="1"/>
              <a:t>applicables</a:t>
            </a:r>
            <a:r>
              <a:rPr lang="nl-NL" dirty="0"/>
              <a:t> </a:t>
            </a:r>
            <a:r>
              <a:rPr lang="nl-NL" dirty="0" err="1"/>
              <a:t>aux</a:t>
            </a:r>
            <a:r>
              <a:rPr lang="nl-NL" dirty="0"/>
              <a:t> </a:t>
            </a:r>
            <a:r>
              <a:rPr lang="nl-NL" dirty="0" err="1"/>
              <a:t>secteurs</a:t>
            </a:r>
            <a:r>
              <a:rPr lang="nl-NL" dirty="0"/>
              <a:t> </a:t>
            </a:r>
            <a:r>
              <a:rPr lang="nl-NL" dirty="0" err="1"/>
              <a:t>critiques</a:t>
            </a:r>
            <a:endParaRPr lang="nl-NL" dirty="0"/>
          </a:p>
          <a:p>
            <a:pPr lvl="2"/>
            <a:r>
              <a:rPr lang="nl-NL" dirty="0" err="1"/>
              <a:t>entreprises</a:t>
            </a:r>
            <a:r>
              <a:rPr lang="nl-NL" dirty="0"/>
              <a:t> </a:t>
            </a:r>
            <a:r>
              <a:rPr lang="nl-NL" dirty="0" err="1"/>
              <a:t>publiques</a:t>
            </a:r>
            <a:endParaRPr lang="nl-NL" dirty="0"/>
          </a:p>
          <a:p>
            <a:pPr lvl="2"/>
            <a:r>
              <a:rPr lang="fr-FR" dirty="0"/>
              <a:t>secteur de la santé</a:t>
            </a:r>
          </a:p>
          <a:p>
            <a:pPr lvl="2"/>
            <a:r>
              <a:rPr lang="fr-FR" dirty="0"/>
              <a:t>autres secteurs critiques tels que les services publics, les marchés financiers, les transports, ......</a:t>
            </a:r>
          </a:p>
          <a:p>
            <a:r>
              <a:rPr lang="fr-FR" dirty="0"/>
              <a:t>vise la gestion des risques liés au traitement de l'information</a:t>
            </a:r>
          </a:p>
          <a:p>
            <a:r>
              <a:rPr lang="fr-FR" dirty="0"/>
              <a:t>applicable à partir d'octobre 2024 au plus tard</a:t>
            </a:r>
          </a:p>
        </p:txBody>
      </p:sp>
    </p:spTree>
    <p:extLst>
      <p:ext uri="{BB962C8B-B14F-4D97-AF65-F5344CB8AC3E}">
        <p14:creationId xmlns:p14="http://schemas.microsoft.com/office/powerpoint/2010/main" val="1533275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96413" y="2721114"/>
              <a:ext cx="78559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6. </a:t>
              </a:r>
              <a:r>
                <a:rPr kumimoji="0" lang="fr-FR" altLang="en-US" sz="4000" b="1" i="0" u="none" strike="noStrike" kern="1200" cap="none" spc="0" normalizeH="0" baseline="0" noProof="0" dirty="0" err="1">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Projecten</a:t>
              </a:r>
              <a:endPar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endParaRPr>
            </a:p>
          </p:txBody>
        </p:sp>
      </p:grpSp>
    </p:spTree>
    <p:extLst>
      <p:ext uri="{BB962C8B-B14F-4D97-AF65-F5344CB8AC3E}">
        <p14:creationId xmlns:p14="http://schemas.microsoft.com/office/powerpoint/2010/main" val="735425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nl-BE" dirty="0"/>
              <a:t>KSZ projecten</a:t>
            </a:r>
            <a:endParaRPr lang="en-US" altLang="en-US" dirty="0"/>
          </a:p>
        </p:txBody>
      </p:sp>
      <p:sp>
        <p:nvSpPr>
          <p:cNvPr id="39939" name="Content Placeholder 2"/>
          <p:cNvSpPr>
            <a:spLocks noGrp="1"/>
          </p:cNvSpPr>
          <p:nvPr>
            <p:ph idx="1"/>
          </p:nvPr>
        </p:nvSpPr>
        <p:spPr/>
        <p:txBody>
          <a:bodyPr>
            <a:normAutofit/>
          </a:bodyPr>
          <a:lstStyle/>
          <a:p>
            <a:r>
              <a:rPr lang="nl-BE" dirty="0"/>
              <a:t>in het algemeen wordt de nadruk steeds meer gelegd op projecten betreffende administratieve vereenvoudiging en het principe dat gegevens eenmalig worden ingezameld (</a:t>
            </a:r>
            <a:r>
              <a:rPr lang="nl-BE" dirty="0" err="1"/>
              <a:t>only</a:t>
            </a:r>
            <a:r>
              <a:rPr lang="nl-BE" dirty="0"/>
              <a:t> </a:t>
            </a:r>
            <a:r>
              <a:rPr lang="nl-BE" dirty="0" err="1"/>
              <a:t>once</a:t>
            </a:r>
            <a:r>
              <a:rPr lang="nl-BE" dirty="0"/>
              <a:t>), wat tot uiting komt in een goede Return On Investment (ROI) en de zoektocht naar efficiëntie</a:t>
            </a:r>
          </a:p>
          <a:p>
            <a:pPr lvl="1"/>
            <a:r>
              <a:rPr lang="nl-BE" dirty="0" err="1"/>
              <a:t>processoptimalisatie</a:t>
            </a:r>
            <a:endParaRPr lang="nl-BE" dirty="0"/>
          </a:p>
          <a:p>
            <a:pPr lvl="1"/>
            <a:r>
              <a:rPr lang="nl-BE" dirty="0"/>
              <a:t>hergebruik van bestaande stromen / berichten</a:t>
            </a:r>
          </a:p>
          <a:p>
            <a:pPr lvl="1">
              <a:defRPr/>
            </a:pPr>
            <a:r>
              <a:rPr lang="nl-BE" dirty="0"/>
              <a:t>nadenken over projecten in algemene zin</a:t>
            </a:r>
          </a:p>
          <a:p>
            <a:pPr>
              <a:defRPr/>
            </a:pPr>
            <a:r>
              <a:rPr lang="nl-BE" dirty="0"/>
              <a:t>matrix </a:t>
            </a:r>
            <a:r>
              <a:rPr lang="nl-BE" dirty="0" err="1"/>
              <a:t>only</a:t>
            </a:r>
            <a:r>
              <a:rPr lang="nl-BE" dirty="0"/>
              <a:t> </a:t>
            </a:r>
            <a:r>
              <a:rPr lang="nl-BE" dirty="0" err="1"/>
              <a:t>once</a:t>
            </a:r>
            <a:r>
              <a:rPr lang="nl-BE" dirty="0"/>
              <a:t> : d</a:t>
            </a:r>
            <a:r>
              <a:rPr lang="nl-NL" dirty="0"/>
              <a:t>e gegevensuitwisselingen in één oogopslag</a:t>
            </a:r>
            <a:r>
              <a:rPr lang="nl-BE" dirty="0"/>
              <a:t> </a:t>
            </a:r>
          </a:p>
          <a:p>
            <a:pPr lvl="1">
              <a:defRPr/>
            </a:pPr>
            <a:r>
              <a:rPr lang="nl-BE" dirty="0"/>
              <a:t>stand van zaken van het programma “</a:t>
            </a:r>
            <a:r>
              <a:rPr lang="nl-BE" dirty="0" err="1"/>
              <a:t>only</a:t>
            </a:r>
            <a:r>
              <a:rPr lang="nl-BE" dirty="0"/>
              <a:t> </a:t>
            </a:r>
            <a:r>
              <a:rPr lang="nl-BE" dirty="0" err="1"/>
              <a:t>once</a:t>
            </a:r>
            <a:r>
              <a:rPr lang="nl-BE" dirty="0"/>
              <a:t>” </a:t>
            </a:r>
          </a:p>
          <a:p>
            <a:pPr lvl="1">
              <a:defRPr/>
            </a:pPr>
            <a:r>
              <a:rPr lang="nl-BE" dirty="0"/>
              <a:t>gegevensuitwisselingen vanuit en naar het netwerk van de sociale zekerheid</a:t>
            </a:r>
          </a:p>
          <a:p>
            <a:pPr lvl="1">
              <a:defRPr/>
            </a:pPr>
            <a:r>
              <a:rPr lang="nl-BE" dirty="0"/>
              <a:t>vermelding van het hergebruik van relevante authentieke bronnen</a:t>
            </a:r>
          </a:p>
          <a:p>
            <a:pPr lvl="1">
              <a:defRPr/>
            </a:pPr>
            <a:endParaRPr lang="fr-BE" dirty="0"/>
          </a:p>
          <a:p>
            <a:pPr lvl="1">
              <a:defRPr/>
            </a:pPr>
            <a:endParaRPr lang="fr-FR" dirty="0"/>
          </a:p>
          <a:p>
            <a:pPr>
              <a:defRPr/>
            </a:pPr>
            <a:endParaRPr lang="fr-BE" dirty="0"/>
          </a:p>
        </p:txBody>
      </p:sp>
    </p:spTree>
    <p:extLst>
      <p:ext uri="{BB962C8B-B14F-4D97-AF65-F5344CB8AC3E}">
        <p14:creationId xmlns:p14="http://schemas.microsoft.com/office/powerpoint/2010/main" val="187474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Verwachtingen</a:t>
            </a:r>
            <a:r>
              <a:rPr lang="en-US" dirty="0"/>
              <a:t> &gt; burgers/</a:t>
            </a:r>
            <a:r>
              <a:rPr lang="en-US" dirty="0" err="1"/>
              <a:t>werkgevers</a:t>
            </a:r>
            <a:endParaRPr lang="en-US" dirty="0"/>
          </a:p>
        </p:txBody>
      </p:sp>
      <p:sp>
        <p:nvSpPr>
          <p:cNvPr id="3" name="Content Placeholder 2"/>
          <p:cNvSpPr>
            <a:spLocks noGrp="1"/>
          </p:cNvSpPr>
          <p:nvPr>
            <p:ph idx="1"/>
          </p:nvPr>
        </p:nvSpPr>
        <p:spPr/>
        <p:txBody>
          <a:bodyPr>
            <a:noAutofit/>
          </a:bodyPr>
          <a:lstStyle/>
          <a:p>
            <a:r>
              <a:rPr lang="fr-FR" dirty="0" err="1"/>
              <a:t>effectieve</a:t>
            </a:r>
            <a:r>
              <a:rPr lang="fr-FR" dirty="0"/>
              <a:t> sociale </a:t>
            </a:r>
            <a:r>
              <a:rPr lang="fr-FR" dirty="0" err="1"/>
              <a:t>bescherming</a:t>
            </a:r>
            <a:endParaRPr lang="fr-FR" sz="2000" dirty="0"/>
          </a:p>
          <a:p>
            <a:r>
              <a:rPr lang="fr-FR" dirty="0" err="1"/>
              <a:t>geîntegreerde</a:t>
            </a:r>
            <a:r>
              <a:rPr lang="fr-FR" dirty="0"/>
              <a:t> </a:t>
            </a:r>
            <a:r>
              <a:rPr lang="fr-FR" dirty="0" err="1"/>
              <a:t>diensten</a:t>
            </a:r>
            <a:endParaRPr lang="fr-FR" sz="2000" dirty="0"/>
          </a:p>
          <a:p>
            <a:pPr lvl="1"/>
            <a:r>
              <a:rPr lang="fr-FR" dirty="0" err="1"/>
              <a:t>a</a:t>
            </a:r>
            <a:r>
              <a:rPr lang="fr-FR" sz="1800" dirty="0" err="1"/>
              <a:t>fgestemd</a:t>
            </a:r>
            <a:r>
              <a:rPr lang="fr-FR" sz="1800" dirty="0"/>
              <a:t> op hun </a:t>
            </a:r>
            <a:r>
              <a:rPr lang="fr-FR" sz="1800" dirty="0" err="1"/>
              <a:t>concrete</a:t>
            </a:r>
            <a:r>
              <a:rPr lang="fr-FR" sz="1800" dirty="0"/>
              <a:t> </a:t>
            </a:r>
            <a:r>
              <a:rPr lang="fr-FR" sz="1800" dirty="0" err="1"/>
              <a:t>situatie</a:t>
            </a:r>
            <a:r>
              <a:rPr lang="fr-FR" dirty="0"/>
              <a:t>, </a:t>
            </a:r>
            <a:r>
              <a:rPr lang="fr-FR" dirty="0" err="1"/>
              <a:t>waar</a:t>
            </a:r>
            <a:r>
              <a:rPr lang="fr-FR" dirty="0"/>
              <a:t> </a:t>
            </a:r>
            <a:r>
              <a:rPr lang="fr-FR" dirty="0" err="1"/>
              <a:t>mogelijk</a:t>
            </a:r>
            <a:r>
              <a:rPr lang="fr-FR" dirty="0"/>
              <a:t> </a:t>
            </a:r>
            <a:r>
              <a:rPr lang="fr-FR" dirty="0" err="1"/>
              <a:t>gepersonaliseerd</a:t>
            </a:r>
            <a:r>
              <a:rPr lang="fr-FR" dirty="0"/>
              <a:t> </a:t>
            </a:r>
            <a:endParaRPr lang="fr-FR" sz="1800" dirty="0"/>
          </a:p>
          <a:p>
            <a:pPr lvl="1"/>
            <a:r>
              <a:rPr lang="fr-FR" dirty="0" err="1"/>
              <a:t>aangeboden</a:t>
            </a:r>
            <a:r>
              <a:rPr lang="fr-FR" dirty="0"/>
              <a:t> </a:t>
            </a:r>
            <a:r>
              <a:rPr lang="fr-FR" dirty="0" err="1"/>
              <a:t>bij</a:t>
            </a:r>
            <a:r>
              <a:rPr lang="fr-FR" dirty="0"/>
              <a:t> </a:t>
            </a:r>
            <a:r>
              <a:rPr lang="fr-FR" dirty="0" err="1"/>
              <a:t>gebeurtenissen</a:t>
            </a:r>
            <a:r>
              <a:rPr lang="fr-FR" dirty="0"/>
              <a:t> die </a:t>
            </a:r>
            <a:r>
              <a:rPr lang="fr-FR" dirty="0" err="1"/>
              <a:t>zich</a:t>
            </a:r>
            <a:r>
              <a:rPr lang="fr-FR" dirty="0"/>
              <a:t> </a:t>
            </a:r>
            <a:r>
              <a:rPr lang="fr-FR" dirty="0" err="1"/>
              <a:t>voordoen</a:t>
            </a:r>
            <a:r>
              <a:rPr lang="fr-FR" dirty="0"/>
              <a:t> </a:t>
            </a:r>
            <a:r>
              <a:rPr lang="fr-FR" dirty="0" err="1"/>
              <a:t>tijdens</a:t>
            </a:r>
            <a:r>
              <a:rPr lang="fr-FR" dirty="0"/>
              <a:t> hun </a:t>
            </a:r>
            <a:r>
              <a:rPr lang="fr-FR" dirty="0" err="1"/>
              <a:t>levenscyclus</a:t>
            </a:r>
            <a:endParaRPr lang="fr-FR" sz="1800" dirty="0"/>
          </a:p>
          <a:p>
            <a:pPr lvl="2"/>
            <a:r>
              <a:rPr lang="fr-FR" dirty="0" err="1"/>
              <a:t>geboorte</a:t>
            </a:r>
            <a:endParaRPr lang="fr-FR" sz="1600" dirty="0"/>
          </a:p>
          <a:p>
            <a:pPr lvl="2"/>
            <a:r>
              <a:rPr lang="fr-FR" dirty="0" err="1"/>
              <a:t>school</a:t>
            </a:r>
            <a:endParaRPr lang="fr-FR" sz="1600" dirty="0"/>
          </a:p>
          <a:p>
            <a:pPr lvl="2"/>
            <a:r>
              <a:rPr lang="fr-FR" dirty="0" err="1"/>
              <a:t>werk</a:t>
            </a:r>
            <a:endParaRPr lang="fr-FR" sz="1600" dirty="0"/>
          </a:p>
          <a:p>
            <a:pPr lvl="2"/>
            <a:r>
              <a:rPr lang="fr-FR" dirty="0" err="1"/>
              <a:t>verhuis</a:t>
            </a:r>
            <a:endParaRPr lang="fr-FR" sz="1600" dirty="0"/>
          </a:p>
          <a:p>
            <a:pPr lvl="2"/>
            <a:r>
              <a:rPr lang="fr-FR" dirty="0" err="1"/>
              <a:t>ziekte</a:t>
            </a:r>
            <a:endParaRPr lang="fr-FR" sz="1600" dirty="0"/>
          </a:p>
          <a:p>
            <a:pPr lvl="2"/>
            <a:r>
              <a:rPr lang="fr-FR" sz="1600" dirty="0" err="1"/>
              <a:t>pensioen</a:t>
            </a:r>
            <a:endParaRPr lang="fr-FR" sz="1600" dirty="0"/>
          </a:p>
          <a:p>
            <a:pPr lvl="2"/>
            <a:r>
              <a:rPr lang="fr-FR" dirty="0" err="1"/>
              <a:t>overlijden</a:t>
            </a:r>
            <a:endParaRPr lang="fr-FR" sz="1600" dirty="0"/>
          </a:p>
          <a:p>
            <a:pPr lvl="2"/>
            <a:r>
              <a:rPr lang="fr-FR" dirty="0" err="1"/>
              <a:t>oprichting</a:t>
            </a:r>
            <a:r>
              <a:rPr lang="fr-FR" dirty="0"/>
              <a:t> van </a:t>
            </a:r>
            <a:r>
              <a:rPr lang="fr-FR" dirty="0" err="1"/>
              <a:t>een</a:t>
            </a:r>
            <a:r>
              <a:rPr lang="fr-FR" dirty="0"/>
              <a:t> </a:t>
            </a:r>
            <a:r>
              <a:rPr lang="fr-FR" dirty="0" err="1"/>
              <a:t>onderneming</a:t>
            </a:r>
            <a:endParaRPr lang="fr-FR" sz="1600" dirty="0"/>
          </a:p>
          <a:p>
            <a:pPr lvl="2"/>
            <a:r>
              <a:rPr lang="fr-FR" sz="1600" dirty="0"/>
              <a:t>…</a:t>
            </a:r>
          </a:p>
          <a:p>
            <a:pPr lvl="1"/>
            <a:r>
              <a:rPr lang="fr-FR" dirty="0"/>
              <a:t>over </a:t>
            </a:r>
            <a:r>
              <a:rPr lang="fr-FR" dirty="0" err="1"/>
              <a:t>overheidsniveaus</a:t>
            </a:r>
            <a:r>
              <a:rPr lang="fr-FR" dirty="0"/>
              <a:t>, </a:t>
            </a:r>
            <a:r>
              <a:rPr lang="fr-FR" dirty="0" err="1"/>
              <a:t>overheidsdiensten</a:t>
            </a:r>
            <a:r>
              <a:rPr lang="fr-FR" dirty="0"/>
              <a:t> en </a:t>
            </a:r>
            <a:r>
              <a:rPr lang="fr-FR" dirty="0" err="1"/>
              <a:t>private</a:t>
            </a:r>
            <a:r>
              <a:rPr lang="fr-FR" dirty="0"/>
              <a:t> </a:t>
            </a:r>
            <a:r>
              <a:rPr lang="fr-FR" dirty="0" err="1"/>
              <a:t>instanties</a:t>
            </a:r>
            <a:r>
              <a:rPr lang="fr-FR" dirty="0"/>
              <a:t> </a:t>
            </a:r>
            <a:r>
              <a:rPr lang="fr-FR" dirty="0" err="1"/>
              <a:t>heen</a:t>
            </a:r>
            <a:endParaRPr lang="fr-FR" sz="1800" dirty="0"/>
          </a:p>
        </p:txBody>
      </p:sp>
    </p:spTree>
    <p:extLst>
      <p:ext uri="{BB962C8B-B14F-4D97-AF65-F5344CB8AC3E}">
        <p14:creationId xmlns:p14="http://schemas.microsoft.com/office/powerpoint/2010/main" val="1870529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only once</a:t>
            </a:r>
          </a:p>
        </p:txBody>
      </p:sp>
      <p:sp>
        <p:nvSpPr>
          <p:cNvPr id="3" name="Content Placeholder 2"/>
          <p:cNvSpPr>
            <a:spLocks noGrp="1"/>
          </p:cNvSpPr>
          <p:nvPr>
            <p:ph idx="1"/>
          </p:nvPr>
        </p:nvSpPr>
        <p:spPr/>
        <p:txBody>
          <a:bodyPr/>
          <a:lstStyle/>
          <a:p>
            <a:r>
              <a:rPr lang="en-US" dirty="0"/>
              <a:t>4 </a:t>
            </a:r>
            <a:r>
              <a:rPr lang="en-US" dirty="0" err="1"/>
              <a:t>tabellen</a:t>
            </a:r>
            <a:endParaRPr lang="en-US" dirty="0"/>
          </a:p>
          <a:p>
            <a:pPr lvl="1"/>
            <a:r>
              <a:rPr lang="nl-NL" dirty="0"/>
              <a:t>de soorten persoonsgegevens die uitgewisseld worden tussen de instellingen van sociale zekerheid</a:t>
            </a:r>
          </a:p>
          <a:p>
            <a:pPr lvl="1"/>
            <a:r>
              <a:rPr lang="nl-NL" dirty="0"/>
              <a:t>de soorten persoonsgegevens die door overheidsinstellingen actief buiten de sociale sector worden verstrekt aan de instellingen van sociale zekerheid</a:t>
            </a:r>
          </a:p>
          <a:p>
            <a:pPr lvl="1"/>
            <a:r>
              <a:rPr lang="nl-NL" dirty="0"/>
              <a:t>de soorten persoonsgegevens die door de instellingen van sociale zekerheid worden verstrekt aan overheidsinstellingen actief buiten de sociale sector</a:t>
            </a:r>
          </a:p>
          <a:p>
            <a:pPr lvl="1"/>
            <a:r>
              <a:rPr lang="nl-NL" dirty="0"/>
              <a:t>de soorten persoonsgegevens die door de instellingen van sociale zekerheid worden verstrekt aan onderscheiden overheidsinstellingen van de Gemeenschappen en Gewesten (precisering van de laatste 4 kolommen uit de vorige tabel)</a:t>
            </a:r>
          </a:p>
          <a:p>
            <a:pPr marL="360000" lvl="1" indent="0">
              <a:buNone/>
            </a:pPr>
            <a:r>
              <a:rPr lang="en-US" dirty="0">
                <a:sym typeface="Wingdings" panose="05000000000000000000" pitchFamily="2" charset="2"/>
              </a:rPr>
              <a:t> </a:t>
            </a:r>
            <a:r>
              <a:rPr lang="en-US" dirty="0">
                <a:sym typeface="Wingdings" panose="05000000000000000000" pitchFamily="2" charset="2"/>
                <a:hlinkClick r:id="rId2"/>
              </a:rPr>
              <a:t>link </a:t>
            </a:r>
            <a:r>
              <a:rPr lang="en-US" dirty="0" err="1">
                <a:sym typeface="Wingdings" panose="05000000000000000000" pitchFamily="2" charset="2"/>
                <a:hlinkClick r:id="rId2"/>
              </a:rPr>
              <a:t>naar</a:t>
            </a:r>
            <a:r>
              <a:rPr lang="en-US" dirty="0">
                <a:sym typeface="Wingdings" panose="05000000000000000000" pitchFamily="2" charset="2"/>
                <a:hlinkClick r:id="rId2"/>
              </a:rPr>
              <a:t> de </a:t>
            </a:r>
            <a:r>
              <a:rPr lang="en-US" dirty="0" err="1">
                <a:sym typeface="Wingdings" panose="05000000000000000000" pitchFamily="2" charset="2"/>
                <a:hlinkClick r:id="rId2"/>
              </a:rPr>
              <a:t>tabellen</a:t>
            </a:r>
            <a:r>
              <a:rPr lang="en-US" dirty="0">
                <a:sym typeface="Wingdings" panose="05000000000000000000" pitchFamily="2" charset="2"/>
                <a:hlinkClick r:id="rId2"/>
              </a:rPr>
              <a:t> van de matrix op de website van de KSZ</a:t>
            </a:r>
            <a:endParaRPr lang="en-US" dirty="0"/>
          </a:p>
        </p:txBody>
      </p:sp>
    </p:spTree>
    <p:extLst>
      <p:ext uri="{BB962C8B-B14F-4D97-AF65-F5344CB8AC3E}">
        <p14:creationId xmlns:p14="http://schemas.microsoft.com/office/powerpoint/2010/main" val="3603955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nl-NL" altLang="en-US" dirty="0"/>
              <a:t>prioriteiten </a:t>
            </a:r>
            <a:r>
              <a:rPr lang="nl-NL" altLang="en-US" dirty="0">
                <a:solidFill>
                  <a:srgbClr val="0070C0"/>
                </a:solidFill>
              </a:rPr>
              <a:t>2024</a:t>
            </a:r>
          </a:p>
          <a:p>
            <a:pPr lvl="1"/>
            <a:r>
              <a:rPr lang="nl-NL" altLang="en-US" dirty="0">
                <a:latin typeface="Calibri" panose="020F0502020204030204" pitchFamily="34" charset="0"/>
                <a:cs typeface="Calibri" panose="020F0502020204030204" pitchFamily="34" charset="0"/>
              </a:rPr>
              <a:t>geconsolideerde portfolio </a:t>
            </a:r>
            <a:br>
              <a:rPr lang="nl-NL" altLang="en-US" dirty="0">
                <a:latin typeface="Calibri" panose="020F0502020204030204" pitchFamily="34" charset="0"/>
                <a:cs typeface="Calibri" panose="020F0502020204030204" pitchFamily="34" charset="0"/>
              </a:rPr>
            </a:br>
            <a:r>
              <a:rPr lang="nl-NL" altLang="en-US" dirty="0">
                <a:latin typeface="Calibri" panose="020F0502020204030204" pitchFamily="34" charset="0"/>
                <a:cs typeface="Calibri" panose="020F0502020204030204" pitchFamily="34" charset="0"/>
              </a:rPr>
              <a:t>van </a:t>
            </a:r>
            <a:r>
              <a:rPr lang="fr-BE" dirty="0"/>
              <a:t>&gt;</a:t>
            </a:r>
            <a:r>
              <a:rPr lang="fr-BE" dirty="0">
                <a:solidFill>
                  <a:srgbClr val="008CB2"/>
                </a:solidFill>
              </a:rPr>
              <a:t> </a:t>
            </a:r>
            <a:r>
              <a:rPr lang="fr-BE" dirty="0"/>
              <a:t>400  </a:t>
            </a:r>
            <a:r>
              <a:rPr lang="nl-NL" altLang="en-US" dirty="0">
                <a:latin typeface="Calibri" panose="020F0502020204030204" pitchFamily="34" charset="0"/>
                <a:cs typeface="Calibri" panose="020F0502020204030204" pitchFamily="34" charset="0"/>
              </a:rPr>
              <a:t>aanvragen en change </a:t>
            </a:r>
            <a:r>
              <a:rPr lang="nl-NL" altLang="en-US" dirty="0" err="1">
                <a:latin typeface="Calibri" panose="020F0502020204030204" pitchFamily="34" charset="0"/>
                <a:cs typeface="Calibri" panose="020F0502020204030204" pitchFamily="34" charset="0"/>
              </a:rPr>
              <a:t>request</a:t>
            </a:r>
            <a:r>
              <a:rPr lang="nl-NL" altLang="en-US" dirty="0">
                <a:latin typeface="Calibri" panose="020F0502020204030204" pitchFamily="34" charset="0"/>
                <a:cs typeface="Calibri" panose="020F0502020204030204" pitchFamily="34" charset="0"/>
              </a:rPr>
              <a:t> </a:t>
            </a:r>
            <a:r>
              <a:rPr lang="nl-NL" altLang="en-US" dirty="0"/>
              <a:t>beschikbaar op de pagina </a:t>
            </a:r>
            <a:br>
              <a:rPr lang="nl-NL" altLang="en-US" dirty="0"/>
            </a:br>
            <a:r>
              <a:rPr lang="nl-NL" altLang="en-US" dirty="0">
                <a:hlinkClick r:id="rId2"/>
              </a:rPr>
              <a:t>https://www.ksz-bcss.fgov.be/nl/over-de-ksz/beheer/algemeen-coordinatiecomite#prioriteiten</a:t>
            </a:r>
            <a:endParaRPr lang="nl-NL" altLang="en-US" dirty="0"/>
          </a:p>
          <a:p>
            <a:pPr lvl="1"/>
            <a:endParaRPr lang="nl-NL" altLang="en-US" dirty="0"/>
          </a:p>
          <a:p>
            <a:endParaRPr lang="en-US" dirty="0"/>
          </a:p>
        </p:txBody>
      </p:sp>
      <p:sp>
        <p:nvSpPr>
          <p:cNvPr id="22530" name="Title 1"/>
          <p:cNvSpPr>
            <a:spLocks noGrp="1"/>
          </p:cNvSpPr>
          <p:nvPr>
            <p:ph type="title"/>
          </p:nvPr>
        </p:nvSpPr>
        <p:spPr>
          <a:noFill/>
        </p:spPr>
        <p:txBody>
          <a:bodyPr/>
          <a:lstStyle/>
          <a:p>
            <a:r>
              <a:rPr lang="fr-BE" altLang="en-US" dirty="0" err="1"/>
              <a:t>Prioriteiten</a:t>
            </a:r>
            <a:r>
              <a:rPr lang="fr-BE" altLang="en-US" dirty="0"/>
              <a:t> </a:t>
            </a:r>
            <a:endParaRPr lang="en-US" altLang="en-US" dirty="0"/>
          </a:p>
        </p:txBody>
      </p:sp>
      <p:graphicFrame>
        <p:nvGraphicFramePr>
          <p:cNvPr id="6" name="Chart 5">
            <a:extLst>
              <a:ext uri="{FF2B5EF4-FFF2-40B4-BE49-F238E27FC236}">
                <a16:creationId xmlns:a16="http://schemas.microsoft.com/office/drawing/2014/main" id="{5FCA1BBB-6A72-4FA3-83D3-FD359961AA10}"/>
              </a:ext>
            </a:extLst>
          </p:cNvPr>
          <p:cNvGraphicFramePr>
            <a:graphicFrameLocks/>
          </p:cNvGraphicFramePr>
          <p:nvPr/>
        </p:nvGraphicFramePr>
        <p:xfrm>
          <a:off x="4546948" y="2249116"/>
          <a:ext cx="6538586" cy="404514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C75BAFE0-194F-4713-BBFF-A545405F9DC0}"/>
              </a:ext>
            </a:extLst>
          </p:cNvPr>
          <p:cNvGrpSpPr/>
          <p:nvPr/>
        </p:nvGrpSpPr>
        <p:grpSpPr>
          <a:xfrm>
            <a:off x="5610843" y="1453898"/>
            <a:ext cx="6355870" cy="4884485"/>
            <a:chOff x="5610843" y="1453898"/>
            <a:chExt cx="6355870" cy="4884485"/>
          </a:xfrm>
        </p:grpSpPr>
        <p:graphicFrame>
          <p:nvGraphicFramePr>
            <p:cNvPr id="7" name="Chart 6">
              <a:extLst>
                <a:ext uri="{FF2B5EF4-FFF2-40B4-BE49-F238E27FC236}">
                  <a16:creationId xmlns:a16="http://schemas.microsoft.com/office/drawing/2014/main" id="{5FCA1BBB-6A72-4FA3-83D3-FD359961AA10}"/>
                </a:ext>
              </a:extLst>
            </p:cNvPr>
            <p:cNvGraphicFramePr>
              <a:graphicFrameLocks/>
            </p:cNvGraphicFramePr>
            <p:nvPr/>
          </p:nvGraphicFramePr>
          <p:xfrm>
            <a:off x="5610843" y="1453898"/>
            <a:ext cx="6355870" cy="45592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A65DC87-2B51-40A4-BBD2-A40872F764B9}"/>
                </a:ext>
              </a:extLst>
            </p:cNvPr>
            <p:cNvSpPr txBox="1"/>
            <p:nvPr/>
          </p:nvSpPr>
          <p:spPr>
            <a:xfrm>
              <a:off x="7732644" y="5969051"/>
              <a:ext cx="2922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Verdeling</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van de </a:t>
              </a:r>
              <a:r>
                <a:rPr kumimoji="0" lang="en-US" sz="18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prioriteiten</a:t>
              </a:r>
              <a:endParaRPr kumimoji="0" lang="en-BE"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3356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Een paar projecten waaraan KSZ neemt deel</a:t>
            </a:r>
            <a:endParaRPr lang="en-US" dirty="0"/>
          </a:p>
        </p:txBody>
      </p:sp>
      <p:sp>
        <p:nvSpPr>
          <p:cNvPr id="3" name="Content Placeholder 2"/>
          <p:cNvSpPr>
            <a:spLocks noGrp="1"/>
          </p:cNvSpPr>
          <p:nvPr>
            <p:ph idx="1"/>
          </p:nvPr>
        </p:nvSpPr>
        <p:spPr/>
        <p:txBody>
          <a:bodyPr>
            <a:normAutofit fontScale="92500" lnSpcReduction="10000"/>
          </a:bodyPr>
          <a:lstStyle/>
          <a:p>
            <a:r>
              <a:rPr lang="nl-BE" dirty="0"/>
              <a:t>GSS &amp; </a:t>
            </a:r>
            <a:r>
              <a:rPr lang="nl-BE" dirty="0" err="1"/>
              <a:t>MyBEnefits</a:t>
            </a:r>
            <a:endParaRPr lang="nl-BE" dirty="0"/>
          </a:p>
          <a:p>
            <a:r>
              <a:rPr lang="nl-BE" dirty="0" err="1"/>
              <a:t>eBox</a:t>
            </a:r>
            <a:r>
              <a:rPr lang="nl-BE" dirty="0"/>
              <a:t> burger</a:t>
            </a:r>
          </a:p>
          <a:p>
            <a:r>
              <a:rPr lang="nl-BE" dirty="0"/>
              <a:t>regionalisering</a:t>
            </a:r>
          </a:p>
          <a:p>
            <a:r>
              <a:rPr lang="nl-BE" dirty="0" err="1"/>
              <a:t>OCMW’s</a:t>
            </a:r>
            <a:endParaRPr lang="nl-BE" dirty="0"/>
          </a:p>
          <a:p>
            <a:r>
              <a:rPr lang="nl-BE" dirty="0"/>
              <a:t>fraudebestrijding</a:t>
            </a:r>
          </a:p>
          <a:p>
            <a:r>
              <a:rPr lang="nl-BE" dirty="0" err="1"/>
              <a:t>isi</a:t>
            </a:r>
            <a:r>
              <a:rPr lang="nl-BE" dirty="0"/>
              <a:t>+-kaart</a:t>
            </a:r>
          </a:p>
          <a:p>
            <a:r>
              <a:rPr lang="nl-BE" dirty="0"/>
              <a:t>G-</a:t>
            </a:r>
            <a:r>
              <a:rPr lang="nl-BE" dirty="0" err="1"/>
              <a:t>cloud</a:t>
            </a:r>
            <a:endParaRPr lang="nl-BE" dirty="0"/>
          </a:p>
          <a:p>
            <a:r>
              <a:rPr lang="nl-BE" dirty="0"/>
              <a:t>Datawarehouse arbeidsmarkt en sociale bescherming</a:t>
            </a:r>
          </a:p>
          <a:p>
            <a:r>
              <a:rPr lang="nl-BE" dirty="0"/>
              <a:t>diensten voor werkgevers (</a:t>
            </a:r>
            <a:r>
              <a:rPr lang="nl-BE" dirty="0" err="1"/>
              <a:t>Dimona</a:t>
            </a:r>
            <a:r>
              <a:rPr lang="nl-BE" dirty="0"/>
              <a:t> – </a:t>
            </a:r>
            <a:r>
              <a:rPr lang="nl-BE" dirty="0" err="1"/>
              <a:t>DmfA</a:t>
            </a:r>
            <a:r>
              <a:rPr lang="nl-BE" dirty="0"/>
              <a:t> – ASR)</a:t>
            </a:r>
          </a:p>
          <a:p>
            <a:r>
              <a:rPr lang="nl-BE" dirty="0"/>
              <a:t>diensten voor burgers</a:t>
            </a:r>
          </a:p>
          <a:p>
            <a:r>
              <a:rPr lang="nl-BE" dirty="0"/>
              <a:t>diensten voor derden</a:t>
            </a:r>
          </a:p>
          <a:p>
            <a:r>
              <a:rPr lang="nl-BE" dirty="0"/>
              <a:t>portaal van de sociale zekerheid</a:t>
            </a:r>
          </a:p>
        </p:txBody>
      </p:sp>
    </p:spTree>
    <p:extLst>
      <p:ext uri="{BB962C8B-B14F-4D97-AF65-F5344CB8AC3E}">
        <p14:creationId xmlns:p14="http://schemas.microsoft.com/office/powerpoint/2010/main" val="2590523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Aanvullende</a:t>
            </a:r>
            <a:r>
              <a:rPr lang="en-US" dirty="0"/>
              <a:t> </a:t>
            </a:r>
            <a:r>
              <a:rPr lang="en-US" dirty="0" err="1"/>
              <a:t>rechten</a:t>
            </a:r>
            <a:endParaRPr lang="en-US" dirty="0"/>
          </a:p>
        </p:txBody>
      </p:sp>
      <p:sp>
        <p:nvSpPr>
          <p:cNvPr id="3" name="Content Placeholder 2"/>
          <p:cNvSpPr>
            <a:spLocks noGrp="1"/>
          </p:cNvSpPr>
          <p:nvPr>
            <p:ph idx="1"/>
          </p:nvPr>
        </p:nvSpPr>
        <p:spPr/>
        <p:txBody>
          <a:bodyPr>
            <a:normAutofit/>
          </a:bodyPr>
          <a:lstStyle/>
          <a:p>
            <a:r>
              <a:rPr lang="nl-NL" dirty="0"/>
              <a:t>‘sociaal statuut’ voor ca. 2 miljoen burgers in België </a:t>
            </a:r>
          </a:p>
          <a:p>
            <a:pPr lvl="1"/>
            <a:r>
              <a:rPr lang="nl-NL" dirty="0"/>
              <a:t>beperkt inkomen </a:t>
            </a:r>
          </a:p>
          <a:p>
            <a:pPr lvl="1"/>
            <a:r>
              <a:rPr lang="nl-NL" dirty="0"/>
              <a:t>handicap, fysieke of mentale beperking</a:t>
            </a:r>
          </a:p>
          <a:p>
            <a:pPr lvl="1"/>
            <a:r>
              <a:rPr lang="nl-NL" dirty="0"/>
              <a:t>kind met bijzondere noden</a:t>
            </a:r>
          </a:p>
          <a:p>
            <a:r>
              <a:rPr lang="nl-NL" dirty="0"/>
              <a:t>burgers met sociaal statuut krijgen ‘aanvullende rechten’</a:t>
            </a:r>
          </a:p>
          <a:p>
            <a:pPr lvl="1"/>
            <a:r>
              <a:rPr lang="nl-NL" dirty="0"/>
              <a:t>sociaal tarief voor gas, elektriciteit, water, telecom</a:t>
            </a:r>
          </a:p>
          <a:p>
            <a:pPr lvl="1"/>
            <a:r>
              <a:rPr lang="nl-NL" dirty="0"/>
              <a:t>openbaar vervoer (NMBS, De Lijn, TEC…)</a:t>
            </a:r>
          </a:p>
          <a:p>
            <a:pPr lvl="1"/>
            <a:r>
              <a:rPr lang="nl-NL" dirty="0"/>
              <a:t>huisvesting</a:t>
            </a:r>
          </a:p>
          <a:p>
            <a:pPr lvl="1"/>
            <a:r>
              <a:rPr lang="nl-NL" dirty="0" err="1"/>
              <a:t>belastingsvermindering</a:t>
            </a:r>
            <a:r>
              <a:rPr lang="nl-NL" dirty="0"/>
              <a:t>, gratis huisvuilophaling</a:t>
            </a:r>
          </a:p>
          <a:p>
            <a:pPr lvl="1"/>
            <a:r>
              <a:rPr lang="nl-NL" dirty="0"/>
              <a:t>korting voor socioculturele activiteiten, sport</a:t>
            </a:r>
          </a:p>
          <a:p>
            <a:pPr lvl="1"/>
            <a:r>
              <a:rPr lang="nl-NL" dirty="0"/>
              <a:t>…</a:t>
            </a:r>
          </a:p>
          <a:p>
            <a:endParaRPr lang="en-US" dirty="0"/>
          </a:p>
        </p:txBody>
      </p:sp>
    </p:spTree>
    <p:extLst>
      <p:ext uri="{BB962C8B-B14F-4D97-AF65-F5344CB8AC3E}">
        <p14:creationId xmlns:p14="http://schemas.microsoft.com/office/powerpoint/2010/main" val="2124731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Aanvullende</a:t>
            </a:r>
            <a:r>
              <a:rPr lang="en-US" dirty="0"/>
              <a:t> </a:t>
            </a:r>
            <a:r>
              <a:rPr lang="en-US" dirty="0" err="1"/>
              <a:t>rechten</a:t>
            </a:r>
            <a:endParaRPr lang="en-US" dirty="0"/>
          </a:p>
        </p:txBody>
      </p:sp>
      <p:sp>
        <p:nvSpPr>
          <p:cNvPr id="3" name="Content Placeholder 2"/>
          <p:cNvSpPr>
            <a:spLocks noGrp="1"/>
          </p:cNvSpPr>
          <p:nvPr>
            <p:ph idx="1"/>
          </p:nvPr>
        </p:nvSpPr>
        <p:spPr/>
        <p:txBody>
          <a:bodyPr>
            <a:normAutofit/>
          </a:bodyPr>
          <a:lstStyle/>
          <a:p>
            <a:r>
              <a:rPr lang="nl-NL" dirty="0"/>
              <a:t> vaststelling van non-take up </a:t>
            </a:r>
          </a:p>
          <a:p>
            <a:pPr lvl="1"/>
            <a:r>
              <a:rPr lang="nl-NL" dirty="0" err="1"/>
              <a:t>intransparantie</a:t>
            </a:r>
            <a:r>
              <a:rPr lang="nl-NL" dirty="0"/>
              <a:t>: mensen zijn weinig of niet op de hoogte van hun rechten </a:t>
            </a:r>
          </a:p>
          <a:p>
            <a:pPr lvl="1"/>
            <a:r>
              <a:rPr lang="nl-NL" dirty="0"/>
              <a:t>Mattheüseffect: rechten komen niet bij de beoogde (kwetsbare) doelgroep terecht</a:t>
            </a:r>
          </a:p>
          <a:p>
            <a:pPr lvl="1"/>
            <a:r>
              <a:rPr lang="nl-NL" dirty="0"/>
              <a:t>drempel: de aanvraag- en toekenningsprocedure voor sociale rechten is vaak omslachtig en tijdsintensief</a:t>
            </a:r>
          </a:p>
          <a:p>
            <a:pPr lvl="1"/>
            <a:r>
              <a:rPr lang="nl-NL" dirty="0"/>
              <a:t>ineffectiviteit: sociale maatregelen bereiken hun doel niet</a:t>
            </a:r>
          </a:p>
          <a:p>
            <a:pPr lvl="1"/>
            <a:r>
              <a:rPr lang="nl-NL" dirty="0"/>
              <a:t>status quo van de armoederatio i.p.v. sociale inclusie: het aantal armen daalt verhoudingsgewijs niet</a:t>
            </a:r>
          </a:p>
          <a:p>
            <a:endParaRPr lang="en-US" dirty="0"/>
          </a:p>
        </p:txBody>
      </p:sp>
    </p:spTree>
    <p:extLst>
      <p:ext uri="{BB962C8B-B14F-4D97-AF65-F5344CB8AC3E}">
        <p14:creationId xmlns:p14="http://schemas.microsoft.com/office/powerpoint/2010/main" val="927012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Geharmoniseerde</a:t>
            </a:r>
            <a:r>
              <a:rPr lang="en-US" dirty="0"/>
              <a:t> </a:t>
            </a:r>
            <a:r>
              <a:rPr lang="en-US" dirty="0" err="1"/>
              <a:t>sociale</a:t>
            </a:r>
            <a:r>
              <a:rPr lang="en-US" dirty="0"/>
              <a:t> </a:t>
            </a:r>
            <a:r>
              <a:rPr lang="en-US" dirty="0" err="1"/>
              <a:t>statuten</a:t>
            </a:r>
            <a:r>
              <a:rPr lang="en-US" dirty="0"/>
              <a:t> (GSS)</a:t>
            </a:r>
          </a:p>
        </p:txBody>
      </p:sp>
      <p:sp>
        <p:nvSpPr>
          <p:cNvPr id="3" name="Content Placeholder 2"/>
          <p:cNvSpPr>
            <a:spLocks noGrp="1"/>
          </p:cNvSpPr>
          <p:nvPr>
            <p:ph idx="1"/>
          </p:nvPr>
        </p:nvSpPr>
        <p:spPr/>
        <p:txBody>
          <a:bodyPr>
            <a:normAutofit/>
          </a:bodyPr>
          <a:lstStyle/>
          <a:p>
            <a:r>
              <a:rPr lang="nl-NL" dirty="0"/>
              <a:t>context</a:t>
            </a:r>
          </a:p>
          <a:p>
            <a:pPr lvl="1"/>
            <a:r>
              <a:rPr lang="nl-NL" dirty="0"/>
              <a:t>er bestaat reeds een groot aantal gegevensuitwisselingen (voorkeurtarief, vrijstelling van taksen …)</a:t>
            </a:r>
          </a:p>
          <a:p>
            <a:pPr lvl="1"/>
            <a:r>
              <a:rPr lang="nl-NL" dirty="0"/>
              <a:t>regelmatig nieuwe aanvragen bij gegevensleveranciers leiden tot ad hoc ontwikkelingen</a:t>
            </a:r>
          </a:p>
          <a:p>
            <a:pPr lvl="1"/>
            <a:r>
              <a:rPr lang="nl-NL" dirty="0"/>
              <a:t>sociale statuten zijn vaak complex en worden niet altijd begrepen door de verschillende betrokken partijen</a:t>
            </a:r>
          </a:p>
          <a:p>
            <a:pPr lvl="1"/>
            <a:r>
              <a:rPr lang="nl-NL" dirty="0"/>
              <a:t>regionalisering van de sociale statuten</a:t>
            </a:r>
          </a:p>
          <a:p>
            <a:pPr lvl="1"/>
            <a:r>
              <a:rPr lang="nl-NL" dirty="0"/>
              <a:t>reglementering inzake toekenning van ‘sociale’ rechten is ook complex (voordelen/voorwaarden/referteperiodes)</a:t>
            </a:r>
          </a:p>
          <a:p>
            <a:pPr lvl="1"/>
            <a:r>
              <a:rPr lang="nl-NL" dirty="0"/>
              <a:t>geen eenduidig begrippenapparaat</a:t>
            </a:r>
          </a:p>
          <a:p>
            <a:endParaRPr lang="en-US" dirty="0"/>
          </a:p>
        </p:txBody>
      </p:sp>
    </p:spTree>
    <p:extLst>
      <p:ext uri="{BB962C8B-B14F-4D97-AF65-F5344CB8AC3E}">
        <p14:creationId xmlns:p14="http://schemas.microsoft.com/office/powerpoint/2010/main" val="2376951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rmAutofit/>
          </a:bodyPr>
          <a:lstStyle/>
          <a:p>
            <a:r>
              <a:rPr lang="fr-BE" altLang="fr-FR" dirty="0"/>
              <a:t>GSS - sociale </a:t>
            </a:r>
            <a:r>
              <a:rPr lang="fr-BE" altLang="fr-FR" dirty="0" err="1"/>
              <a:t>statuten</a:t>
            </a:r>
            <a:r>
              <a:rPr lang="fr-BE" altLang="fr-FR" dirty="0"/>
              <a:t> / </a:t>
            </a:r>
            <a:r>
              <a:rPr lang="fr-BE" altLang="fr-FR" dirty="0" err="1"/>
              <a:t>voorbeelden</a:t>
            </a:r>
            <a:endParaRPr lang="fr-BE" altLang="fr-FR" dirty="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23879" y="1535430"/>
            <a:ext cx="7759339" cy="532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AutoShape 5"/>
          <p:cNvSpPr>
            <a:spLocks noChangeAspect="1" noChangeArrowheads="1"/>
          </p:cNvSpPr>
          <p:nvPr/>
        </p:nvSpPr>
        <p:spPr bwMode="auto">
          <a:xfrm>
            <a:off x="1524001" y="1125539"/>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Tree>
    <p:extLst>
      <p:ext uri="{BB962C8B-B14F-4D97-AF65-F5344CB8AC3E}">
        <p14:creationId xmlns:p14="http://schemas.microsoft.com/office/powerpoint/2010/main" val="3449074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Geharmoniseerde sociale statuten (GSS) </a:t>
            </a:r>
            <a:endParaRPr lang="en-US" dirty="0"/>
          </a:p>
        </p:txBody>
      </p:sp>
      <p:sp>
        <p:nvSpPr>
          <p:cNvPr id="3" name="Content Placeholder 2"/>
          <p:cNvSpPr>
            <a:spLocks noGrp="1"/>
          </p:cNvSpPr>
          <p:nvPr>
            <p:ph idx="1"/>
          </p:nvPr>
        </p:nvSpPr>
        <p:spPr>
          <a:xfrm>
            <a:off x="838200" y="1438889"/>
            <a:ext cx="10515600" cy="4351338"/>
          </a:xfrm>
        </p:spPr>
        <p:txBody>
          <a:bodyPr>
            <a:normAutofit lnSpcReduction="10000"/>
          </a:bodyPr>
          <a:lstStyle/>
          <a:p>
            <a:pPr>
              <a:defRPr/>
            </a:pPr>
            <a:endParaRPr lang="nl-BE" sz="400" dirty="0"/>
          </a:p>
          <a:p>
            <a:pPr>
              <a:defRPr/>
            </a:pPr>
            <a:endParaRPr lang="nl-BE" sz="400" dirty="0"/>
          </a:p>
          <a:p>
            <a:pPr>
              <a:defRPr/>
            </a:pPr>
            <a:r>
              <a:rPr lang="nl-NL" dirty="0"/>
              <a:t>in België genieten ca. 2 miljoen burgers het ‘sociaal statuut’ en krijgen ze ‘aanvullende rechten’ d.w.z. rechten afgeleid van hun sociaal statuut vb.</a:t>
            </a:r>
          </a:p>
          <a:p>
            <a:pPr lvl="1">
              <a:defRPr/>
            </a:pPr>
            <a:r>
              <a:rPr lang="nl-NL" dirty="0"/>
              <a:t>sociaal tarief voor gas, elektriciteit, water, telecom</a:t>
            </a:r>
          </a:p>
          <a:p>
            <a:pPr lvl="1">
              <a:defRPr/>
            </a:pPr>
            <a:r>
              <a:rPr lang="nl-NL" dirty="0"/>
              <a:t>voordeel in het openbaar vervoer (NMBS, De Lijn, TEC…)</a:t>
            </a:r>
          </a:p>
          <a:p>
            <a:pPr lvl="1">
              <a:defRPr/>
            </a:pPr>
            <a:r>
              <a:rPr lang="nl-NL" dirty="0" err="1"/>
              <a:t>belastingsvermindering</a:t>
            </a:r>
            <a:r>
              <a:rPr lang="nl-NL" dirty="0"/>
              <a:t>, gratis huisvuilophaling</a:t>
            </a:r>
          </a:p>
          <a:p>
            <a:pPr lvl="1">
              <a:defRPr/>
            </a:pPr>
            <a:r>
              <a:rPr lang="nl-NL" dirty="0"/>
              <a:t>korting voor socioculturele activiteiten, sport</a:t>
            </a:r>
          </a:p>
          <a:p>
            <a:pPr lvl="1">
              <a:defRPr/>
            </a:pPr>
            <a:r>
              <a:rPr lang="nl-NL" dirty="0"/>
              <a:t>voordeel in het kader van huisvesting</a:t>
            </a:r>
          </a:p>
          <a:p>
            <a:pPr>
              <a:defRPr/>
            </a:pPr>
            <a:r>
              <a:rPr lang="nl-NL" dirty="0"/>
              <a:t>de GSS heeft als doel de automatische toekenning van rechten te vereenvoudigen en uit te breiden</a:t>
            </a:r>
          </a:p>
          <a:p>
            <a:pPr>
              <a:defRPr/>
            </a:pPr>
            <a:r>
              <a:rPr lang="nl-NL" dirty="0"/>
              <a:t>de KSZ en de authentieke bronnen werken aan de beschikbaarstelling van</a:t>
            </a:r>
          </a:p>
          <a:p>
            <a:pPr marL="360000" lvl="1" indent="0">
              <a:buNone/>
              <a:defRPr/>
            </a:pPr>
            <a:r>
              <a:rPr lang="nl-NL" dirty="0"/>
              <a:t>1. de batch-raadpleging van de zogenaamde “buffer”-databank </a:t>
            </a:r>
          </a:p>
          <a:p>
            <a:pPr marL="360000" lvl="1" indent="0">
              <a:buNone/>
              <a:defRPr/>
            </a:pPr>
            <a:r>
              <a:rPr lang="nl-NL" dirty="0"/>
              <a:t>2. de online raadpleging van de authentieke bronnen door de toekennende instanties</a:t>
            </a:r>
          </a:p>
          <a:p>
            <a:pPr marL="360000" lvl="1" indent="0">
              <a:buNone/>
              <a:defRPr/>
            </a:pPr>
            <a:r>
              <a:rPr lang="nl-NL" dirty="0"/>
              <a:t>3. de raadpleging van de sociale statuten door de app </a:t>
            </a:r>
            <a:r>
              <a:rPr lang="nl-NL" dirty="0" err="1"/>
              <a:t>MyBEnefits</a:t>
            </a:r>
            <a:endParaRPr lang="nl-NL" dirty="0"/>
          </a:p>
          <a:p>
            <a:pPr>
              <a:defRPr/>
            </a:pPr>
            <a:endParaRPr lang="nl-NL" dirty="0"/>
          </a:p>
          <a:p>
            <a:endParaRPr lang="en-US" dirty="0"/>
          </a:p>
        </p:txBody>
      </p:sp>
    </p:spTree>
    <p:extLst>
      <p:ext uri="{BB962C8B-B14F-4D97-AF65-F5344CB8AC3E}">
        <p14:creationId xmlns:p14="http://schemas.microsoft.com/office/powerpoint/2010/main" val="1201863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SSH - </a:t>
            </a:r>
            <a:r>
              <a:rPr lang="en-US" dirty="0" err="1"/>
              <a:t>Principes</a:t>
            </a:r>
            <a:endParaRPr lang="en-US" dirty="0"/>
          </a:p>
        </p:txBody>
      </p:sp>
      <p:sp>
        <p:nvSpPr>
          <p:cNvPr id="3" name="Content Placeholder 2"/>
          <p:cNvSpPr>
            <a:spLocks noGrp="1"/>
          </p:cNvSpPr>
          <p:nvPr>
            <p:ph idx="1"/>
          </p:nvPr>
        </p:nvSpPr>
        <p:spPr/>
        <p:txBody>
          <a:bodyPr/>
          <a:lstStyle/>
          <a:p>
            <a:r>
              <a:rPr lang="nl-NL" dirty="0"/>
              <a:t>feitelijke informatie beschikbaar bij één of meerdere actor(en) wordt ter beschikking gesteld van andere actoren die op basis daarvan automatisch rechten toekennen aan de burger zonder dat hij/zij daartoe een aanvraag moet doen</a:t>
            </a:r>
          </a:p>
          <a:p>
            <a:r>
              <a:rPr lang="nl-NL" dirty="0"/>
              <a:t>gestandaardiseerde diensten om zoveel mogelijk te antwoorden op informatieaanvragen en meervoudige ontwikkelingen te vermijden/beperken, zowel voor de gegevensleveranciers (authentieke bronnen) als voor de instanties die voordelen toekennen</a:t>
            </a:r>
          </a:p>
          <a:p>
            <a:r>
              <a:rPr lang="nl-NL" dirty="0"/>
              <a:t>vermindering van het aantal gebruikte statuten en van de complexiteit ervan, een vermindering van de gegevensuitwisselingen</a:t>
            </a:r>
          </a:p>
          <a:p>
            <a:r>
              <a:rPr lang="nl-NL" dirty="0"/>
              <a:t>vermindering van het aantal administratieve formaliteiten en papieren attesten die aan deze kwetsbare bevolkingsgroep wordt gevraagd</a:t>
            </a:r>
          </a:p>
        </p:txBody>
      </p:sp>
    </p:spTree>
    <p:extLst>
      <p:ext uri="{BB962C8B-B14F-4D97-AF65-F5344CB8AC3E}">
        <p14:creationId xmlns:p14="http://schemas.microsoft.com/office/powerpoint/2010/main" val="1575879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GSS - </a:t>
            </a:r>
            <a:r>
              <a:rPr lang="fr-BE" dirty="0" err="1"/>
              <a:t>Doelstellingen</a:t>
            </a:r>
            <a:r>
              <a:rPr lang="fr-BE" dirty="0"/>
              <a:t> </a:t>
            </a:r>
          </a:p>
        </p:txBody>
      </p:sp>
      <p:sp>
        <p:nvSpPr>
          <p:cNvPr id="3" name="Content Placeholder 2"/>
          <p:cNvSpPr>
            <a:spLocks noGrp="1"/>
          </p:cNvSpPr>
          <p:nvPr>
            <p:ph idx="1"/>
          </p:nvPr>
        </p:nvSpPr>
        <p:spPr/>
        <p:txBody>
          <a:bodyPr/>
          <a:lstStyle/>
          <a:p>
            <a:r>
              <a:rPr lang="nl-BE" dirty="0"/>
              <a:t>voor de sociaal verzekerden</a:t>
            </a:r>
          </a:p>
          <a:p>
            <a:pPr lvl="1"/>
            <a:r>
              <a:rPr lang="nl-BE" dirty="0"/>
              <a:t>zorgen dat ze de aanvullende rechten ontvangen waarop ze recht hebben (‘non-take-up’ vermijden)</a:t>
            </a:r>
          </a:p>
          <a:p>
            <a:pPr lvl="1"/>
            <a:r>
              <a:rPr lang="nl-BE" dirty="0"/>
              <a:t>met zo weinig mogelijk administratieve formaliteiten, zoveel mogelijk rekening houdend met hun reële sociale situatie</a:t>
            </a:r>
            <a:endParaRPr lang="nl-NL" sz="600" dirty="0"/>
          </a:p>
          <a:p>
            <a:r>
              <a:rPr lang="nl-BE" dirty="0"/>
              <a:t>voor de instellingen / actoren die het voordeel toekennen</a:t>
            </a:r>
          </a:p>
          <a:p>
            <a:pPr lvl="1"/>
            <a:r>
              <a:rPr lang="nl-BE" dirty="0"/>
              <a:t>ervoor zorgen dat ze gemakkelijk toegang krijgen tot één of meerdere sociale statuten op een bepaald tijdstip zodat ze het voordeel gemakkelijk kunnen toekennen</a:t>
            </a:r>
          </a:p>
          <a:p>
            <a:pPr lvl="1"/>
            <a:r>
              <a:rPr lang="nl-BE" dirty="0"/>
              <a:t>vermijden van eventueel misbruik</a:t>
            </a:r>
          </a:p>
          <a:p>
            <a:pPr marL="0" indent="0">
              <a:buNone/>
            </a:pPr>
            <a:endParaRPr lang="fr-BE" dirty="0"/>
          </a:p>
        </p:txBody>
      </p:sp>
      <p:grpSp>
        <p:nvGrpSpPr>
          <p:cNvPr id="8" name="Group 4"/>
          <p:cNvGrpSpPr/>
          <p:nvPr/>
        </p:nvGrpSpPr>
        <p:grpSpPr>
          <a:xfrm>
            <a:off x="1919536" y="4645417"/>
            <a:ext cx="7920880" cy="648073"/>
            <a:chOff x="683568" y="4760279"/>
            <a:chExt cx="7920880" cy="638927"/>
          </a:xfrm>
        </p:grpSpPr>
        <p:sp>
          <p:nvSpPr>
            <p:cNvPr id="9" name="Rounded Rectangle 5"/>
            <p:cNvSpPr/>
            <p:nvPr/>
          </p:nvSpPr>
          <p:spPr>
            <a:xfrm>
              <a:off x="683568" y="4760279"/>
              <a:ext cx="7920880" cy="638927"/>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p>
          </p:txBody>
        </p:sp>
        <p:sp>
          <p:nvSpPr>
            <p:cNvPr id="10" name="Rectangle 9"/>
            <p:cNvSpPr/>
            <p:nvPr/>
          </p:nvSpPr>
          <p:spPr>
            <a:xfrm>
              <a:off x="899592" y="4904296"/>
              <a:ext cx="7516316" cy="394463"/>
            </a:xfrm>
            <a:prstGeom prst="rect">
              <a:avLst/>
            </a:prstGeom>
          </p:spPr>
          <p:txBody>
            <a:bodyPr wrap="square">
              <a:spAutoFit/>
            </a:bodyPr>
            <a:lstStyle/>
            <a:p>
              <a:pPr lvl="0" algn="ctr">
                <a:defRPr/>
              </a:pPr>
              <a:r>
                <a:rPr lang="fr-FR" sz="2000" dirty="0" err="1">
                  <a:solidFill>
                    <a:srgbClr val="0070C0"/>
                  </a:solidFill>
                  <a:latin typeface="+mj-lt"/>
                  <a:ea typeface="+mj-ea"/>
                  <a:cs typeface="+mj-cs"/>
                  <a:sym typeface="Wingdings" panose="05000000000000000000" pitchFamily="2" charset="2"/>
                </a:rPr>
                <a:t>vereenvoudigen</a:t>
              </a:r>
              <a:r>
                <a:rPr lang="fr-FR" sz="2000" dirty="0">
                  <a:solidFill>
                    <a:srgbClr val="0070C0"/>
                  </a:solidFill>
                  <a:latin typeface="+mj-lt"/>
                  <a:ea typeface="+mj-ea"/>
                  <a:cs typeface="+mj-cs"/>
                  <a:sym typeface="Wingdings" panose="05000000000000000000" pitchFamily="2" charset="2"/>
                </a:rPr>
                <a:t> en </a:t>
              </a:r>
              <a:r>
                <a:rPr lang="fr-FR" sz="2000" dirty="0" err="1">
                  <a:solidFill>
                    <a:srgbClr val="0070C0"/>
                  </a:solidFill>
                  <a:latin typeface="+mj-lt"/>
                  <a:ea typeface="+mj-ea"/>
                  <a:cs typeface="+mj-cs"/>
                  <a:sym typeface="Wingdings" panose="05000000000000000000" pitchFamily="2" charset="2"/>
                </a:rPr>
                <a:t>uitbreiden</a:t>
              </a:r>
              <a:r>
                <a:rPr lang="fr-FR" sz="2000" dirty="0">
                  <a:solidFill>
                    <a:srgbClr val="0070C0"/>
                  </a:solidFill>
                  <a:latin typeface="+mj-lt"/>
                  <a:ea typeface="+mj-ea"/>
                  <a:cs typeface="+mj-cs"/>
                  <a:sym typeface="Wingdings" panose="05000000000000000000" pitchFamily="2" charset="2"/>
                </a:rPr>
                <a:t> de </a:t>
              </a:r>
              <a:r>
                <a:rPr lang="fr-FR" sz="2000" dirty="0" err="1">
                  <a:solidFill>
                    <a:srgbClr val="0070C0"/>
                  </a:solidFill>
                  <a:latin typeface="+mj-lt"/>
                  <a:ea typeface="+mj-ea"/>
                  <a:cs typeface="+mj-cs"/>
                  <a:sym typeface="Wingdings" panose="05000000000000000000" pitchFamily="2" charset="2"/>
                </a:rPr>
                <a:t>automatische</a:t>
              </a:r>
              <a:r>
                <a:rPr lang="fr-FR" sz="2000" dirty="0">
                  <a:solidFill>
                    <a:srgbClr val="0070C0"/>
                  </a:solidFill>
                  <a:latin typeface="+mj-lt"/>
                  <a:ea typeface="+mj-ea"/>
                  <a:cs typeface="+mj-cs"/>
                  <a:sym typeface="Wingdings" panose="05000000000000000000" pitchFamily="2" charset="2"/>
                </a:rPr>
                <a:t> </a:t>
              </a:r>
              <a:r>
                <a:rPr lang="fr-FR" sz="2000" dirty="0" err="1">
                  <a:solidFill>
                    <a:srgbClr val="0070C0"/>
                  </a:solidFill>
                  <a:latin typeface="+mj-lt"/>
                  <a:ea typeface="+mj-ea"/>
                  <a:cs typeface="+mj-cs"/>
                  <a:sym typeface="Wingdings" panose="05000000000000000000" pitchFamily="2" charset="2"/>
                </a:rPr>
                <a:t>toekenning</a:t>
              </a:r>
              <a:r>
                <a:rPr lang="fr-FR" sz="2000" dirty="0">
                  <a:solidFill>
                    <a:srgbClr val="0070C0"/>
                  </a:solidFill>
                  <a:latin typeface="+mj-lt"/>
                  <a:ea typeface="+mj-ea"/>
                  <a:cs typeface="+mj-cs"/>
                  <a:sym typeface="Wingdings" panose="05000000000000000000" pitchFamily="2" charset="2"/>
                </a:rPr>
                <a:t> van </a:t>
              </a:r>
              <a:r>
                <a:rPr lang="fr-FR" sz="2000" dirty="0" err="1">
                  <a:solidFill>
                    <a:srgbClr val="0070C0"/>
                  </a:solidFill>
                  <a:latin typeface="+mj-lt"/>
                  <a:ea typeface="+mj-ea"/>
                  <a:cs typeface="+mj-cs"/>
                  <a:sym typeface="Wingdings" panose="05000000000000000000" pitchFamily="2" charset="2"/>
                </a:rPr>
                <a:t>rechten</a:t>
              </a:r>
              <a:endParaRPr lang="fr-BE" sz="2000" dirty="0">
                <a:solidFill>
                  <a:srgbClr val="0070C0"/>
                </a:solidFill>
                <a:latin typeface="+mj-lt"/>
                <a:ea typeface="+mj-ea"/>
                <a:cs typeface="+mj-cs"/>
                <a:sym typeface="Wingdings" panose="05000000000000000000" pitchFamily="2" charset="2"/>
              </a:endParaRPr>
            </a:p>
          </p:txBody>
        </p:sp>
      </p:grpSp>
    </p:spTree>
    <p:extLst>
      <p:ext uri="{BB962C8B-B14F-4D97-AF65-F5344CB8AC3E}">
        <p14:creationId xmlns:p14="http://schemas.microsoft.com/office/powerpoint/2010/main" val="34780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Verwachtingen</a:t>
            </a:r>
            <a:r>
              <a:rPr lang="en-US" dirty="0"/>
              <a:t> &gt; burgers / </a:t>
            </a:r>
            <a:r>
              <a:rPr lang="en-US" dirty="0" err="1"/>
              <a:t>werkgevers</a:t>
            </a:r>
            <a:endParaRPr lang="en-US" dirty="0"/>
          </a:p>
        </p:txBody>
      </p:sp>
      <p:sp>
        <p:nvSpPr>
          <p:cNvPr id="3" name="Content Placeholder 2"/>
          <p:cNvSpPr>
            <a:spLocks noGrp="1"/>
          </p:cNvSpPr>
          <p:nvPr>
            <p:ph idx="1"/>
          </p:nvPr>
        </p:nvSpPr>
        <p:spPr/>
        <p:txBody>
          <a:bodyPr>
            <a:noAutofit/>
          </a:bodyPr>
          <a:lstStyle/>
          <a:p>
            <a:r>
              <a:rPr lang="fr-FR" sz="2000" dirty="0" err="1"/>
              <a:t>customer</a:t>
            </a:r>
            <a:r>
              <a:rPr lang="fr-FR" sz="2000" dirty="0"/>
              <a:t> </a:t>
            </a:r>
            <a:r>
              <a:rPr lang="fr-FR" sz="2000" dirty="0" err="1"/>
              <a:t>centricity</a:t>
            </a:r>
            <a:endParaRPr lang="fr-FR" sz="2000" dirty="0"/>
          </a:p>
          <a:p>
            <a:r>
              <a:rPr lang="fr-FR" dirty="0" err="1"/>
              <a:t>afgestemd</a:t>
            </a:r>
            <a:r>
              <a:rPr lang="fr-FR" dirty="0"/>
              <a:t> op de </a:t>
            </a:r>
            <a:r>
              <a:rPr lang="fr-FR" dirty="0" err="1"/>
              <a:t>eigen</a:t>
            </a:r>
            <a:r>
              <a:rPr lang="fr-FR" dirty="0"/>
              <a:t> </a:t>
            </a:r>
            <a:r>
              <a:rPr lang="fr-FR" dirty="0" err="1"/>
              <a:t>processen</a:t>
            </a:r>
            <a:endParaRPr lang="fr-FR" dirty="0"/>
          </a:p>
          <a:p>
            <a:r>
              <a:rPr lang="fr-FR" dirty="0"/>
              <a:t>met </a:t>
            </a:r>
            <a:r>
              <a:rPr lang="fr-FR" dirty="0" err="1"/>
              <a:t>een</a:t>
            </a:r>
            <a:r>
              <a:rPr lang="fr-FR" dirty="0"/>
              <a:t> minimum </a:t>
            </a:r>
            <a:r>
              <a:rPr lang="fr-FR" dirty="0" err="1"/>
              <a:t>aan</a:t>
            </a:r>
            <a:r>
              <a:rPr lang="fr-FR" dirty="0"/>
              <a:t> </a:t>
            </a:r>
            <a:r>
              <a:rPr lang="fr-FR" dirty="0" err="1"/>
              <a:t>kosten</a:t>
            </a:r>
            <a:r>
              <a:rPr lang="fr-FR" dirty="0"/>
              <a:t> en </a:t>
            </a:r>
            <a:r>
              <a:rPr lang="fr-FR" dirty="0" err="1"/>
              <a:t>administratieve</a:t>
            </a:r>
            <a:r>
              <a:rPr lang="fr-FR" dirty="0"/>
              <a:t> </a:t>
            </a:r>
            <a:r>
              <a:rPr lang="fr-FR" dirty="0" err="1"/>
              <a:t>formaliteiten</a:t>
            </a:r>
            <a:endParaRPr lang="fr-FR" dirty="0"/>
          </a:p>
          <a:p>
            <a:r>
              <a:rPr lang="fr-FR" dirty="0"/>
              <a:t>met </a:t>
            </a:r>
            <a:r>
              <a:rPr lang="fr-FR" dirty="0" err="1"/>
              <a:t>actieve</a:t>
            </a:r>
            <a:r>
              <a:rPr lang="fr-FR" dirty="0"/>
              <a:t> </a:t>
            </a:r>
            <a:r>
              <a:rPr lang="fr-FR" dirty="0" err="1"/>
              <a:t>inbreng</a:t>
            </a:r>
            <a:r>
              <a:rPr lang="fr-FR" dirty="0"/>
              <a:t> van de </a:t>
            </a:r>
            <a:r>
              <a:rPr lang="fr-FR" dirty="0" err="1"/>
              <a:t>gebruiker</a:t>
            </a:r>
            <a:r>
              <a:rPr lang="fr-FR" dirty="0"/>
              <a:t> (</a:t>
            </a:r>
            <a:r>
              <a:rPr lang="fr-FR" dirty="0" err="1"/>
              <a:t>zelfbediening</a:t>
            </a:r>
            <a:r>
              <a:rPr lang="fr-FR" dirty="0"/>
              <a:t> – </a:t>
            </a:r>
            <a:r>
              <a:rPr lang="fr-FR" dirty="0" err="1"/>
              <a:t>zelfsturing</a:t>
            </a:r>
            <a:r>
              <a:rPr lang="fr-FR" dirty="0"/>
              <a:t>) </a:t>
            </a:r>
          </a:p>
          <a:p>
            <a:r>
              <a:rPr lang="fr-FR" dirty="0" err="1"/>
              <a:t>zo</a:t>
            </a:r>
            <a:r>
              <a:rPr lang="fr-FR" dirty="0"/>
              <a:t> </a:t>
            </a:r>
            <a:r>
              <a:rPr lang="fr-FR" dirty="0" err="1"/>
              <a:t>mogelijk</a:t>
            </a:r>
            <a:r>
              <a:rPr lang="fr-FR" dirty="0"/>
              <a:t> </a:t>
            </a:r>
            <a:r>
              <a:rPr lang="fr-FR" dirty="0" err="1"/>
              <a:t>automatisch</a:t>
            </a:r>
            <a:r>
              <a:rPr lang="fr-FR" dirty="0"/>
              <a:t> </a:t>
            </a:r>
            <a:r>
              <a:rPr lang="fr-FR" dirty="0" err="1"/>
              <a:t>verstrekt</a:t>
            </a:r>
            <a:endParaRPr lang="fr-FR" dirty="0"/>
          </a:p>
          <a:p>
            <a:r>
              <a:rPr lang="nl-BE" dirty="0"/>
              <a:t>performant en gebruiksvriendelijk aangeboden</a:t>
            </a:r>
          </a:p>
          <a:p>
            <a:r>
              <a:rPr lang="fr-FR" dirty="0" err="1"/>
              <a:t>betrouwbaar</a:t>
            </a:r>
            <a:r>
              <a:rPr lang="fr-FR" dirty="0"/>
              <a:t>, </a:t>
            </a:r>
            <a:r>
              <a:rPr lang="fr-FR" dirty="0" err="1"/>
              <a:t>veilig</a:t>
            </a:r>
            <a:r>
              <a:rPr lang="fr-FR" dirty="0"/>
              <a:t> en permanent </a:t>
            </a:r>
            <a:r>
              <a:rPr lang="fr-FR" dirty="0" err="1"/>
              <a:t>beschikbaar</a:t>
            </a:r>
            <a:endParaRPr lang="fr-FR" sz="2000" dirty="0"/>
          </a:p>
          <a:p>
            <a:r>
              <a:rPr lang="fr-FR" sz="2000" dirty="0"/>
              <a:t>via </a:t>
            </a:r>
            <a:r>
              <a:rPr lang="fr-FR" dirty="0"/>
              <a:t>de </a:t>
            </a:r>
            <a:r>
              <a:rPr lang="fr-FR" dirty="0" err="1"/>
              <a:t>kanalen</a:t>
            </a:r>
            <a:r>
              <a:rPr lang="fr-FR" dirty="0"/>
              <a:t> van hun </a:t>
            </a:r>
            <a:r>
              <a:rPr lang="fr-FR" dirty="0" err="1"/>
              <a:t>keuze</a:t>
            </a:r>
            <a:r>
              <a:rPr lang="fr-FR" dirty="0"/>
              <a:t> (</a:t>
            </a:r>
            <a:r>
              <a:rPr lang="fr-FR" dirty="0" err="1"/>
              <a:t>rechtstreeks</a:t>
            </a:r>
            <a:r>
              <a:rPr lang="fr-FR" dirty="0"/>
              <a:t> contact, </a:t>
            </a:r>
            <a:r>
              <a:rPr lang="fr-FR" dirty="0" err="1"/>
              <a:t>telefoon</a:t>
            </a:r>
            <a:r>
              <a:rPr lang="fr-FR" dirty="0"/>
              <a:t>, </a:t>
            </a:r>
            <a:r>
              <a:rPr lang="fr-FR" dirty="0" err="1"/>
              <a:t>elektronisch</a:t>
            </a:r>
            <a:r>
              <a:rPr lang="fr-FR" dirty="0"/>
              <a:t>,…)</a:t>
            </a:r>
          </a:p>
          <a:p>
            <a:r>
              <a:rPr lang="fr-FR" dirty="0"/>
              <a:t>met respect </a:t>
            </a:r>
            <a:r>
              <a:rPr lang="fr-FR" dirty="0" err="1"/>
              <a:t>voor</a:t>
            </a:r>
            <a:r>
              <a:rPr lang="fr-FR" dirty="0"/>
              <a:t> de </a:t>
            </a:r>
            <a:r>
              <a:rPr lang="fr-FR" dirty="0" err="1"/>
              <a:t>privacy</a:t>
            </a:r>
            <a:endParaRPr lang="fr-FR" dirty="0"/>
          </a:p>
        </p:txBody>
      </p:sp>
    </p:spTree>
    <p:extLst>
      <p:ext uri="{BB962C8B-B14F-4D97-AF65-F5344CB8AC3E}">
        <p14:creationId xmlns:p14="http://schemas.microsoft.com/office/powerpoint/2010/main" val="3695453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GSS - </a:t>
            </a:r>
            <a:r>
              <a:rPr lang="en-US" dirty="0" err="1"/>
              <a:t>aanpak</a:t>
            </a:r>
            <a:r>
              <a:rPr lang="en-US" dirty="0"/>
              <a:t> (1)</a:t>
            </a:r>
          </a:p>
        </p:txBody>
      </p:sp>
      <p:sp>
        <p:nvSpPr>
          <p:cNvPr id="3" name="Content Placeholder 2"/>
          <p:cNvSpPr>
            <a:spLocks noGrp="1"/>
          </p:cNvSpPr>
          <p:nvPr>
            <p:ph idx="1"/>
          </p:nvPr>
        </p:nvSpPr>
        <p:spPr/>
        <p:txBody>
          <a:bodyPr>
            <a:normAutofit fontScale="925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2400" b="0" i="0" u="none" strike="noStrike" kern="1200" cap="none" spc="0" normalizeH="0" baseline="0" noProof="0" dirty="0">
                <a:ln>
                  <a:noFill/>
                </a:ln>
                <a:effectLst/>
                <a:uLnTx/>
                <a:uFillTx/>
                <a:latin typeface="Calibri"/>
                <a:ea typeface="+mn-ea"/>
                <a:cs typeface="+mn-cs"/>
              </a:rPr>
              <a:t>batchraadpleging van de gegevensbank GSS in de bufferdatabank</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effectLst/>
                <a:uLnTx/>
                <a:uFillTx/>
                <a:latin typeface="Calibri"/>
                <a:ea typeface="+mn-ea"/>
                <a:cs typeface="+mn-cs"/>
              </a:rPr>
              <a:t>wordt driemaandelijks gevoed door de 11 authentieke bronnen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mogelijkheid tot automatische toekenning van aanvullende rechten aan een categorie van personen die op voorhand is gekend bij de toekennende instantie</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vb. alle inwoners van een gemeente, alle gezinnen aangesloten op gas</a:t>
            </a:r>
            <a:endParaRPr kumimoji="0" lang="nl-NL" sz="16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mogelijkheid tot verwerking van grote volumes</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mogelijkheid om na te gaan of een persoon voldoet aan een geheel van criteria die in de beraadslaging van het IVC zijn vastgelegd (vb. woonplaats, statuut op een bepaalde datum, …)</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enkele voorbeelden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sociaal tarief gas / elektriciteit in België</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sociaal tarief water in Vlaanderen</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vrijstelling verkeersbelasting in Brussels Gewest</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gemeenten en provincies (bv. verminderd tarief buitenschoolse kinderopvang, verminderde heffing voor huisvuilophaling, korting belasting)</a:t>
            </a:r>
          </a:p>
        </p:txBody>
      </p:sp>
    </p:spTree>
    <p:extLst>
      <p:ext uri="{BB962C8B-B14F-4D97-AF65-F5344CB8AC3E}">
        <p14:creationId xmlns:p14="http://schemas.microsoft.com/office/powerpoint/2010/main" val="2096843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BE" dirty="0"/>
              <a:t>Buffer-DB - voeding / gebruik </a:t>
            </a:r>
            <a:endParaRPr lang="fr-BE" altLang="fr-F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4" y="1700809"/>
            <a:ext cx="7560071" cy="4641513"/>
          </a:xfrm>
          <a:prstGeom prst="rect">
            <a:avLst/>
          </a:prstGeom>
        </p:spPr>
      </p:pic>
    </p:spTree>
    <p:extLst>
      <p:ext uri="{BB962C8B-B14F-4D97-AF65-F5344CB8AC3E}">
        <p14:creationId xmlns:p14="http://schemas.microsoft.com/office/powerpoint/2010/main" val="2460837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Bufferdatabank</a:t>
            </a:r>
            <a:r>
              <a:rPr lang="en-US" dirty="0"/>
              <a:t> – 11 </a:t>
            </a:r>
            <a:r>
              <a:rPr lang="en-US" dirty="0" err="1"/>
              <a:t>authentieke</a:t>
            </a:r>
            <a:r>
              <a:rPr lang="en-US" dirty="0"/>
              <a:t> </a:t>
            </a:r>
            <a:r>
              <a:rPr lang="en-US" dirty="0" err="1"/>
              <a:t>bronnen</a:t>
            </a:r>
            <a:endParaRPr lang="en-US" dirty="0"/>
          </a:p>
        </p:txBody>
      </p:sp>
      <p:sp>
        <p:nvSpPr>
          <p:cNvPr id="3" name="Content Placeholder 2"/>
          <p:cNvSpPr>
            <a:spLocks noGrp="1"/>
          </p:cNvSpPr>
          <p:nvPr>
            <p:ph idx="1"/>
          </p:nvPr>
        </p:nvSpPr>
        <p:spPr/>
        <p:txBody>
          <a:bodyPr>
            <a:normAutofit fontScale="92500" lnSpcReduction="20000"/>
          </a:bodyPr>
          <a:lstStyle/>
          <a:p>
            <a:r>
              <a:rPr lang="nl-BE" dirty="0"/>
              <a:t>federaal</a:t>
            </a:r>
          </a:p>
          <a:p>
            <a:pPr lvl="1"/>
            <a:r>
              <a:rPr lang="nl-BE" dirty="0"/>
              <a:t>POD Maatschappelijke Integratie (POD MI) en </a:t>
            </a:r>
            <a:r>
              <a:rPr lang="nl-BE" dirty="0" err="1"/>
              <a:t>OCMWs</a:t>
            </a:r>
            <a:r>
              <a:rPr lang="nl-BE" dirty="0"/>
              <a:t> (vb. leefloon ((e)LL)</a:t>
            </a:r>
          </a:p>
          <a:p>
            <a:pPr lvl="1"/>
            <a:r>
              <a:rPr lang="nl-BE" dirty="0"/>
              <a:t>DG Personen met een Handicap (DGPH) (vb. erkende handicap, </a:t>
            </a:r>
            <a:r>
              <a:rPr lang="nl-BE" dirty="0" err="1"/>
              <a:t>inkomensvervangende</a:t>
            </a:r>
            <a:r>
              <a:rPr lang="nl-BE" dirty="0"/>
              <a:t> tegemoetkoming (IVT))</a:t>
            </a:r>
          </a:p>
          <a:p>
            <a:pPr lvl="1"/>
            <a:r>
              <a:rPr lang="nl-BE" dirty="0"/>
              <a:t>ziekenfondsen (vb.  recht op een verhoogde verzekeringstegemoetkoming (RVV))</a:t>
            </a:r>
          </a:p>
          <a:p>
            <a:pPr lvl="1"/>
            <a:r>
              <a:rPr lang="nl-BE" dirty="0"/>
              <a:t>Federale </a:t>
            </a:r>
            <a:r>
              <a:rPr lang="nl-BE" dirty="0" err="1"/>
              <a:t>PensioenDienst</a:t>
            </a:r>
            <a:r>
              <a:rPr lang="nl-BE" dirty="0"/>
              <a:t> (FPD) (vb. inkomensgarantie voor ouderen (IGO))</a:t>
            </a:r>
          </a:p>
          <a:p>
            <a:r>
              <a:rPr lang="nl-BE" dirty="0"/>
              <a:t>Vlaanderen</a:t>
            </a:r>
          </a:p>
          <a:p>
            <a:pPr lvl="1"/>
            <a:r>
              <a:rPr lang="nl-BE" dirty="0"/>
              <a:t>Vlaamse Sociale Bescherming (VSB) (vb. tegemoetkoming hulp aan bejaarden ((THAB)</a:t>
            </a:r>
          </a:p>
          <a:p>
            <a:pPr lvl="1"/>
            <a:r>
              <a:rPr lang="nl-BE" dirty="0"/>
              <a:t>Agentschap Opgroeien (vb. kinderen met specifieke ondersteuningsbehoefte (P1-4))</a:t>
            </a:r>
          </a:p>
          <a:p>
            <a:r>
              <a:rPr lang="fr-FR" dirty="0" err="1"/>
              <a:t>Wallonië</a:t>
            </a:r>
            <a:endParaRPr lang="fr-FR" dirty="0"/>
          </a:p>
          <a:p>
            <a:pPr lvl="1"/>
            <a:r>
              <a:rPr lang="fr-FR" dirty="0"/>
              <a:t>Agence wallonne pour une Vie de Qualité (</a:t>
            </a:r>
            <a:r>
              <a:rPr lang="nl-BE" dirty="0" err="1"/>
              <a:t>AViQ</a:t>
            </a:r>
            <a:r>
              <a:rPr lang="nl-BE" dirty="0"/>
              <a:t>) (vb. erkende handicap kinderen)</a:t>
            </a:r>
          </a:p>
          <a:p>
            <a:pPr lvl="1"/>
            <a:r>
              <a:rPr lang="nl-BE" dirty="0"/>
              <a:t>Organismes </a:t>
            </a:r>
            <a:r>
              <a:rPr lang="nl-BE" dirty="0" err="1"/>
              <a:t>Assureur</a:t>
            </a:r>
            <a:r>
              <a:rPr lang="nl-BE" dirty="0"/>
              <a:t> Wallon (OAW) (vb. vermindering zelfredzaamheid)</a:t>
            </a:r>
          </a:p>
          <a:p>
            <a:r>
              <a:rPr lang="nl-BE" dirty="0"/>
              <a:t>Brussel</a:t>
            </a:r>
          </a:p>
          <a:p>
            <a:pPr lvl="1"/>
            <a:r>
              <a:rPr lang="nl-BE" dirty="0" err="1"/>
              <a:t>IrisCare</a:t>
            </a:r>
            <a:r>
              <a:rPr lang="nl-BE" dirty="0"/>
              <a:t> (vb. tegemoetkoming hulp aan bejaarden (THAB))</a:t>
            </a:r>
          </a:p>
          <a:p>
            <a:r>
              <a:rPr lang="nl-BE" dirty="0"/>
              <a:t>Duitstalige gemeenschap</a:t>
            </a:r>
          </a:p>
          <a:p>
            <a:pPr lvl="1"/>
            <a:r>
              <a:rPr lang="nl-BE" dirty="0"/>
              <a:t>Dienststelle </a:t>
            </a:r>
            <a:r>
              <a:rPr lang="nl-BE" dirty="0" err="1"/>
              <a:t>für</a:t>
            </a:r>
            <a:r>
              <a:rPr lang="nl-BE" dirty="0"/>
              <a:t> </a:t>
            </a:r>
            <a:r>
              <a:rPr lang="nl-BE" dirty="0" err="1"/>
              <a:t>Selbstbestimmtes</a:t>
            </a:r>
            <a:r>
              <a:rPr lang="nl-BE" dirty="0"/>
              <a:t> Leben (DSL) (vb. erkende handicap kinderen)</a:t>
            </a:r>
          </a:p>
          <a:p>
            <a:pPr lvl="1"/>
            <a:r>
              <a:rPr lang="nl-BE" dirty="0" err="1"/>
              <a:t>Ministerium</a:t>
            </a:r>
            <a:r>
              <a:rPr lang="nl-BE" dirty="0"/>
              <a:t> der </a:t>
            </a:r>
            <a:r>
              <a:rPr lang="nl-BE" dirty="0" err="1"/>
              <a:t>Deutschsprachigen</a:t>
            </a:r>
            <a:r>
              <a:rPr lang="nl-BE" dirty="0"/>
              <a:t> </a:t>
            </a:r>
            <a:r>
              <a:rPr lang="nl-BE" dirty="0" err="1"/>
              <a:t>Gemeinschaft</a:t>
            </a:r>
            <a:r>
              <a:rPr lang="nl-BE" dirty="0"/>
              <a:t> (MDG) (vb. tegemoetkoming hulp aan bejaarden (THAB))</a:t>
            </a:r>
            <a:endParaRPr lang="en-US" dirty="0"/>
          </a:p>
          <a:p>
            <a:endParaRPr lang="en-US" dirty="0"/>
          </a:p>
        </p:txBody>
      </p:sp>
    </p:spTree>
    <p:extLst>
      <p:ext uri="{BB962C8B-B14F-4D97-AF65-F5344CB8AC3E}">
        <p14:creationId xmlns:p14="http://schemas.microsoft.com/office/powerpoint/2010/main" val="2970936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Buffer-DB - </a:t>
            </a:r>
            <a:r>
              <a:rPr lang="en-US" dirty="0" err="1"/>
              <a:t>voordelen</a:t>
            </a:r>
            <a:endParaRPr lang="en-US" dirty="0"/>
          </a:p>
        </p:txBody>
      </p:sp>
      <p:sp>
        <p:nvSpPr>
          <p:cNvPr id="3" name="Content Placeholder 2"/>
          <p:cNvSpPr>
            <a:spLocks noGrp="1"/>
          </p:cNvSpPr>
          <p:nvPr>
            <p:ph idx="1"/>
          </p:nvPr>
        </p:nvSpPr>
        <p:spPr/>
        <p:txBody>
          <a:bodyPr/>
          <a:lstStyle/>
          <a:p>
            <a:r>
              <a:rPr lang="nl-NL" dirty="0"/>
              <a:t>voor gebruikers van gegevens</a:t>
            </a:r>
          </a:p>
          <a:p>
            <a:pPr lvl="1"/>
            <a:r>
              <a:rPr lang="nl-NL" dirty="0"/>
              <a:t>geheel van informatie is op gecoördineerde en gevalideerde wijze beschikbaar</a:t>
            </a:r>
          </a:p>
          <a:p>
            <a:pPr lvl="1"/>
            <a:r>
              <a:rPr lang="nl-NL" dirty="0"/>
              <a:t>mogelijkheid tot toepassing van beslissingsregels door de KSZ in functie van de concrete behoeften van elke gebruiker (waarborg proportionaliteitsbeginsel)</a:t>
            </a:r>
          </a:p>
          <a:p>
            <a:r>
              <a:rPr lang="nl-NL" dirty="0"/>
              <a:t>voor de beheerders van authentieke bronnen</a:t>
            </a:r>
          </a:p>
          <a:p>
            <a:pPr lvl="1"/>
            <a:r>
              <a:rPr lang="nl-NL" dirty="0"/>
              <a:t>vermijden van ad hoc ontwikkelingen voor elke gegevensaanvraag</a:t>
            </a:r>
          </a:p>
          <a:p>
            <a:pPr lvl="1"/>
            <a:r>
              <a:rPr lang="nl-NL" dirty="0"/>
              <a:t>vermijden van terbeschikkingstelling van gegevens  volgens behoeften van elke gebruiker</a:t>
            </a:r>
          </a:p>
          <a:p>
            <a:r>
              <a:rPr lang="nl-NL" dirty="0"/>
              <a:t>voor het systeem</a:t>
            </a:r>
          </a:p>
          <a:p>
            <a:pPr lvl="1"/>
            <a:r>
              <a:rPr lang="nl-NL" dirty="0"/>
              <a:t>aanzet tot standaardisatie van de feitelijke gegevens waarmee rekening wordt gehouden bij de vaststelling van aanvullende rechten en het tijdstip of periode waarover ze beschikbaar moeten zijn (‘legoblokjesfilosofie’)</a:t>
            </a:r>
          </a:p>
          <a:p>
            <a:pPr lvl="1"/>
            <a:endParaRPr lang="en-US" dirty="0"/>
          </a:p>
          <a:p>
            <a:endParaRPr lang="en-US" dirty="0"/>
          </a:p>
        </p:txBody>
      </p:sp>
    </p:spTree>
    <p:extLst>
      <p:ext uri="{BB962C8B-B14F-4D97-AF65-F5344CB8AC3E}">
        <p14:creationId xmlns:p14="http://schemas.microsoft.com/office/powerpoint/2010/main" val="4091636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Buffer-DB - </a:t>
            </a:r>
            <a:r>
              <a:rPr lang="en-US" dirty="0" err="1"/>
              <a:t>juridische</a:t>
            </a:r>
            <a:r>
              <a:rPr lang="en-US" dirty="0"/>
              <a:t> </a:t>
            </a:r>
            <a:r>
              <a:rPr lang="en-US" dirty="0" err="1"/>
              <a:t>aspecten</a:t>
            </a:r>
            <a:endParaRPr lang="en-US" dirty="0"/>
          </a:p>
        </p:txBody>
      </p:sp>
      <p:sp>
        <p:nvSpPr>
          <p:cNvPr id="3" name="Content Placeholder 2"/>
          <p:cNvSpPr>
            <a:spLocks noGrp="1"/>
          </p:cNvSpPr>
          <p:nvPr>
            <p:ph idx="1"/>
          </p:nvPr>
        </p:nvSpPr>
        <p:spPr/>
        <p:txBody>
          <a:bodyPr/>
          <a:lstStyle/>
          <a:p>
            <a:r>
              <a:rPr lang="nl-NL" dirty="0"/>
              <a:t>algemene beraadslaging nr. 16/008 van 2 februari 2016 over de oprichting van de buffer-gegevensbank bij de Kruispuntbank van de Sociale Zekerheid voor de automatische toekenning van aanvullende rechten</a:t>
            </a:r>
          </a:p>
          <a:p>
            <a:r>
              <a:rPr lang="nl-NL" dirty="0"/>
              <a:t>dit project is nauw verbonden met de harmonisatie van de statuten die gebruikt worden voor de toekenning van aanvullende rechten ; dit essentiële aspect van het project zal onder meer in overleg met de sociale partners worden gerealiseerd</a:t>
            </a:r>
          </a:p>
          <a:p>
            <a:r>
              <a:rPr lang="nl-NL" dirty="0"/>
              <a:t>noodzakelijke vereenvoudiging van de wetgevingen om legoblok filosofie te volgen</a:t>
            </a:r>
          </a:p>
          <a:p>
            <a:pPr lvl="1"/>
            <a:endParaRPr lang="en-US" dirty="0"/>
          </a:p>
          <a:p>
            <a:endParaRPr lang="en-US" dirty="0"/>
          </a:p>
        </p:txBody>
      </p:sp>
    </p:spTree>
    <p:extLst>
      <p:ext uri="{BB962C8B-B14F-4D97-AF65-F5344CB8AC3E}">
        <p14:creationId xmlns:p14="http://schemas.microsoft.com/office/powerpoint/2010/main" val="3789758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2587418"/>
            <a:ext cx="3960440" cy="3100849"/>
          </a:xfrm>
          <a:prstGeom prst="rect">
            <a:avLst/>
          </a:prstGeom>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Een premie is toegekend aan de referentie- persoon van het gezin ingeschreven in de gemeente waarvan ten minste 1 of meerdere gezinsleden op 1 januari van het betreffende dienstjaar genieten van de</a:t>
            </a:r>
          </a:p>
          <a:p>
            <a:pPr marL="180975" indent="-11113"/>
            <a:endParaRPr lang="fr-BE" sz="6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Voorkeurtarieven inzake</a:t>
            </a:r>
            <a:br>
              <a:rPr lang="nl-BE" sz="1600" dirty="0">
                <a:latin typeface="Calibri" panose="020F0502020204030204" pitchFamily="34" charset="0"/>
                <a:ea typeface="Calibri" panose="020F0502020204030204" pitchFamily="34" charset="0"/>
                <a:cs typeface="Times New Roman" panose="02020603050405020304" pitchFamily="18" charset="0"/>
              </a:rPr>
            </a:br>
            <a:r>
              <a:rPr lang="nl-BE" sz="1600" dirty="0">
                <a:latin typeface="Calibri" panose="020F0502020204030204" pitchFamily="34" charset="0"/>
                <a:ea typeface="Calibri" panose="020F0502020204030204" pitchFamily="34" charset="0"/>
                <a:cs typeface="Times New Roman" panose="02020603050405020304" pitchFamily="18" charset="0"/>
              </a:rPr>
              <a:t> gezondheidszorgen</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85750" indent="-104775">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Inkomensgarantie voor ouderen (IGO)</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85750" indent="-104775">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Tegemoetkoming aan gehandicapten</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 </a:t>
            </a:r>
            <a:r>
              <a:rPr lang="nl-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Verhoogde kinderbijslag (regeling</a:t>
            </a:r>
            <a:br>
              <a:rPr lang="nl-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nl-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loonarbeiders of zelfstandigen)</a:t>
            </a:r>
            <a:endParaRPr lang="fr-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240016" y="2587418"/>
            <a:ext cx="4067944" cy="3516347"/>
          </a:xfrm>
          <a:prstGeom prst="rect">
            <a:avLst/>
          </a:prstGeom>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Een premie is toegekend aan de referentie-</a:t>
            </a: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persoon van het gezin ingeschreven in de </a:t>
            </a: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gemeente waarvan ten minste 1 of meerdere gezinsleden op 1 januari van het betreffende dienstjaar genieten van de </a:t>
            </a:r>
            <a:br>
              <a:rPr lang="nl-BE" sz="1350" dirty="0">
                <a:latin typeface="Calibri" panose="020F0502020204030204" pitchFamily="34" charset="0"/>
                <a:ea typeface="Calibri" panose="020F0502020204030204" pitchFamily="34" charset="0"/>
                <a:cs typeface="Times New Roman" panose="02020603050405020304" pitchFamily="18" charset="0"/>
              </a:rPr>
            </a:br>
            <a:endParaRPr lang="nl-BE" sz="60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verhoogde tegemoetkoming van de zorgverzekering </a:t>
            </a:r>
            <a:r>
              <a:rPr lang="nl-BE" sz="1600" dirty="0">
                <a:latin typeface="Calibri" panose="020F0502020204030204" pitchFamily="34" charset="0"/>
                <a:ea typeface="Calibri" panose="020F0502020204030204" pitchFamily="34" charset="0"/>
                <a:cs typeface="Times New Roman" panose="02020603050405020304" pitchFamily="18" charset="0"/>
              </a:rPr>
              <a:t>(bedoeld in artikel 37, §19, van de wet betreffende de verplichte verzekering voor geneeskundige verzorging en uitkeringen, gecoördineerd op 14 juli 1994)</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endParaRPr lang="fr-BE" sz="1350" dirty="0">
              <a:latin typeface="Calibri" panose="020F0502020204030204" pitchFamily="34" charset="0"/>
              <a:ea typeface="Calibri" panose="020F0502020204030204" pitchFamily="34" charset="0"/>
              <a:cs typeface="Times New Roman" panose="02020603050405020304" pitchFamily="18" charset="0"/>
            </a:endParaRP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endParaRPr lang="fr-BE"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2306958" y="1922104"/>
            <a:ext cx="2592288" cy="64807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dirty="0" err="1">
                <a:solidFill>
                  <a:srgbClr val="FF0000"/>
                </a:solidFill>
              </a:rPr>
              <a:t>vb</a:t>
            </a:r>
            <a:r>
              <a:rPr lang="fr-BE" b="1" dirty="0">
                <a:solidFill>
                  <a:srgbClr val="FF0000"/>
                </a:solidFill>
              </a:rPr>
              <a:t>. </a:t>
            </a:r>
            <a:r>
              <a:rPr lang="fr-BE" b="1" dirty="0" err="1">
                <a:solidFill>
                  <a:srgbClr val="FF0000"/>
                </a:solidFill>
              </a:rPr>
              <a:t>Don’t</a:t>
            </a:r>
            <a:endParaRPr lang="en-US" b="1" dirty="0">
              <a:solidFill>
                <a:srgbClr val="FF0000"/>
              </a:solidFill>
            </a:endParaRPr>
          </a:p>
        </p:txBody>
      </p:sp>
      <p:sp>
        <p:nvSpPr>
          <p:cNvPr id="7" name="Rounded Rectangle 6"/>
          <p:cNvSpPr/>
          <p:nvPr/>
        </p:nvSpPr>
        <p:spPr>
          <a:xfrm>
            <a:off x="6816080" y="1914613"/>
            <a:ext cx="2592288" cy="648072"/>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dirty="0" err="1">
                <a:solidFill>
                  <a:srgbClr val="00B050"/>
                </a:solidFill>
              </a:rPr>
              <a:t>vb</a:t>
            </a:r>
            <a:r>
              <a:rPr lang="fr-BE" b="1" dirty="0">
                <a:solidFill>
                  <a:srgbClr val="00B050"/>
                </a:solidFill>
              </a:rPr>
              <a:t>. Do</a:t>
            </a:r>
            <a:endParaRPr lang="en-US" b="1" dirty="0">
              <a:solidFill>
                <a:srgbClr val="00B050"/>
              </a:solidFill>
            </a:endParaRPr>
          </a:p>
        </p:txBody>
      </p:sp>
      <p:sp>
        <p:nvSpPr>
          <p:cNvPr id="12" name="Title 1"/>
          <p:cNvSpPr txBox="1">
            <a:spLocks/>
          </p:cNvSpPr>
          <p:nvPr/>
        </p:nvSpPr>
        <p:spPr>
          <a:xfrm>
            <a:off x="831576" y="290677"/>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008CB2"/>
                </a:solidFill>
                <a:latin typeface="+mj-lt"/>
                <a:ea typeface="+mj-ea"/>
                <a:cs typeface="+mj-cs"/>
              </a:defRPr>
            </a:lvl1pPr>
          </a:lstStyle>
          <a:p>
            <a:r>
              <a:rPr lang="en-US" dirty="0"/>
              <a:t>Buffer-DB - </a:t>
            </a:r>
            <a:r>
              <a:rPr lang="en-US" dirty="0" err="1"/>
              <a:t>vereenvoudiging</a:t>
            </a:r>
            <a:r>
              <a:rPr lang="en-US" dirty="0"/>
              <a:t> van de </a:t>
            </a:r>
            <a:r>
              <a:rPr lang="en-US" dirty="0" err="1"/>
              <a:t>reglementering</a:t>
            </a:r>
            <a:endParaRPr lang="en-US" dirty="0"/>
          </a:p>
        </p:txBody>
      </p:sp>
    </p:spTree>
    <p:extLst>
      <p:ext uri="{BB962C8B-B14F-4D97-AF65-F5344CB8AC3E}">
        <p14:creationId xmlns:p14="http://schemas.microsoft.com/office/powerpoint/2010/main" val="2108112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err="1"/>
              <a:t>Legoblok-filosofie</a:t>
            </a:r>
            <a:endParaRPr lang="en-US" dirty="0"/>
          </a:p>
        </p:txBody>
      </p:sp>
      <p:grpSp>
        <p:nvGrpSpPr>
          <p:cNvPr id="7" name="Group 6"/>
          <p:cNvGrpSpPr>
            <a:grpSpLocks noChangeAspect="1"/>
          </p:cNvGrpSpPr>
          <p:nvPr/>
        </p:nvGrpSpPr>
        <p:grpSpPr>
          <a:xfrm>
            <a:off x="2413591" y="1444879"/>
            <a:ext cx="6845331" cy="5121430"/>
            <a:chOff x="378865" y="548680"/>
            <a:chExt cx="7605924" cy="5690479"/>
          </a:xfrm>
        </p:grpSpPr>
        <p:grpSp>
          <p:nvGrpSpPr>
            <p:cNvPr id="8" name="Group 7"/>
            <p:cNvGrpSpPr/>
            <p:nvPr/>
          </p:nvGrpSpPr>
          <p:grpSpPr>
            <a:xfrm>
              <a:off x="378865" y="548680"/>
              <a:ext cx="1888879" cy="5690479"/>
              <a:chOff x="378865" y="823206"/>
              <a:chExt cx="1888879" cy="5690479"/>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Verblijfplaats</a:t>
                  </a:r>
                </a:p>
              </p:txBody>
            </p:sp>
            <p:sp>
              <p:nvSpPr>
                <p:cNvPr id="36" name="Rounded Rectangle 3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Authentieke</a:t>
                  </a:r>
                  <a:r>
                    <a:rPr lang="nl-BE" sz="1250" dirty="0">
                      <a:ea typeface="Verdana" panose="020B0604030504040204" pitchFamily="34" charset="0"/>
                      <a:cs typeface="Verdana" panose="020B0604030504040204" pitchFamily="34" charset="0"/>
                    </a:rPr>
                    <a:t> bron (</a:t>
                  </a:r>
                  <a:r>
                    <a:rPr lang="nl-BE" sz="1050" dirty="0">
                      <a:ea typeface="Verdana" panose="020B0604030504040204" pitchFamily="34" charset="0"/>
                      <a:cs typeface="Verdana" panose="020B0604030504040204" pitchFamily="34" charset="0"/>
                    </a:rPr>
                    <a:t>RR</a:t>
                  </a:r>
                  <a:r>
                    <a:rPr lang="nl-BE" sz="1250" dirty="0">
                      <a:ea typeface="Verdana" panose="020B0604030504040204" pitchFamily="34" charset="0"/>
                      <a:cs typeface="Verdana" panose="020B0604030504040204" pitchFamily="34" charset="0"/>
                    </a:rPr>
                    <a:t> &amp; </a:t>
                  </a:r>
                  <a:r>
                    <a:rPr lang="nl-BE" sz="1050" dirty="0">
                      <a:ea typeface="Verdana" panose="020B0604030504040204" pitchFamily="34" charset="0"/>
                      <a:cs typeface="Verdana" panose="020B0604030504040204" pitchFamily="34" charset="0"/>
                    </a:rPr>
                    <a:t>KSZ</a:t>
                  </a:r>
                  <a:r>
                    <a:rPr lang="nl-BE" sz="1250" dirty="0">
                      <a:ea typeface="Verdana" panose="020B0604030504040204" pitchFamily="34" charset="0"/>
                      <a:cs typeface="Verdana" panose="020B0604030504040204" pitchFamily="34" charset="0"/>
                    </a:rPr>
                    <a:t>)</a:t>
                  </a:r>
                  <a:endParaRPr lang="en-US" sz="1250" dirty="0"/>
                </a:p>
              </p:txBody>
            </p:sp>
            <p:sp>
              <p:nvSpPr>
                <p:cNvPr id="37" name="Rounded Rectangle 3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Geboorte-datum</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Gezins-samenstelling</a:t>
                  </a:r>
                  <a:endParaRPr lang="nl-BE" sz="1000" dirty="0">
                    <a:solidFill>
                      <a:sysClr val="windowText" lastClr="000000"/>
                    </a:solidFill>
                  </a:endParaRPr>
                </a:p>
              </p:txBody>
            </p:sp>
          </p:grpSp>
          <p:grpSp>
            <p:nvGrpSpPr>
              <p:cNvPr id="19" name="Group 18"/>
              <p:cNvGrpSpPr/>
              <p:nvPr/>
            </p:nvGrpSpPr>
            <p:grpSpPr>
              <a:xfrm>
                <a:off x="378866" y="2132856"/>
                <a:ext cx="1888878" cy="3762850"/>
                <a:chOff x="3043162" y="2132856"/>
                <a:chExt cx="1888878" cy="3762850"/>
              </a:xfrm>
            </p:grpSpPr>
            <p:sp>
              <p:nvSpPr>
                <p:cNvPr id="21" name="Rounded Rectangle 20"/>
                <p:cNvSpPr/>
                <p:nvPr/>
              </p:nvSpPr>
              <p:spPr>
                <a:xfrm>
                  <a:off x="3043162" y="2132856"/>
                  <a:ext cx="781198"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Sociale statuten</a:t>
                  </a:r>
                </a:p>
              </p:txBody>
            </p:sp>
            <p:sp>
              <p:nvSpPr>
                <p:cNvPr id="22" name="Rounded Rectangle 21"/>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FOD of OISZ</a:t>
                  </a: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OCMW</a:t>
                  </a: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DGPH</a:t>
                  </a: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P1-4</a:t>
                  </a: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33" name="Rounded Rectangle 32"/>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Ziekenfondsen</a:t>
                  </a: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BIM - BVT</a:t>
                  </a: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ea typeface="Verdana" panose="020B0604030504040204" pitchFamily="34" charset="0"/>
                    <a:cs typeface="Verdana" panose="020B0604030504040204" pitchFamily="34" charset="0"/>
                  </a:rPr>
                  <a:t>Inkomsten</a:t>
                </a:r>
                <a:endParaRPr lang="en-US" sz="1600" dirty="0"/>
              </a:p>
            </p:txBody>
          </p:sp>
        </p:grpSp>
        <p:grpSp>
          <p:nvGrpSpPr>
            <p:cNvPr id="9" name="Group 8"/>
            <p:cNvGrpSpPr/>
            <p:nvPr/>
          </p:nvGrpSpPr>
          <p:grpSpPr>
            <a:xfrm>
              <a:off x="3419871" y="2591401"/>
              <a:ext cx="1706396" cy="1318750"/>
              <a:chOff x="3851919" y="2626397"/>
              <a:chExt cx="1706396" cy="1318750"/>
            </a:xfrm>
          </p:grpSpPr>
          <p:sp>
            <p:nvSpPr>
              <p:cNvPr id="16" name="Rounded Rectangle 15"/>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a:solidFill>
                      <a:sysClr val="windowText" lastClr="000000"/>
                    </a:solidFill>
                  </a:rPr>
                  <a:t>Vermindering provinciebelasting</a:t>
                </a:r>
              </a:p>
            </p:txBody>
          </p:sp>
          <p:sp>
            <p:nvSpPr>
              <p:cNvPr id="17" name="Rounded Rectangle 16"/>
              <p:cNvSpPr/>
              <p:nvPr/>
            </p:nvSpPr>
            <p:spPr>
              <a:xfrm rot="5400000">
                <a:off x="4532378" y="1945938"/>
                <a:ext cx="345478"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err="1"/>
                  <a:t>Aanvullend</a:t>
                </a:r>
                <a:r>
                  <a:rPr lang="fr-BE" sz="1600" dirty="0"/>
                  <a:t> </a:t>
                </a:r>
                <a:r>
                  <a:rPr lang="fr-BE" sz="1600" dirty="0" err="1"/>
                  <a:t>recht</a:t>
                </a:r>
                <a:endParaRPr lang="en-US" sz="1600" dirty="0"/>
              </a:p>
            </p:txBody>
          </p:sp>
        </p:grpSp>
        <p:grpSp>
          <p:nvGrpSpPr>
            <p:cNvPr id="10" name="Group 9"/>
            <p:cNvGrpSpPr/>
            <p:nvPr/>
          </p:nvGrpSpPr>
          <p:grpSpPr>
            <a:xfrm>
              <a:off x="6278393" y="2416925"/>
              <a:ext cx="1706396" cy="1493226"/>
              <a:chOff x="3851919" y="2451921"/>
              <a:chExt cx="1706396" cy="1493226"/>
            </a:xfrm>
          </p:grpSpPr>
          <p:sp>
            <p:nvSpPr>
              <p:cNvPr id="14" name="Rounded Rectangle 13"/>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a:solidFill>
                      <a:sysClr val="windowText" lastClr="000000"/>
                    </a:solidFill>
                  </a:rPr>
                  <a:t>Provincie</a:t>
                </a:r>
                <a:r>
                  <a:rPr lang="nl-BE" sz="1400" dirty="0">
                    <a:solidFill>
                      <a:sysClr val="windowText" lastClr="000000"/>
                    </a:solidFill>
                  </a:rPr>
                  <a:t> </a:t>
                </a:r>
                <a:r>
                  <a:rPr lang="nl-BE" sz="1300" dirty="0">
                    <a:solidFill>
                      <a:sysClr val="windowText" lastClr="000000"/>
                    </a:solidFill>
                  </a:rPr>
                  <a:t>Oost-Vlaanderen</a:t>
                </a:r>
              </a:p>
            </p:txBody>
          </p:sp>
          <p:sp>
            <p:nvSpPr>
              <p:cNvPr id="15" name="Rounded Rectangle 14"/>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a:t>Toekennende instanties</a:t>
                </a:r>
                <a:endParaRPr lang="en-US" sz="1600" dirty="0"/>
              </a:p>
            </p:txBody>
          </p:sp>
        </p:grpSp>
        <p:cxnSp>
          <p:nvCxnSpPr>
            <p:cNvPr id="11" name="Straight Arrow Connector 10"/>
            <p:cNvCxnSpPr/>
            <p:nvPr/>
          </p:nvCxnSpPr>
          <p:spPr>
            <a:xfrm>
              <a:off x="2281486" y="1119819"/>
              <a:ext cx="1066378" cy="232586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0056" y="3590506"/>
              <a:ext cx="1077808" cy="187323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48064"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8380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2413591" y="1444879"/>
            <a:ext cx="2717866" cy="5121430"/>
            <a:chOff x="378865" y="548680"/>
            <a:chExt cx="3019851" cy="5690479"/>
          </a:xfrm>
        </p:grpSpPr>
        <p:grpSp>
          <p:nvGrpSpPr>
            <p:cNvPr id="8" name="Group 7"/>
            <p:cNvGrpSpPr/>
            <p:nvPr/>
          </p:nvGrpSpPr>
          <p:grpSpPr>
            <a:xfrm>
              <a:off x="378865" y="548680"/>
              <a:ext cx="1888879" cy="5690479"/>
              <a:chOff x="378865" y="823206"/>
              <a:chExt cx="1888879" cy="5690479"/>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Verblijfplaats</a:t>
                  </a:r>
                </a:p>
              </p:txBody>
            </p:sp>
            <p:sp>
              <p:nvSpPr>
                <p:cNvPr id="36" name="Rounded Rectangle 3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Authentieke</a:t>
                  </a:r>
                  <a:r>
                    <a:rPr lang="nl-BE" sz="1250" dirty="0">
                      <a:ea typeface="Verdana" panose="020B0604030504040204" pitchFamily="34" charset="0"/>
                      <a:cs typeface="Verdana" panose="020B0604030504040204" pitchFamily="34" charset="0"/>
                    </a:rPr>
                    <a:t> bron (</a:t>
                  </a:r>
                  <a:r>
                    <a:rPr lang="nl-BE" sz="1050" dirty="0">
                      <a:ea typeface="Verdana" panose="020B0604030504040204" pitchFamily="34" charset="0"/>
                      <a:cs typeface="Verdana" panose="020B0604030504040204" pitchFamily="34" charset="0"/>
                    </a:rPr>
                    <a:t>RR</a:t>
                  </a:r>
                  <a:r>
                    <a:rPr lang="nl-BE" sz="1250" dirty="0">
                      <a:ea typeface="Verdana" panose="020B0604030504040204" pitchFamily="34" charset="0"/>
                      <a:cs typeface="Verdana" panose="020B0604030504040204" pitchFamily="34" charset="0"/>
                    </a:rPr>
                    <a:t> &amp; </a:t>
                  </a:r>
                  <a:r>
                    <a:rPr lang="nl-BE" sz="1050" dirty="0">
                      <a:ea typeface="Verdana" panose="020B0604030504040204" pitchFamily="34" charset="0"/>
                      <a:cs typeface="Verdana" panose="020B0604030504040204" pitchFamily="34" charset="0"/>
                    </a:rPr>
                    <a:t>KSZ</a:t>
                  </a:r>
                  <a:r>
                    <a:rPr lang="nl-BE" sz="1250" dirty="0">
                      <a:ea typeface="Verdana" panose="020B0604030504040204" pitchFamily="34" charset="0"/>
                      <a:cs typeface="Verdana" panose="020B0604030504040204" pitchFamily="34" charset="0"/>
                    </a:rPr>
                    <a:t>)</a:t>
                  </a:r>
                  <a:endParaRPr lang="en-US" sz="1250" dirty="0"/>
                </a:p>
              </p:txBody>
            </p:sp>
            <p:sp>
              <p:nvSpPr>
                <p:cNvPr id="37" name="Rounded Rectangle 3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Geboorte-datum</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Gezins-samenstelling</a:t>
                  </a:r>
                  <a:endParaRPr lang="nl-BE" sz="1000" dirty="0">
                    <a:solidFill>
                      <a:sysClr val="windowText" lastClr="000000"/>
                    </a:solidFill>
                  </a:endParaRPr>
                </a:p>
              </p:txBody>
            </p:sp>
          </p:grpSp>
          <p:grpSp>
            <p:nvGrpSpPr>
              <p:cNvPr id="19" name="Group 18"/>
              <p:cNvGrpSpPr/>
              <p:nvPr/>
            </p:nvGrpSpPr>
            <p:grpSpPr>
              <a:xfrm>
                <a:off x="378866" y="2132856"/>
                <a:ext cx="1888878" cy="3762850"/>
                <a:chOff x="3043162" y="2132856"/>
                <a:chExt cx="1888878" cy="3762850"/>
              </a:xfrm>
            </p:grpSpPr>
            <p:sp>
              <p:nvSpPr>
                <p:cNvPr id="21" name="Rounded Rectangle 20"/>
                <p:cNvSpPr/>
                <p:nvPr/>
              </p:nvSpPr>
              <p:spPr>
                <a:xfrm>
                  <a:off x="3043162" y="2132856"/>
                  <a:ext cx="781198"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Sociale statuten</a:t>
                  </a:r>
                </a:p>
              </p:txBody>
            </p:sp>
            <p:sp>
              <p:nvSpPr>
                <p:cNvPr id="22" name="Rounded Rectangle 21"/>
                <p:cNvSpPr/>
                <p:nvPr/>
              </p:nvSpPr>
              <p:spPr>
                <a:xfrm>
                  <a:off x="3823804" y="2132857"/>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FOD of OISZ</a:t>
                  </a: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OCMW</a:t>
                  </a: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DGPH</a:t>
                  </a: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P1-4</a:t>
                  </a: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33" name="Rounded Rectangle 32"/>
                <p:cNvSpPr/>
                <p:nvPr/>
              </p:nvSpPr>
              <p:spPr>
                <a:xfrm>
                  <a:off x="3823802" y="5314052"/>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Ziekenfondsen</a:t>
                  </a: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BIM - BVT</a:t>
                  </a: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ea typeface="Verdana" panose="020B0604030504040204" pitchFamily="34" charset="0"/>
                    <a:cs typeface="Verdana" panose="020B0604030504040204" pitchFamily="34" charset="0"/>
                  </a:rPr>
                  <a:t>Inkomsten</a:t>
                </a:r>
                <a:endParaRPr lang="en-US" sz="1600" dirty="0"/>
              </a:p>
            </p:txBody>
          </p:sp>
        </p:grpSp>
        <p:cxnSp>
          <p:nvCxnSpPr>
            <p:cNvPr id="11" name="Straight Arrow Connector 10"/>
            <p:cNvCxnSpPr>
              <a:stCxn id="38" idx="3"/>
            </p:cNvCxnSpPr>
            <p:nvPr/>
          </p:nvCxnSpPr>
          <p:spPr>
            <a:xfrm>
              <a:off x="2267744" y="1538744"/>
              <a:ext cx="1130972" cy="143608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7895" y="3496152"/>
              <a:ext cx="1096602" cy="28254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163616" y="3003316"/>
            <a:ext cx="4564918" cy="1493226"/>
            <a:chOff x="4993497" y="2416925"/>
            <a:chExt cx="4564918" cy="1493226"/>
          </a:xfrm>
        </p:grpSpPr>
        <p:grpSp>
          <p:nvGrpSpPr>
            <p:cNvPr id="39" name="Group 38"/>
            <p:cNvGrpSpPr/>
            <p:nvPr/>
          </p:nvGrpSpPr>
          <p:grpSpPr>
            <a:xfrm>
              <a:off x="4993497" y="2591401"/>
              <a:ext cx="1706396" cy="1318750"/>
              <a:chOff x="3851919" y="2626397"/>
              <a:chExt cx="1706396" cy="1318750"/>
            </a:xfrm>
          </p:grpSpPr>
          <p:sp>
            <p:nvSpPr>
              <p:cNvPr id="40" name="Rounded Rectangle 39"/>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a:solidFill>
                      <a:sysClr val="windowText" lastClr="000000"/>
                    </a:solidFill>
                  </a:rPr>
                  <a:t>Sociaal tarief gas &amp; elektriciteit</a:t>
                </a:r>
              </a:p>
            </p:txBody>
          </p:sp>
          <p:sp>
            <p:nvSpPr>
              <p:cNvPr id="41" name="Rounded Rectangle 40"/>
              <p:cNvSpPr/>
              <p:nvPr/>
            </p:nvSpPr>
            <p:spPr>
              <a:xfrm rot="5400000">
                <a:off x="4532378" y="1945938"/>
                <a:ext cx="345478"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BE" sz="1600" dirty="0" err="1"/>
                  <a:t>Aanvullend</a:t>
                </a:r>
                <a:r>
                  <a:rPr lang="fr-BE" sz="1600" dirty="0"/>
                  <a:t> </a:t>
                </a:r>
                <a:r>
                  <a:rPr lang="fr-BE" sz="1600" dirty="0" err="1"/>
                  <a:t>recht</a:t>
                </a:r>
                <a:endParaRPr lang="en-US" sz="1600" dirty="0"/>
              </a:p>
            </p:txBody>
          </p:sp>
        </p:grpSp>
        <p:grpSp>
          <p:nvGrpSpPr>
            <p:cNvPr id="42" name="Group 41"/>
            <p:cNvGrpSpPr/>
            <p:nvPr/>
          </p:nvGrpSpPr>
          <p:grpSpPr>
            <a:xfrm>
              <a:off x="7852019" y="2416925"/>
              <a:ext cx="1706396" cy="1493226"/>
              <a:chOff x="3851919" y="2451921"/>
              <a:chExt cx="1706396" cy="1493226"/>
            </a:xfrm>
          </p:grpSpPr>
          <p:sp>
            <p:nvSpPr>
              <p:cNvPr id="43" name="Rounded Rectangle 42"/>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a:solidFill>
                      <a:sysClr val="windowText" lastClr="000000"/>
                    </a:solidFill>
                  </a:rPr>
                  <a:t>FOD Economie &amp; </a:t>
                </a:r>
                <a:r>
                  <a:rPr lang="nl-BE" sz="1400" dirty="0">
                    <a:solidFill>
                      <a:schemeClr val="tx1"/>
                    </a:solidFill>
                  </a:rPr>
                  <a:t>nutsbedrijven</a:t>
                </a:r>
              </a:p>
            </p:txBody>
          </p:sp>
          <p:sp>
            <p:nvSpPr>
              <p:cNvPr id="44" name="Rounded Rectangle 43"/>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a:t>Toekennende instanties</a:t>
                </a:r>
                <a:endParaRPr lang="en-US" sz="1600" dirty="0"/>
              </a:p>
            </p:txBody>
          </p:sp>
        </p:grpSp>
        <p:cxnSp>
          <p:nvCxnSpPr>
            <p:cNvPr id="45" name="Straight Arrow Connector 44"/>
            <p:cNvCxnSpPr/>
            <p:nvPr/>
          </p:nvCxnSpPr>
          <p:spPr>
            <a:xfrm>
              <a:off x="6721690"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p:nvPr/>
        </p:nvCxnSpPr>
        <p:spPr>
          <a:xfrm>
            <a:off x="4112748" y="2984900"/>
            <a:ext cx="1008210" cy="75479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12748" y="3260946"/>
            <a:ext cx="996912" cy="60426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112748" y="3535115"/>
            <a:ext cx="996912" cy="47705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135379" y="4210771"/>
            <a:ext cx="974281" cy="37380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135379" y="4351892"/>
            <a:ext cx="974281" cy="73075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err="1"/>
              <a:t>Legoblok-filosofie</a:t>
            </a:r>
            <a:endParaRPr lang="en-US" dirty="0"/>
          </a:p>
        </p:txBody>
      </p:sp>
    </p:spTree>
    <p:extLst>
      <p:ext uri="{BB962C8B-B14F-4D97-AF65-F5344CB8AC3E}">
        <p14:creationId xmlns:p14="http://schemas.microsoft.com/office/powerpoint/2010/main" val="38291508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GSS - </a:t>
            </a:r>
            <a:r>
              <a:rPr lang="en-US" dirty="0" err="1"/>
              <a:t>aanpak</a:t>
            </a:r>
            <a:r>
              <a:rPr lang="en-US" dirty="0"/>
              <a:t> (2)</a:t>
            </a:r>
          </a:p>
        </p:txBody>
      </p:sp>
      <p:sp>
        <p:nvSpPr>
          <p:cNvPr id="3" name="Content Placeholder 2"/>
          <p:cNvSpPr>
            <a:spLocks noGrp="1"/>
          </p:cNvSpPr>
          <p:nvPr>
            <p:ph idx="1"/>
          </p:nvPr>
        </p:nvSpPr>
        <p:spPr/>
        <p:txBody>
          <a:bodyPr>
            <a:normAutofit fontScale="925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2400" b="0" i="0" u="none" strike="noStrike" kern="1200" cap="none" spc="0" normalizeH="0" baseline="0" noProof="0" dirty="0">
                <a:ln>
                  <a:noFill/>
                </a:ln>
                <a:effectLst/>
                <a:uLnTx/>
                <a:uFillTx/>
                <a:latin typeface="Calibri"/>
                <a:ea typeface="+mn-ea"/>
                <a:cs typeface="+mn-cs"/>
              </a:rPr>
              <a:t>online raadpleging van 10 authentieke bronnen door de toekennende instanties (1 </a:t>
            </a:r>
            <a:r>
              <a:rPr kumimoji="0" lang="nl-BE" sz="2400" b="0" i="0" u="none" strike="noStrike" kern="1200" cap="none" spc="0" normalizeH="0" baseline="0" noProof="0" dirty="0">
                <a:ln>
                  <a:noFill/>
                </a:ln>
                <a:effectLst/>
                <a:uLnTx/>
                <a:uFillTx/>
                <a:latin typeface="Calibri"/>
                <a:ea typeface="+mn-ea"/>
                <a:cs typeface="+mn-cs"/>
                <a:sym typeface="Arial" charset="0"/>
              </a:rPr>
              <a:t>authentieke bron momenteel in voorbereiding</a:t>
            </a:r>
            <a:r>
              <a:rPr kumimoji="0" lang="nl-BE" sz="2400" b="0" i="0" u="none" strike="noStrike" kern="1200" cap="none" spc="0" normalizeH="0" baseline="0" noProof="0" dirty="0">
                <a:ln>
                  <a:noFill/>
                </a:ln>
                <a:solidFill>
                  <a:prstClr val="black"/>
                </a:solidFill>
                <a:effectLst/>
                <a:uLnTx/>
                <a:uFillTx/>
                <a:latin typeface="Calibri"/>
                <a:ea typeface="+mn-ea"/>
                <a:cs typeface="+mn-cs"/>
                <a:sym typeface="Arial" charset="0"/>
              </a:rPr>
              <a:t>)</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online en interactief voor specifieke dossiers</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mogelijkheid om na te gaan of potentiële rechthebbende voldoet aan criteria op een bepaalde datum </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mogelijkheid om recht toe te kennen aan elke potentiële rechthebbende die niet op voorhand gekend is</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gebruiker van het openbaar vervoer </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mogelijkheid om na te gaan of een persoon voldoet aan een geheel van criteria die in de beraadslaging van het IVC zijn vastgelegd (voorbeeld: woonplaats, statuut op een bepaalde datum, …)</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enkele voorbeelden </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rPr>
              <a:t>aanvullende gezinsbijslag in de Duitstalige Gemeenschap en in het Waals Gewest</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sym typeface="Arial" charset="0"/>
              </a:rPr>
              <a:t>bijkomende dienstencheques (WSE)</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a:ln>
                  <a:noFill/>
                </a:ln>
                <a:solidFill>
                  <a:prstClr val="black"/>
                </a:solidFill>
                <a:effectLst/>
                <a:uLnTx/>
                <a:uFillTx/>
                <a:latin typeface="Calibri"/>
                <a:ea typeface="+mn-ea"/>
                <a:cs typeface="+mn-cs"/>
                <a:sym typeface="Arial" charset="0"/>
              </a:rPr>
              <a:t>kaart verhoogde tegemoetkoming en kaart kosteloze begeleider (NMBS) </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1600" b="0" i="0" u="none" strike="noStrike" kern="1200" cap="none" spc="0" normalizeH="0" baseline="0" noProof="0" dirty="0" err="1">
                <a:ln>
                  <a:noFill/>
                </a:ln>
                <a:solidFill>
                  <a:prstClr val="black"/>
                </a:solidFill>
                <a:effectLst/>
                <a:uLnTx/>
                <a:uFillTx/>
                <a:latin typeface="Calibri"/>
                <a:ea typeface="+mn-ea"/>
                <a:cs typeface="+mn-cs"/>
                <a:sym typeface="Arial" charset="0"/>
              </a:rPr>
              <a:t>Brussel’Air</a:t>
            </a:r>
            <a:r>
              <a:rPr kumimoji="0" lang="nl-BE" sz="1600" b="0" i="0" u="none" strike="noStrike" kern="1200" cap="none" spc="0" normalizeH="0" baseline="0" noProof="0" dirty="0">
                <a:ln>
                  <a:noFill/>
                </a:ln>
                <a:solidFill>
                  <a:prstClr val="black"/>
                </a:solidFill>
                <a:effectLst/>
                <a:uLnTx/>
                <a:uFillTx/>
                <a:latin typeface="Calibri"/>
                <a:ea typeface="+mn-ea"/>
                <a:cs typeface="+mn-cs"/>
                <a:sym typeface="Arial" charset="0"/>
              </a:rPr>
              <a:t> premie (Brussel Mobiliteit)</a:t>
            </a:r>
          </a:p>
        </p:txBody>
      </p:sp>
    </p:spTree>
    <p:extLst>
      <p:ext uri="{BB962C8B-B14F-4D97-AF65-F5344CB8AC3E}">
        <p14:creationId xmlns:p14="http://schemas.microsoft.com/office/powerpoint/2010/main" val="1184651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altLang="en-US" dirty="0"/>
              <a:t>GSS - </a:t>
            </a:r>
            <a:r>
              <a:rPr lang="fr-BE" altLang="en-US" dirty="0" err="1"/>
              <a:t>aanpak</a:t>
            </a:r>
            <a:r>
              <a:rPr lang="fr-BE" altLang="en-US" dirty="0"/>
              <a:t> (3)</a:t>
            </a:r>
            <a:endParaRPr lang="fr-BE" dirty="0"/>
          </a:p>
        </p:txBody>
      </p:sp>
      <p:sp>
        <p:nvSpPr>
          <p:cNvPr id="3" name="Content Placeholder 2"/>
          <p:cNvSpPr>
            <a:spLocks noGrp="1"/>
          </p:cNvSpPr>
          <p:nvPr>
            <p:ph idx="1"/>
          </p:nvPr>
        </p:nvSpPr>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2400" b="0" i="0" u="none" strike="noStrike" kern="1200" cap="none" spc="0" normalizeH="0" baseline="0" noProof="0" dirty="0">
                <a:ln>
                  <a:noFill/>
                </a:ln>
                <a:effectLst/>
                <a:uLnTx/>
                <a:uFillTx/>
                <a:latin typeface="Calibri"/>
                <a:ea typeface="+mn-ea"/>
                <a:cs typeface="+mn-cs"/>
              </a:rPr>
              <a:t>sinds februari 2019 </a:t>
            </a:r>
            <a:r>
              <a:rPr kumimoji="0" lang="nl-BE" sz="2400" b="0" i="0" u="none" strike="noStrike" kern="1200" cap="none" spc="0" normalizeH="0" baseline="0" noProof="0" dirty="0" err="1">
                <a:ln>
                  <a:noFill/>
                </a:ln>
                <a:effectLst/>
                <a:uLnTx/>
                <a:uFillTx/>
                <a:latin typeface="Calibri"/>
                <a:ea typeface="+mn-ea"/>
                <a:cs typeface="+mn-cs"/>
              </a:rPr>
              <a:t>MyBEnefits.fgov</a:t>
            </a:r>
            <a:r>
              <a:rPr kumimoji="0" lang="nl-BE" sz="2400" b="0" i="0" u="none" strike="noStrike" kern="1200" cap="none" spc="0" normalizeH="0" baseline="0" noProof="0" dirty="0">
                <a:ln>
                  <a:noFill/>
                </a:ln>
                <a:effectLst/>
                <a:uLnTx/>
                <a:uFillTx/>
                <a:latin typeface="Calibri"/>
                <a:ea typeface="+mn-ea"/>
                <a:cs typeface="+mn-cs"/>
              </a:rPr>
              <a:t> </a:t>
            </a:r>
            <a:endParaRPr kumimoji="0" lang="nl-NL" sz="2400" b="0" i="0" u="none" strike="noStrike" kern="1200" cap="none" spc="0" normalizeH="0" baseline="0" noProof="0" dirty="0">
              <a:ln>
                <a:noFill/>
              </a:ln>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effectLst/>
                <a:uLnTx/>
                <a:uFillTx/>
                <a:latin typeface="Calibri"/>
                <a:ea typeface="+mn-ea"/>
                <a:cs typeface="+mn-cs"/>
              </a:rPr>
              <a:t>bijkomende tool via een mobiele app &amp; </a:t>
            </a:r>
            <a:r>
              <a:rPr kumimoji="0" lang="nl-BE" sz="2000" b="0" i="0" u="none" strike="noStrike" kern="1200" cap="none" spc="0" normalizeH="0" baseline="0" noProof="0" dirty="0" err="1">
                <a:ln>
                  <a:noFill/>
                </a:ln>
                <a:effectLst/>
                <a:uLnTx/>
                <a:uFillTx/>
                <a:latin typeface="Calibri"/>
                <a:ea typeface="+mn-ea"/>
                <a:cs typeface="+mn-cs"/>
              </a:rPr>
              <a:t>webtoepassing</a:t>
            </a:r>
            <a:endParaRPr kumimoji="0" lang="nl-NL" sz="2000" b="0" i="0" u="none" strike="noStrike" kern="1200" cap="none" spc="0" normalizeH="0" baseline="0" noProof="0" dirty="0">
              <a:ln>
                <a:noFill/>
              </a:ln>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effectLst/>
                <a:uLnTx/>
                <a:uFillTx/>
                <a:latin typeface="Calibri"/>
                <a:ea typeface="+mn-ea"/>
                <a:cs typeface="+mn-cs"/>
              </a:rPr>
              <a:t>waarmee de burger zijn sociale statuten op de datum van de dag zelf kan raadplegen en aantonen om zijn rechten te laten gelden bij de verschillende toekennende instanties</a:t>
            </a:r>
            <a:endParaRPr kumimoji="0" lang="nl-NL" sz="2000" b="0" i="0" u="none" strike="noStrike" kern="1200" cap="none" spc="0" normalizeH="0" baseline="0" noProof="0" dirty="0">
              <a:ln>
                <a:noFill/>
              </a:ln>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effectLst/>
                <a:uLnTx/>
                <a:uFillTx/>
                <a:latin typeface="Calibri"/>
                <a:ea typeface="+mn-ea"/>
                <a:cs typeface="+mn-cs"/>
              </a:rPr>
              <a:t>waarmee de professionele gebruiker, voornamelijk de toekennende instanties die geen klassieke partners van de KSZ zijn, de gegevens kan controleren</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2000" b="0" i="0" u="none" strike="noStrike" kern="1200" cap="none" spc="0" normalizeH="0" baseline="0" noProof="0" dirty="0">
                <a:ln>
                  <a:noFill/>
                </a:ln>
                <a:effectLst/>
                <a:uLnTx/>
                <a:uFillTx/>
                <a:latin typeface="Calibri"/>
                <a:ea typeface="+mn-ea"/>
                <a:cs typeface="+mn-cs"/>
              </a:rPr>
              <a:t>actoren die typisch niet rechtstreeks met de KSZ samenwerken (bv. : sport, kinderopvang, musea, vrijetijdscentra, pretparken, …)</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nl-BE" sz="2000" b="0" i="0" u="none" strike="noStrike" kern="1200" cap="none" spc="0" normalizeH="0" baseline="0" noProof="0" dirty="0">
                <a:ln>
                  <a:noFill/>
                </a:ln>
                <a:effectLst/>
                <a:uLnTx/>
                <a:uFillTx/>
                <a:latin typeface="Calibri"/>
                <a:ea typeface="+mn-ea"/>
                <a:cs typeface="+mn-cs"/>
              </a:rPr>
              <a:t>actoren die (nog) niet over een automatische gegevensstroom beschikken (bv: pro deo rechtsbijstand, korting gemeentebelasting, …) </a:t>
            </a:r>
          </a:p>
          <a:p>
            <a:pPr marL="742950" marR="0" lvl="1" indent="-285750"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nl-BE" sz="2000" b="0" i="0" u="none" strike="noStrike" kern="1200" cap="none" spc="0" normalizeH="0" baseline="0" noProof="0" dirty="0">
                <a:ln>
                  <a:noFill/>
                </a:ln>
                <a:effectLst/>
                <a:uLnTx/>
                <a:uFillTx/>
                <a:latin typeface="Calibri"/>
                <a:ea typeface="+mn-ea"/>
                <a:cs typeface="+mn-cs"/>
                <a:sym typeface="Arial" charset="0"/>
              </a:rPr>
              <a:t>waarmee de burger en de professional voordelen in de sector van cultuur, sport en ontspanning kunnen raadplegen/melden</a:t>
            </a:r>
          </a:p>
        </p:txBody>
      </p:sp>
    </p:spTree>
    <p:extLst>
      <p:ext uri="{BB962C8B-B14F-4D97-AF65-F5344CB8AC3E}">
        <p14:creationId xmlns:p14="http://schemas.microsoft.com/office/powerpoint/2010/main" val="92157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Customer </a:t>
            </a:r>
            <a:r>
              <a:rPr lang="fr-BE" dirty="0" err="1"/>
              <a:t>centricity</a:t>
            </a:r>
            <a:endParaRPr lang="en-US" dirty="0"/>
          </a:p>
        </p:txBody>
      </p:sp>
      <p:grpSp>
        <p:nvGrpSpPr>
          <p:cNvPr id="16" name="Group 15"/>
          <p:cNvGrpSpPr/>
          <p:nvPr/>
        </p:nvGrpSpPr>
        <p:grpSpPr>
          <a:xfrm>
            <a:off x="1498626" y="1533652"/>
            <a:ext cx="8717522" cy="4009043"/>
            <a:chOff x="156209" y="1189705"/>
            <a:chExt cx="8717522" cy="4009043"/>
          </a:xfrm>
        </p:grpSpPr>
        <p:pic>
          <p:nvPicPr>
            <p:cNvPr id="17" name="Picture 5"/>
            <p:cNvPicPr>
              <a:picLocks noChangeAspect="1"/>
            </p:cNvPicPr>
            <p:nvPr/>
          </p:nvPicPr>
          <p:blipFill>
            <a:blip r:embed="rId2"/>
            <a:stretch>
              <a:fillRect/>
            </a:stretch>
          </p:blipFill>
          <p:spPr>
            <a:xfrm>
              <a:off x="164030" y="1340757"/>
              <a:ext cx="1329133" cy="388071"/>
            </a:xfrm>
            <a:prstGeom prst="rect">
              <a:avLst/>
            </a:prstGeom>
          </p:spPr>
        </p:pic>
        <p:pic>
          <p:nvPicPr>
            <p:cNvPr id="18" name="Picture 6"/>
            <p:cNvPicPr>
              <a:picLocks noChangeAspect="1"/>
            </p:cNvPicPr>
            <p:nvPr/>
          </p:nvPicPr>
          <p:blipFill rotWithShape="1">
            <a:blip r:embed="rId3"/>
            <a:srcRect t="40009" b="36678"/>
            <a:stretch/>
          </p:blipFill>
          <p:spPr>
            <a:xfrm>
              <a:off x="265178" y="2537482"/>
              <a:ext cx="1181841" cy="281722"/>
            </a:xfrm>
            <a:prstGeom prst="rect">
              <a:avLst/>
            </a:prstGeom>
          </p:spPr>
        </p:pic>
        <p:pic>
          <p:nvPicPr>
            <p:cNvPr id="19" name="Picture 7"/>
            <p:cNvPicPr>
              <a:picLocks noChangeAspect="1"/>
            </p:cNvPicPr>
            <p:nvPr/>
          </p:nvPicPr>
          <p:blipFill>
            <a:blip r:embed="rId4"/>
            <a:stretch>
              <a:fillRect/>
            </a:stretch>
          </p:blipFill>
          <p:spPr>
            <a:xfrm>
              <a:off x="7627091" y="3523550"/>
              <a:ext cx="1112932" cy="453421"/>
            </a:xfrm>
            <a:prstGeom prst="rect">
              <a:avLst/>
            </a:prstGeom>
          </p:spPr>
        </p:pic>
        <p:pic>
          <p:nvPicPr>
            <p:cNvPr id="20" name="Picture 8" descr="Afbeeldingsresultaat voor ebox bur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9" y="3460074"/>
              <a:ext cx="1344776" cy="698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Afbeeldingsresultaat voor &quot;horeca@work&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383" y="1189705"/>
              <a:ext cx="1380348" cy="6901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Afbeeldingsresultaat voor &quot;break@work&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88" t="43031" r="18013" b="34949"/>
            <a:stretch/>
          </p:blipFill>
          <p:spPr bwMode="auto">
            <a:xfrm>
              <a:off x="7504952" y="2593427"/>
              <a:ext cx="1357208" cy="216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p:cNvPicPr>
            <p:nvPr/>
          </p:nvPicPr>
          <p:blipFill>
            <a:blip r:embed="rId8"/>
            <a:stretch>
              <a:fillRect/>
            </a:stretch>
          </p:blipFill>
          <p:spPr>
            <a:xfrm>
              <a:off x="7545120" y="4690518"/>
              <a:ext cx="1276874" cy="508230"/>
            </a:xfrm>
            <a:prstGeom prst="rect">
              <a:avLst/>
            </a:prstGeom>
          </p:spPr>
        </p:pic>
      </p:grpSp>
      <p:pic>
        <p:nvPicPr>
          <p:cNvPr id="24" name="Picture 2"/>
          <p:cNvPicPr>
            <a:picLocks noChangeAspect="1"/>
          </p:cNvPicPr>
          <p:nvPr/>
        </p:nvPicPr>
        <p:blipFill>
          <a:blip r:embed="rId9"/>
          <a:stretch>
            <a:fillRect/>
          </a:stretch>
        </p:blipFill>
        <p:spPr>
          <a:xfrm>
            <a:off x="3215617" y="1315373"/>
            <a:ext cx="5420585" cy="5397713"/>
          </a:xfrm>
          <a:prstGeom prst="rect">
            <a:avLst/>
          </a:prstGeom>
        </p:spPr>
      </p:pic>
      <p:pic>
        <p:nvPicPr>
          <p:cNvPr id="25" name="Picture 14"/>
          <p:cNvPicPr>
            <a:picLocks noChangeAspect="1"/>
          </p:cNvPicPr>
          <p:nvPr/>
        </p:nvPicPr>
        <p:blipFill rotWithShape="1">
          <a:blip r:embed="rId10" cstate="print">
            <a:extLst>
              <a:ext uri="{28A0092B-C50C-407E-A947-70E740481C1C}">
                <a14:useLocalDpi xmlns:a14="http://schemas.microsoft.com/office/drawing/2010/main" val="0"/>
              </a:ext>
            </a:extLst>
          </a:blip>
          <a:srcRect t="76250"/>
          <a:stretch/>
        </p:blipFill>
        <p:spPr>
          <a:xfrm>
            <a:off x="1498626" y="5143141"/>
            <a:ext cx="1234440" cy="293180"/>
          </a:xfrm>
          <a:prstGeom prst="rect">
            <a:avLst/>
          </a:prstGeom>
        </p:spPr>
      </p:pic>
    </p:spTree>
    <p:extLst>
      <p:ext uri="{BB962C8B-B14F-4D97-AF65-F5344CB8AC3E}">
        <p14:creationId xmlns:p14="http://schemas.microsoft.com/office/powerpoint/2010/main" val="381061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MyBEnefits</a:t>
            </a:r>
            <a:endParaRPr lang="en-US" dirty="0"/>
          </a:p>
        </p:txBody>
      </p:sp>
      <p:grpSp>
        <p:nvGrpSpPr>
          <p:cNvPr id="4" name="Group 3"/>
          <p:cNvGrpSpPr>
            <a:grpSpLocks noChangeAspect="1"/>
          </p:cNvGrpSpPr>
          <p:nvPr/>
        </p:nvGrpSpPr>
        <p:grpSpPr>
          <a:xfrm>
            <a:off x="2711624" y="789088"/>
            <a:ext cx="6612671" cy="4243809"/>
            <a:chOff x="1080762" y="1437671"/>
            <a:chExt cx="6011517" cy="3858008"/>
          </a:xfrm>
        </p:grpSpPr>
        <p:cxnSp>
          <p:nvCxnSpPr>
            <p:cNvPr id="5" name="Straight Connector 4"/>
            <p:cNvCxnSpPr/>
            <p:nvPr/>
          </p:nvCxnSpPr>
          <p:spPr>
            <a:xfrm flipH="1">
              <a:off x="2555310" y="3305207"/>
              <a:ext cx="779746" cy="0"/>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nvGrpSpPr>
            <p:cNvPr id="6" name="Group 5"/>
            <p:cNvGrpSpPr>
              <a:grpSpLocks noChangeAspect="1"/>
            </p:cNvGrpSpPr>
            <p:nvPr/>
          </p:nvGrpSpPr>
          <p:grpSpPr>
            <a:xfrm>
              <a:off x="1080762" y="3026406"/>
              <a:ext cx="1327859" cy="1004912"/>
              <a:chOff x="1105409" y="1217477"/>
              <a:chExt cx="2771328" cy="2097316"/>
            </a:xfrm>
          </p:grpSpPr>
          <p:grpSp>
            <p:nvGrpSpPr>
              <p:cNvPr id="19" name="Group 18"/>
              <p:cNvGrpSpPr/>
              <p:nvPr/>
            </p:nvGrpSpPr>
            <p:grpSpPr>
              <a:xfrm>
                <a:off x="1722260" y="1217477"/>
                <a:ext cx="2154477" cy="1912859"/>
                <a:chOff x="6272189" y="1143001"/>
                <a:chExt cx="2154477" cy="1912859"/>
              </a:xfrm>
            </p:grpSpPr>
            <p:grpSp>
              <p:nvGrpSpPr>
                <p:cNvPr id="30" name="Group 29"/>
                <p:cNvGrpSpPr/>
                <p:nvPr/>
              </p:nvGrpSpPr>
              <p:grpSpPr>
                <a:xfrm>
                  <a:off x="6272189" y="1143001"/>
                  <a:ext cx="2154477" cy="1912859"/>
                  <a:chOff x="8392438" y="2018850"/>
                  <a:chExt cx="2154477" cy="1912859"/>
                </a:xfrm>
              </p:grpSpPr>
              <p:sp>
                <p:nvSpPr>
                  <p:cNvPr id="32" name="Rectangle 31"/>
                  <p:cNvSpPr/>
                  <p:nvPr/>
                </p:nvSpPr>
                <p:spPr>
                  <a:xfrm>
                    <a:off x="8392438" y="2018850"/>
                    <a:ext cx="2154477" cy="1301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Rectangle 32"/>
                  <p:cNvSpPr/>
                  <p:nvPr/>
                </p:nvSpPr>
                <p:spPr>
                  <a:xfrm>
                    <a:off x="8467594" y="2116899"/>
                    <a:ext cx="2016691" cy="11022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4" name="Rectangle 33"/>
                  <p:cNvSpPr/>
                  <p:nvPr/>
                </p:nvSpPr>
                <p:spPr>
                  <a:xfrm>
                    <a:off x="8392438" y="3319991"/>
                    <a:ext cx="2154477" cy="274980"/>
                  </a:xfrm>
                  <a:prstGeom prst="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lowchart: Connector 34"/>
                  <p:cNvSpPr>
                    <a:spLocks noChangeAspect="1"/>
                  </p:cNvSpPr>
                  <p:nvPr/>
                </p:nvSpPr>
                <p:spPr>
                  <a:xfrm flipH="1" flipV="1">
                    <a:off x="9397376" y="3372288"/>
                    <a:ext cx="102870" cy="11226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6" name="Trapezoid 35"/>
                  <p:cNvSpPr/>
                  <p:nvPr/>
                </p:nvSpPr>
                <p:spPr>
                  <a:xfrm>
                    <a:off x="9206630" y="3601145"/>
                    <a:ext cx="501041" cy="330564"/>
                  </a:xfrm>
                  <a:prstGeom prst="trapezoid">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pic>
              <p:nvPicPr>
                <p:cNvPr id="31" name="Picture 30"/>
                <p:cNvPicPr>
                  <a:picLocks noChangeAspect="1"/>
                </p:cNvPicPr>
                <p:nvPr/>
              </p:nvPicPr>
              <p:blipFill rotWithShape="1">
                <a:blip r:embed="rId2"/>
                <a:srcRect l="7383" t="25523" r="5946" b="-19351"/>
                <a:stretch/>
              </p:blipFill>
              <p:spPr>
                <a:xfrm>
                  <a:off x="6330375" y="1252762"/>
                  <a:ext cx="2046188" cy="1396877"/>
                </a:xfrm>
                <a:prstGeom prst="rect">
                  <a:avLst/>
                </a:prstGeom>
              </p:spPr>
            </p:pic>
          </p:grpSp>
          <p:grpSp>
            <p:nvGrpSpPr>
              <p:cNvPr id="20" name="Group 19"/>
              <p:cNvGrpSpPr>
                <a:grpSpLocks noChangeAspect="1"/>
              </p:cNvGrpSpPr>
              <p:nvPr/>
            </p:nvGrpSpPr>
            <p:grpSpPr>
              <a:xfrm>
                <a:off x="3084493" y="2096733"/>
                <a:ext cx="536248" cy="1138158"/>
                <a:chOff x="1171575" y="4572000"/>
                <a:chExt cx="700088" cy="1485900"/>
              </a:xfrm>
            </p:grpSpPr>
            <p:sp>
              <p:nvSpPr>
                <p:cNvPr id="26" name="Rounded Rectangle 25"/>
                <p:cNvSpPr/>
                <p:nvPr/>
              </p:nvSpPr>
              <p:spPr>
                <a:xfrm>
                  <a:off x="1171575" y="4572000"/>
                  <a:ext cx="700088" cy="14859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27" name="Straight Connector 26"/>
                <p:cNvCxnSpPr/>
                <p:nvPr/>
              </p:nvCxnSpPr>
              <p:spPr>
                <a:xfrm>
                  <a:off x="1376464" y="4635230"/>
                  <a:ext cx="288000" cy="0"/>
                </a:xfrm>
                <a:prstGeom prst="line">
                  <a:avLst/>
                </a:prstGeom>
                <a:ln w="15875">
                  <a:solidFill>
                    <a:schemeClr val="bg1"/>
                  </a:solidFill>
                </a:ln>
              </p:spPr>
              <p:style>
                <a:lnRef idx="3">
                  <a:schemeClr val="dk1"/>
                </a:lnRef>
                <a:fillRef idx="0">
                  <a:schemeClr val="dk1"/>
                </a:fillRef>
                <a:effectRef idx="2">
                  <a:schemeClr val="dk1"/>
                </a:effectRef>
                <a:fontRef idx="minor">
                  <a:schemeClr val="tx1"/>
                </a:fontRef>
              </p:style>
            </p:cxnSp>
            <p:sp>
              <p:nvSpPr>
                <p:cNvPr id="28" name="Flowchart: Connector 27"/>
                <p:cNvSpPr>
                  <a:spLocks noChangeAspect="1"/>
                </p:cNvSpPr>
                <p:nvPr/>
              </p:nvSpPr>
              <p:spPr>
                <a:xfrm flipH="1" flipV="1">
                  <a:off x="1469345" y="5921400"/>
                  <a:ext cx="66866" cy="7297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9" name="Picture 28"/>
                <p:cNvPicPr>
                  <a:picLocks noChangeAspect="1"/>
                </p:cNvPicPr>
                <p:nvPr/>
              </p:nvPicPr>
              <p:blipFill rotWithShape="1">
                <a:blip r:embed="rId3"/>
                <a:srcRect l="10039" t="16262" r="10675" b="10969"/>
                <a:stretch/>
              </p:blipFill>
              <p:spPr>
                <a:xfrm>
                  <a:off x="1252309" y="4740882"/>
                  <a:ext cx="538620" cy="1129355"/>
                </a:xfrm>
                <a:prstGeom prst="rect">
                  <a:avLst/>
                </a:prstGeom>
              </p:spPr>
            </p:pic>
          </p:grpSp>
          <p:grpSp>
            <p:nvGrpSpPr>
              <p:cNvPr id="21" name="Group 20"/>
              <p:cNvGrpSpPr>
                <a:grpSpLocks noChangeAspect="1"/>
              </p:cNvGrpSpPr>
              <p:nvPr/>
            </p:nvGrpSpPr>
            <p:grpSpPr>
              <a:xfrm>
                <a:off x="1105409" y="1721372"/>
                <a:ext cx="1290162" cy="1593421"/>
                <a:chOff x="600075" y="1743075"/>
                <a:chExt cx="1843088" cy="2276316"/>
              </a:xfrm>
            </p:grpSpPr>
            <p:sp>
              <p:nvSpPr>
                <p:cNvPr id="22" name="Rounded Rectangle 21"/>
                <p:cNvSpPr/>
                <p:nvPr/>
              </p:nvSpPr>
              <p:spPr>
                <a:xfrm>
                  <a:off x="600075" y="1743075"/>
                  <a:ext cx="1843088" cy="22763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Rectangle 22"/>
                <p:cNvSpPr/>
                <p:nvPr/>
              </p:nvSpPr>
              <p:spPr>
                <a:xfrm>
                  <a:off x="757239" y="1914526"/>
                  <a:ext cx="1514475" cy="1774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4" name="Flowchart: Connector 23"/>
                <p:cNvSpPr/>
                <p:nvPr/>
              </p:nvSpPr>
              <p:spPr>
                <a:xfrm flipH="1" flipV="1">
                  <a:off x="1428752" y="3745980"/>
                  <a:ext cx="171450" cy="18711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894" y="2254792"/>
                  <a:ext cx="1093767" cy="1093767"/>
                </a:xfrm>
                <a:prstGeom prst="rect">
                  <a:avLst/>
                </a:prstGeom>
              </p:spPr>
            </p:pic>
          </p:grpSp>
        </p:grpSp>
        <p:grpSp>
          <p:nvGrpSpPr>
            <p:cNvPr id="7" name="Group 6"/>
            <p:cNvGrpSpPr/>
            <p:nvPr/>
          </p:nvGrpSpPr>
          <p:grpSpPr>
            <a:xfrm>
              <a:off x="4923692" y="1437671"/>
              <a:ext cx="2168587" cy="3858008"/>
              <a:chOff x="4923692" y="1437671"/>
              <a:chExt cx="2168587" cy="3858008"/>
            </a:xfrm>
          </p:grpSpPr>
          <p:grpSp>
            <p:nvGrpSpPr>
              <p:cNvPr id="8" name="Group 7"/>
              <p:cNvGrpSpPr/>
              <p:nvPr/>
            </p:nvGrpSpPr>
            <p:grpSpPr>
              <a:xfrm>
                <a:off x="6258228" y="1437671"/>
                <a:ext cx="834051" cy="3858008"/>
                <a:chOff x="8344303" y="1087044"/>
                <a:chExt cx="1112068" cy="5144010"/>
              </a:xfrm>
            </p:grpSpPr>
            <p:sp>
              <p:nvSpPr>
                <p:cNvPr id="14" name="Flowchart: Magnetic Disk 13"/>
                <p:cNvSpPr>
                  <a:spLocks noChangeAspect="1"/>
                </p:cNvSpPr>
                <p:nvPr/>
              </p:nvSpPr>
              <p:spPr>
                <a:xfrm>
                  <a:off x="8344303" y="1087044"/>
                  <a:ext cx="1112068"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Zieken-fondsen</a:t>
                  </a:r>
                  <a:r>
                    <a:rPr lang="en-GB" sz="1013" dirty="0"/>
                    <a:t>	</a:t>
                  </a:r>
                </a:p>
              </p:txBody>
            </p:sp>
            <p:sp>
              <p:nvSpPr>
                <p:cNvPr id="15" name="Flowchart: Magnetic Disk 14"/>
                <p:cNvSpPr>
                  <a:spLocks noChangeAspect="1"/>
                </p:cNvSpPr>
                <p:nvPr/>
              </p:nvSpPr>
              <p:spPr>
                <a:xfrm>
                  <a:off x="8371443" y="2152009"/>
                  <a:ext cx="1084927"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OCMW</a:t>
                  </a:r>
                </a:p>
              </p:txBody>
            </p:sp>
            <p:sp>
              <p:nvSpPr>
                <p:cNvPr id="16" name="Flowchart: Magnetic Disk 15"/>
                <p:cNvSpPr>
                  <a:spLocks noChangeAspect="1"/>
                </p:cNvSpPr>
                <p:nvPr/>
              </p:nvSpPr>
              <p:spPr>
                <a:xfrm>
                  <a:off x="8371444" y="3216975"/>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dirty="0"/>
                    <a:t>FPD</a:t>
                  </a:r>
                  <a:endParaRPr lang="en-GB" sz="1050" dirty="0"/>
                </a:p>
              </p:txBody>
            </p:sp>
            <p:sp>
              <p:nvSpPr>
                <p:cNvPr id="17" name="Flowchart: Magnetic Disk 16"/>
                <p:cNvSpPr>
                  <a:spLocks noChangeAspect="1"/>
                </p:cNvSpPr>
                <p:nvPr/>
              </p:nvSpPr>
              <p:spPr>
                <a:xfrm>
                  <a:off x="8344303" y="5346907"/>
                  <a:ext cx="111206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t>
                  </a:r>
                </a:p>
              </p:txBody>
            </p:sp>
            <p:sp>
              <p:nvSpPr>
                <p:cNvPr id="18" name="Flowchart: Magnetic Disk 17"/>
                <p:cNvSpPr>
                  <a:spLocks noChangeAspect="1"/>
                </p:cNvSpPr>
                <p:nvPr/>
              </p:nvSpPr>
              <p:spPr>
                <a:xfrm>
                  <a:off x="8371444" y="4281940"/>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DGPH</a:t>
                  </a:r>
                </a:p>
              </p:txBody>
            </p:sp>
          </p:grpSp>
          <p:cxnSp>
            <p:nvCxnSpPr>
              <p:cNvPr id="9" name="Straight Connector 8"/>
              <p:cNvCxnSpPr/>
              <p:nvPr/>
            </p:nvCxnSpPr>
            <p:spPr>
              <a:xfrm flipH="1">
                <a:off x="4923693" y="1769226"/>
                <a:ext cx="1267834" cy="130976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flipH="1" flipV="1">
                <a:off x="4923692" y="3555208"/>
                <a:ext cx="1267835" cy="148260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flipH="1">
                <a:off x="5037994" y="2567950"/>
                <a:ext cx="1153533" cy="62534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flipH="1" flipV="1">
                <a:off x="5037994" y="3337460"/>
                <a:ext cx="1153534" cy="29214"/>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flipH="1" flipV="1">
                <a:off x="5046350" y="3470899"/>
                <a:ext cx="1145177" cy="69449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grpSp>
      <p:pic>
        <p:nvPicPr>
          <p:cNvPr id="37"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3463" b="25683"/>
          <a:stretch/>
        </p:blipFill>
        <p:spPr>
          <a:xfrm>
            <a:off x="5231006" y="2474995"/>
            <a:ext cx="1369946" cy="594610"/>
          </a:xfrm>
          <a:prstGeom prst="rect">
            <a:avLst/>
          </a:prstGeom>
        </p:spPr>
      </p:pic>
      <p:grpSp>
        <p:nvGrpSpPr>
          <p:cNvPr id="38" name="Group 36"/>
          <p:cNvGrpSpPr/>
          <p:nvPr/>
        </p:nvGrpSpPr>
        <p:grpSpPr>
          <a:xfrm>
            <a:off x="2457500" y="5433810"/>
            <a:ext cx="6699056" cy="1221808"/>
            <a:chOff x="1403648" y="4764266"/>
            <a:chExt cx="6699056" cy="1343053"/>
          </a:xfrm>
        </p:grpSpPr>
        <p:sp>
          <p:nvSpPr>
            <p:cNvPr id="39" name="Rectangle 38"/>
            <p:cNvSpPr/>
            <p:nvPr/>
          </p:nvSpPr>
          <p:spPr>
            <a:xfrm>
              <a:off x="1403648" y="4901493"/>
              <a:ext cx="6408711" cy="1116452"/>
            </a:xfrm>
            <a:prstGeom prst="rect">
              <a:avLst/>
            </a:prstGeom>
          </p:spPr>
          <p:txBody>
            <a:bodyPr wrap="square">
              <a:spAutoFit/>
            </a:bodyPr>
            <a:lstStyle/>
            <a:p>
              <a:pPr algn="ctr"/>
              <a:r>
                <a:rPr lang="nl-NL" sz="2000" dirty="0">
                  <a:solidFill>
                    <a:srgbClr val="0078B2"/>
                  </a:solidFill>
                  <a:latin typeface="Calibri Light" panose="020F0302020204030204" pitchFamily="34" charset="0"/>
                  <a:ea typeface="+mj-ea"/>
                  <a:cs typeface="Calibri Light" panose="020F0302020204030204" pitchFamily="34" charset="0"/>
                </a:rPr>
                <a:t>mobiele app </a:t>
              </a:r>
              <a:r>
                <a:rPr lang="fr-BE" sz="2000" dirty="0" err="1">
                  <a:solidFill>
                    <a:srgbClr val="0078B2"/>
                  </a:solidFill>
                  <a:latin typeface="Calibri Light" panose="020F0302020204030204" pitchFamily="34" charset="0"/>
                  <a:ea typeface="+mj-ea"/>
                  <a:cs typeface="Calibri Light" panose="020F0302020204030204" pitchFamily="34" charset="0"/>
                </a:rPr>
                <a:t>beschikbaar</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dirty="0" err="1">
                  <a:solidFill>
                    <a:srgbClr val="0078B2"/>
                  </a:solidFill>
                  <a:latin typeface="Calibri Light" panose="020F0302020204030204" pitchFamily="34" charset="0"/>
                  <a:ea typeface="+mj-ea"/>
                  <a:cs typeface="Calibri Light" panose="020F0302020204030204" pitchFamily="34" charset="0"/>
                </a:rPr>
                <a:t>voor</a:t>
              </a:r>
              <a:r>
                <a:rPr lang="fr-BE" sz="2000" dirty="0">
                  <a:solidFill>
                    <a:srgbClr val="0078B2"/>
                  </a:solidFill>
                  <a:latin typeface="Calibri Light" panose="020F0302020204030204" pitchFamily="34" charset="0"/>
                  <a:ea typeface="+mj-ea"/>
                  <a:cs typeface="Calibri Light" panose="020F0302020204030204" pitchFamily="34" charset="0"/>
                </a:rPr>
                <a:t> Android (</a:t>
              </a:r>
              <a:r>
                <a:rPr lang="fr-BE" sz="2000" dirty="0">
                  <a:solidFill>
                    <a:srgbClr val="0078B2"/>
                  </a:solidFill>
                  <a:latin typeface="Calibri Light" panose="020F0302020204030204" pitchFamily="34" charset="0"/>
                  <a:ea typeface="+mj-ea"/>
                  <a:cs typeface="Calibri Light" panose="020F0302020204030204" pitchFamily="34" charset="0"/>
                  <a:hlinkClick r:id="rId6"/>
                </a:rPr>
                <a:t>Google Play</a:t>
              </a:r>
              <a:r>
                <a:rPr lang="fr-BE" sz="2000" dirty="0">
                  <a:solidFill>
                    <a:srgbClr val="0078B2"/>
                  </a:solidFill>
                  <a:latin typeface="Calibri Light" panose="020F0302020204030204" pitchFamily="34" charset="0"/>
                  <a:ea typeface="+mj-ea"/>
                  <a:cs typeface="Calibri Light" panose="020F0302020204030204" pitchFamily="34" charset="0"/>
                </a:rPr>
                <a:t>) </a:t>
              </a:r>
              <a:br>
                <a:rPr lang="fr-BE" sz="2000" dirty="0">
                  <a:solidFill>
                    <a:srgbClr val="0078B2"/>
                  </a:solidFill>
                  <a:latin typeface="Calibri Light" panose="020F0302020204030204" pitchFamily="34" charset="0"/>
                  <a:ea typeface="+mj-ea"/>
                  <a:cs typeface="Calibri Light" panose="020F0302020204030204" pitchFamily="34" charset="0"/>
                </a:rPr>
              </a:br>
              <a:r>
                <a:rPr lang="fr-BE" sz="2000" dirty="0">
                  <a:solidFill>
                    <a:srgbClr val="0078B2"/>
                  </a:solidFill>
                  <a:latin typeface="Calibri Light" panose="020F0302020204030204" pitchFamily="34" charset="0"/>
                  <a:ea typeface="+mj-ea"/>
                  <a:cs typeface="Calibri Light" panose="020F0302020204030204" pitchFamily="34" charset="0"/>
                </a:rPr>
                <a:t>en </a:t>
              </a:r>
              <a:r>
                <a:rPr lang="fr-BE" sz="2000" dirty="0" err="1">
                  <a:solidFill>
                    <a:srgbClr val="0078B2"/>
                  </a:solidFill>
                  <a:latin typeface="Calibri Light" panose="020F0302020204030204" pitchFamily="34" charset="0"/>
                  <a:ea typeface="+mj-ea"/>
                  <a:cs typeface="Calibri Light" panose="020F0302020204030204" pitchFamily="34" charset="0"/>
                </a:rPr>
                <a:t>voor</a:t>
              </a:r>
              <a:r>
                <a:rPr lang="fr-BE" sz="2000" dirty="0">
                  <a:solidFill>
                    <a:srgbClr val="0078B2"/>
                  </a:solidFill>
                  <a:latin typeface="Calibri Light" panose="020F0302020204030204" pitchFamily="34" charset="0"/>
                  <a:ea typeface="+mj-ea"/>
                  <a:cs typeface="Calibri Light" panose="020F0302020204030204" pitchFamily="34" charset="0"/>
                </a:rPr>
                <a:t> Apple </a:t>
              </a:r>
              <a:r>
                <a:rPr lang="fr-BE" sz="2000" dirty="0" err="1">
                  <a:solidFill>
                    <a:srgbClr val="0078B2"/>
                  </a:solidFill>
                  <a:latin typeface="Calibri Light" panose="020F0302020204030204" pitchFamily="34" charset="0"/>
                  <a:ea typeface="+mj-ea"/>
                  <a:cs typeface="Calibri Light" panose="020F0302020204030204" pitchFamily="34" charset="0"/>
                </a:rPr>
                <a:t>toestellen</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dirty="0">
                  <a:solidFill>
                    <a:srgbClr val="0078B2"/>
                  </a:solidFill>
                  <a:latin typeface="Calibri Light" panose="020F0302020204030204" pitchFamily="34" charset="0"/>
                  <a:ea typeface="+mj-ea"/>
                  <a:cs typeface="Calibri Light" panose="020F0302020204030204" pitchFamily="34" charset="0"/>
                  <a:hlinkClick r:id="rId7"/>
                </a:rPr>
                <a:t>App Store</a:t>
              </a:r>
              <a:r>
                <a:rPr lang="fr-BE" sz="2000" dirty="0">
                  <a:solidFill>
                    <a:srgbClr val="0078B2"/>
                  </a:solidFill>
                  <a:latin typeface="Calibri Light" panose="020F0302020204030204" pitchFamily="34" charset="0"/>
                  <a:ea typeface="+mj-ea"/>
                  <a:cs typeface="Calibri Light" panose="020F0302020204030204" pitchFamily="34" charset="0"/>
                </a:rPr>
                <a:t>)</a:t>
              </a:r>
            </a:p>
            <a:p>
              <a:pPr algn="ctr"/>
              <a:r>
                <a:rPr lang="fr-BE" sz="2000" dirty="0" err="1">
                  <a:solidFill>
                    <a:srgbClr val="0078B2"/>
                  </a:solidFill>
                  <a:latin typeface="Calibri Light" panose="020F0302020204030204" pitchFamily="34" charset="0"/>
                  <a:ea typeface="+mj-ea"/>
                  <a:cs typeface="Calibri Light" panose="020F0302020204030204" pitchFamily="34" charset="0"/>
                </a:rPr>
                <a:t>webapplicatie</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dirty="0">
                  <a:solidFill>
                    <a:srgbClr val="0078B2"/>
                  </a:solidFill>
                  <a:latin typeface="Calibri Light" panose="020F0302020204030204" pitchFamily="34" charset="0"/>
                  <a:cs typeface="Calibri Light" panose="020F0302020204030204" pitchFamily="34" charset="0"/>
                  <a:hlinkClick r:id="rId8"/>
                </a:rPr>
                <a:t>www.mybenefits.fgov.be</a:t>
              </a:r>
              <a:endParaRPr lang="fr-BE" sz="1400" dirty="0">
                <a:solidFill>
                  <a:srgbClr val="0078B2"/>
                </a:solidFill>
                <a:latin typeface="Calibri Light" panose="020F0302020204030204" pitchFamily="34" charset="0"/>
                <a:cs typeface="Calibri Light" panose="020F0302020204030204" pitchFamily="34" charset="0"/>
              </a:endParaRPr>
            </a:p>
          </p:txBody>
        </p:sp>
        <p:sp>
          <p:nvSpPr>
            <p:cNvPr id="40" name="Rounded Rectangle 38"/>
            <p:cNvSpPr/>
            <p:nvPr/>
          </p:nvSpPr>
          <p:spPr>
            <a:xfrm>
              <a:off x="1405960" y="4764266"/>
              <a:ext cx="6696744" cy="1343053"/>
            </a:xfrm>
            <a:prstGeom prst="round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363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MyBEnefits</a:t>
            </a:r>
            <a:r>
              <a:rPr lang="en-US" dirty="0"/>
              <a:t> - 3 </a:t>
            </a:r>
            <a:r>
              <a:rPr lang="en-US" dirty="0" err="1"/>
              <a:t>functionaliteiten</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fr-FR" dirty="0" err="1"/>
              <a:t>controle</a:t>
            </a:r>
            <a:r>
              <a:rPr lang="fr-FR" dirty="0"/>
              <a:t> van de sociale </a:t>
            </a:r>
            <a:r>
              <a:rPr lang="fr-FR" dirty="0" err="1"/>
              <a:t>statuten</a:t>
            </a:r>
            <a:endParaRPr lang="fr-FR" dirty="0"/>
          </a:p>
          <a:p>
            <a:pPr lvl="1"/>
            <a:r>
              <a:rPr lang="nl-NL" dirty="0"/>
              <a:t>de burger raadpleegt in real time nadat hij zich heeft geïdentificeerd, zijn sociale statuten en genereert een code die als elektronisch bewijs geldt en die hij kan tonen om zijn sociale rechten en voordelen vlotter te krijgen</a:t>
            </a:r>
            <a:endParaRPr lang="fr-FR" dirty="0"/>
          </a:p>
          <a:p>
            <a:pPr lvl="1"/>
            <a:r>
              <a:rPr lang="nl-NL" dirty="0"/>
              <a:t>de professionele gebruiker (de toekennende instantie) kan zonder identificatie/authenticatie/technische integratie de code die door een burger wordt gegenereerd en getoond, uitlezen en controleren met het oog op de toekenning van een voordeel</a:t>
            </a:r>
            <a:endParaRPr lang="en-US" dirty="0"/>
          </a:p>
          <a:p>
            <a:pPr marL="457200" indent="-457200">
              <a:buFont typeface="+mj-lt"/>
              <a:buAutoNum type="arabicPeriod"/>
            </a:pPr>
            <a:r>
              <a:rPr lang="en-US" dirty="0"/>
              <a:t>de </a:t>
            </a:r>
            <a:r>
              <a:rPr lang="en-US" dirty="0" err="1"/>
              <a:t>voordelen</a:t>
            </a:r>
            <a:r>
              <a:rPr lang="en-US" dirty="0"/>
              <a:t> </a:t>
            </a:r>
            <a:r>
              <a:rPr lang="en-US" dirty="0" err="1"/>
              <a:t>opvragen</a:t>
            </a:r>
            <a:endParaRPr lang="en-US" dirty="0"/>
          </a:p>
          <a:p>
            <a:pPr lvl="1"/>
            <a:r>
              <a:rPr lang="nl-NL" dirty="0"/>
              <a:t>meer dan 200 voordelen voor personen met een sociaal statuut in kaart gebracht </a:t>
            </a:r>
            <a:r>
              <a:rPr lang="fr-FR" dirty="0"/>
              <a:t> </a:t>
            </a:r>
          </a:p>
          <a:p>
            <a:pPr lvl="1"/>
            <a:r>
              <a:rPr lang="nl-NL" dirty="0"/>
              <a:t>de voordelen worden weergegeven in de vorm van dynamische lijsten </a:t>
            </a:r>
            <a:endParaRPr lang="fr-FR" dirty="0"/>
          </a:p>
          <a:p>
            <a:pPr lvl="1"/>
            <a:r>
              <a:rPr lang="fr-FR" dirty="0"/>
              <a:t>d</a:t>
            </a:r>
            <a:r>
              <a:rPr lang="nl-NL" dirty="0"/>
              <a:t>e gebruiker kan op een intuïtieve manier de voordelen filteren en zijn opzoeking verfijnen op basis van drie criteria: de geografische zone, het profiel van de gebruiker, de categorie van gezochte voordelen</a:t>
            </a:r>
            <a:r>
              <a:rPr lang="fr-FR" dirty="0" err="1"/>
              <a:t>ages</a:t>
            </a:r>
            <a:endParaRPr lang="en-US" dirty="0"/>
          </a:p>
          <a:p>
            <a:pPr marL="457200" indent="-457200">
              <a:buFont typeface="+mj-lt"/>
              <a:buAutoNum type="arabicPeriod"/>
            </a:pPr>
            <a:r>
              <a:rPr lang="fr-FR" dirty="0"/>
              <a:t>d</a:t>
            </a:r>
            <a:r>
              <a:rPr lang="nl-NL" dirty="0"/>
              <a:t>e zichtbaarheid en het gebruik van de sociale voordelen verhogen </a:t>
            </a:r>
            <a:endParaRPr lang="fr-FR" dirty="0"/>
          </a:p>
          <a:p>
            <a:pPr lvl="1"/>
            <a:r>
              <a:rPr lang="nl-NL" dirty="0"/>
              <a:t>iedere burger of professional kan informatie over sociale rechten en voordelen kenbaar maken via de functie “een voordeel meedelen</a:t>
            </a:r>
            <a:endParaRPr lang="fr-FR" dirty="0"/>
          </a:p>
          <a:p>
            <a:pPr lvl="1"/>
            <a:r>
              <a:rPr lang="nl-NL" dirty="0"/>
              <a:t>door een paar vakjes aan te vinken en nauwkeurig in te vullen kan de informatie worden gedeeld en de lijst met nieuwe voordelen worden aangevuld</a:t>
            </a:r>
            <a:endParaRPr lang="fr-FR" dirty="0"/>
          </a:p>
          <a:p>
            <a:pPr lvl="1"/>
            <a:r>
              <a:rPr lang="fr-FR" dirty="0"/>
              <a:t>d</a:t>
            </a:r>
            <a:r>
              <a:rPr lang="nl-NL" dirty="0"/>
              <a:t>e focus ligt op de volgende drie domeinen: vrije tijd, sport en cultuur</a:t>
            </a:r>
            <a:endParaRPr lang="en-US" dirty="0"/>
          </a:p>
        </p:txBody>
      </p:sp>
    </p:spTree>
    <p:extLst>
      <p:ext uri="{BB962C8B-B14F-4D97-AF65-F5344CB8AC3E}">
        <p14:creationId xmlns:p14="http://schemas.microsoft.com/office/powerpoint/2010/main" val="4125552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urger raadpleegt in real time nadat hij zich heeft geïdentificeerd, zijn sociale statuten en genereert een code die als elektronisch bewijs geldt en die hij kan tonen om zijn sociale rechten en voordelen vlotter te krij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23" y="1163954"/>
            <a:ext cx="8572500" cy="5493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9968" y="238487"/>
            <a:ext cx="6125459" cy="646331"/>
          </a:xfrm>
          <a:prstGeom prst="rect">
            <a:avLst/>
          </a:prstGeom>
        </p:spPr>
        <p:txBody>
          <a:bodyPr wrap="none">
            <a:spAutoFit/>
          </a:bodyPr>
          <a:lstStyle/>
          <a:p>
            <a:r>
              <a:rPr lang="en-US" sz="3600" dirty="0" err="1">
                <a:solidFill>
                  <a:srgbClr val="008CB2"/>
                </a:solidFill>
                <a:latin typeface="+mj-lt"/>
                <a:ea typeface="+mj-ea"/>
                <a:cs typeface="+mj-cs"/>
              </a:rPr>
              <a:t>Controle</a:t>
            </a:r>
            <a:r>
              <a:rPr lang="en-US" sz="3600" dirty="0">
                <a:solidFill>
                  <a:srgbClr val="008CB2"/>
                </a:solidFill>
                <a:latin typeface="+mj-lt"/>
                <a:ea typeface="+mj-ea"/>
                <a:cs typeface="+mj-cs"/>
              </a:rPr>
              <a:t> van de </a:t>
            </a:r>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statuten</a:t>
            </a:r>
            <a:endParaRPr lang="en-US" sz="3600" dirty="0">
              <a:solidFill>
                <a:srgbClr val="008CB2"/>
              </a:solidFill>
              <a:latin typeface="+mj-lt"/>
              <a:ea typeface="+mj-ea"/>
              <a:cs typeface="+mj-cs"/>
            </a:endParaRPr>
          </a:p>
        </p:txBody>
      </p:sp>
    </p:spTree>
    <p:extLst>
      <p:ext uri="{BB962C8B-B14F-4D97-AF65-F5344CB8AC3E}">
        <p14:creationId xmlns:p14="http://schemas.microsoft.com/office/powerpoint/2010/main" val="2232903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6125459" cy="646331"/>
          </a:xfrm>
          <a:prstGeom prst="rect">
            <a:avLst/>
          </a:prstGeom>
        </p:spPr>
        <p:txBody>
          <a:bodyPr wrap="none">
            <a:spAutoFit/>
          </a:bodyPr>
          <a:lstStyle/>
          <a:p>
            <a:r>
              <a:rPr lang="en-US" sz="3600" dirty="0" err="1">
                <a:solidFill>
                  <a:srgbClr val="008CB2"/>
                </a:solidFill>
                <a:latin typeface="+mj-lt"/>
                <a:ea typeface="+mj-ea"/>
                <a:cs typeface="+mj-cs"/>
              </a:rPr>
              <a:t>Controle</a:t>
            </a:r>
            <a:r>
              <a:rPr lang="en-US" sz="3600" dirty="0">
                <a:solidFill>
                  <a:srgbClr val="008CB2"/>
                </a:solidFill>
                <a:latin typeface="+mj-lt"/>
                <a:ea typeface="+mj-ea"/>
                <a:cs typeface="+mj-cs"/>
              </a:rPr>
              <a:t> van de </a:t>
            </a:r>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statuten</a:t>
            </a:r>
            <a:endParaRPr lang="en-US" sz="3600" dirty="0">
              <a:solidFill>
                <a:srgbClr val="008CB2"/>
              </a:solidFill>
              <a:latin typeface="+mj-lt"/>
              <a:ea typeface="+mj-ea"/>
              <a:cs typeface="+mj-cs"/>
            </a:endParaRPr>
          </a:p>
        </p:txBody>
      </p:sp>
      <p:pic>
        <p:nvPicPr>
          <p:cNvPr id="2050" name="Picture 2" descr="De professionele gebruiker (de toekennende instantie) kan zonder identificatie/authenticatie/technische integratie de code die door een burger wordt gegenereerd en getoond, uitlezen en controleren met het oog op de toekenning van een voord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093" y="1699338"/>
            <a:ext cx="9715500" cy="464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867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5871864" cy="646331"/>
          </a:xfrm>
          <a:prstGeom prst="rect">
            <a:avLst/>
          </a:prstGeom>
        </p:spPr>
        <p:txBody>
          <a:bodyPr wrap="none">
            <a:spAutoFit/>
          </a:bodyPr>
          <a:lstStyle/>
          <a:p>
            <a:r>
              <a:rPr lang="en-US" sz="3600" dirty="0">
                <a:solidFill>
                  <a:srgbClr val="008CB2"/>
                </a:solidFill>
                <a:latin typeface="+mj-lt"/>
                <a:ea typeface="+mj-ea"/>
                <a:cs typeface="+mj-cs"/>
              </a:rPr>
              <a:t>De </a:t>
            </a:r>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voordelen</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opvragen</a:t>
            </a:r>
            <a:endParaRPr lang="en-US" sz="3600" dirty="0">
              <a:solidFill>
                <a:srgbClr val="008CB2"/>
              </a:solidFill>
              <a:latin typeface="+mj-lt"/>
              <a:ea typeface="+mj-ea"/>
              <a:cs typeface="+mj-cs"/>
            </a:endParaRPr>
          </a:p>
        </p:txBody>
      </p:sp>
      <p:pic>
        <p:nvPicPr>
          <p:cNvPr id="5"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4271" y="1311275"/>
            <a:ext cx="2486797" cy="5111750"/>
          </a:xfrm>
        </p:spPr>
      </p:pic>
      <p:sp>
        <p:nvSpPr>
          <p:cNvPr id="2" name="Rectangle 1"/>
          <p:cNvSpPr/>
          <p:nvPr/>
        </p:nvSpPr>
        <p:spPr>
          <a:xfrm>
            <a:off x="1199968" y="1426964"/>
            <a:ext cx="1477840" cy="646331"/>
          </a:xfrm>
          <a:prstGeom prst="rect">
            <a:avLst/>
          </a:prstGeom>
        </p:spPr>
        <p:txBody>
          <a:bodyPr wrap="none">
            <a:spAutoFit/>
          </a:bodyPr>
          <a:lstStyle/>
          <a:p>
            <a:r>
              <a:rPr lang="en-US" dirty="0"/>
              <a:t>de </a:t>
            </a:r>
            <a:r>
              <a:rPr lang="en-US" dirty="0" err="1"/>
              <a:t>voordelen</a:t>
            </a:r>
            <a:r>
              <a:rPr lang="en-US" dirty="0"/>
              <a:t> </a:t>
            </a:r>
            <a:br>
              <a:rPr lang="en-US" dirty="0"/>
            </a:br>
            <a:r>
              <a:rPr lang="en-US" dirty="0" err="1"/>
              <a:t>raadplegen</a:t>
            </a:r>
            <a:endParaRPr lang="en-US" dirty="0"/>
          </a:p>
        </p:txBody>
      </p:sp>
      <p:sp>
        <p:nvSpPr>
          <p:cNvPr id="3" name="Rectangle 2"/>
          <p:cNvSpPr/>
          <p:nvPr/>
        </p:nvSpPr>
        <p:spPr>
          <a:xfrm>
            <a:off x="6755164" y="1565463"/>
            <a:ext cx="1477840" cy="646331"/>
          </a:xfrm>
          <a:prstGeom prst="rect">
            <a:avLst/>
          </a:prstGeom>
        </p:spPr>
        <p:txBody>
          <a:bodyPr wrap="none">
            <a:spAutoFit/>
          </a:bodyPr>
          <a:lstStyle/>
          <a:p>
            <a:r>
              <a:rPr lang="en-US" dirty="0"/>
              <a:t>de </a:t>
            </a:r>
            <a:r>
              <a:rPr lang="en-US" dirty="0" err="1"/>
              <a:t>voordelen</a:t>
            </a:r>
            <a:r>
              <a:rPr lang="en-US" dirty="0"/>
              <a:t> </a:t>
            </a:r>
            <a:br>
              <a:rPr lang="en-US" dirty="0"/>
            </a:br>
            <a:r>
              <a:rPr lang="en-US" dirty="0" err="1"/>
              <a:t>filteren</a:t>
            </a:r>
            <a:endParaRPr lang="en-US" dirty="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004" y="1311275"/>
            <a:ext cx="2486797" cy="5111750"/>
          </a:xfrm>
          <a:prstGeom prst="rect">
            <a:avLst/>
          </a:prstGeom>
        </p:spPr>
      </p:pic>
    </p:spTree>
    <p:extLst>
      <p:ext uri="{BB962C8B-B14F-4D97-AF65-F5344CB8AC3E}">
        <p14:creationId xmlns:p14="http://schemas.microsoft.com/office/powerpoint/2010/main" val="3830219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6711902" cy="1200329"/>
          </a:xfrm>
          <a:prstGeom prst="rect">
            <a:avLst/>
          </a:prstGeom>
        </p:spPr>
        <p:txBody>
          <a:bodyPr wrap="none">
            <a:spAutoFit/>
          </a:bodyPr>
          <a:lstStyle/>
          <a:p>
            <a:r>
              <a:rPr lang="nl-NL" sz="3600" dirty="0">
                <a:solidFill>
                  <a:srgbClr val="008CB2"/>
                </a:solidFill>
                <a:latin typeface="+mj-lt"/>
                <a:ea typeface="+mj-ea"/>
                <a:cs typeface="+mj-cs"/>
              </a:rPr>
              <a:t>De zichtbaarheid en het gebruik </a:t>
            </a:r>
            <a:br>
              <a:rPr lang="nl-NL" sz="3600" dirty="0">
                <a:solidFill>
                  <a:srgbClr val="008CB2"/>
                </a:solidFill>
                <a:latin typeface="+mj-lt"/>
                <a:ea typeface="+mj-ea"/>
                <a:cs typeface="+mj-cs"/>
              </a:rPr>
            </a:br>
            <a:r>
              <a:rPr lang="nl-NL" sz="3600" dirty="0">
                <a:solidFill>
                  <a:srgbClr val="008CB2"/>
                </a:solidFill>
                <a:latin typeface="+mj-lt"/>
                <a:ea typeface="+mj-ea"/>
                <a:cs typeface="+mj-cs"/>
              </a:rPr>
              <a:t>van de sociale voordelen verhogen </a:t>
            </a:r>
          </a:p>
        </p:txBody>
      </p:sp>
      <p:sp>
        <p:nvSpPr>
          <p:cNvPr id="2" name="Rectangle 1"/>
          <p:cNvSpPr/>
          <p:nvPr/>
        </p:nvSpPr>
        <p:spPr>
          <a:xfrm>
            <a:off x="1199968" y="1426964"/>
            <a:ext cx="972895" cy="646331"/>
          </a:xfrm>
          <a:prstGeom prst="rect">
            <a:avLst/>
          </a:prstGeom>
        </p:spPr>
        <p:txBody>
          <a:bodyPr wrap="none">
            <a:spAutoFit/>
          </a:bodyPr>
          <a:lstStyle/>
          <a:p>
            <a:r>
              <a:rPr lang="en-US" dirty="0"/>
              <a:t> </a:t>
            </a:r>
            <a:br>
              <a:rPr lang="en-US" dirty="0"/>
            </a:br>
            <a:r>
              <a:rPr lang="en-US" dirty="0" err="1"/>
              <a:t>Webapp</a:t>
            </a:r>
            <a:endParaRPr lang="en-US" dirty="0"/>
          </a:p>
        </p:txBody>
      </p:sp>
      <p:sp>
        <p:nvSpPr>
          <p:cNvPr id="3" name="Rectangle 2"/>
          <p:cNvSpPr/>
          <p:nvPr/>
        </p:nvSpPr>
        <p:spPr>
          <a:xfrm>
            <a:off x="6755164" y="1565463"/>
            <a:ext cx="1606722" cy="646331"/>
          </a:xfrm>
          <a:prstGeom prst="rect">
            <a:avLst/>
          </a:prstGeom>
        </p:spPr>
        <p:txBody>
          <a:bodyPr wrap="none">
            <a:spAutoFit/>
          </a:bodyPr>
          <a:lstStyle/>
          <a:p>
            <a:r>
              <a:rPr lang="en-US" dirty="0"/>
              <a:t> </a:t>
            </a:r>
            <a:br>
              <a:rPr lang="en-US" dirty="0"/>
            </a:br>
            <a:r>
              <a:rPr lang="en-US" dirty="0" err="1"/>
              <a:t>mobiele</a:t>
            </a:r>
            <a:r>
              <a:rPr lang="en-US" dirty="0"/>
              <a:t> </a:t>
            </a:r>
            <a:r>
              <a:rPr lang="en-US" dirty="0" err="1"/>
              <a:t>versie</a:t>
            </a:r>
            <a:r>
              <a:rPr lang="en-US" dirty="0"/>
              <a:t> </a:t>
            </a:r>
          </a:p>
        </p:txBody>
      </p:sp>
      <p:pic>
        <p:nvPicPr>
          <p:cNvPr id="8"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29251" y="1888628"/>
            <a:ext cx="2236955" cy="4601094"/>
          </a:xfrm>
        </p:spPr>
      </p:pic>
      <p:pic>
        <p:nvPicPr>
          <p:cNvPr id="9" name="Content Placeholder 5"/>
          <p:cNvPicPr>
            <a:picLocks noChangeAspect="1"/>
          </p:cNvPicPr>
          <p:nvPr/>
        </p:nvPicPr>
        <p:blipFill rotWithShape="1">
          <a:blip r:embed="rId3"/>
          <a:srcRect l="10963" t="23551" r="5330"/>
          <a:stretch/>
        </p:blipFill>
        <p:spPr>
          <a:xfrm>
            <a:off x="1199968" y="2400300"/>
            <a:ext cx="5497830" cy="2593626"/>
          </a:xfrm>
          <a:prstGeom prst="rect">
            <a:avLst/>
          </a:prstGeom>
        </p:spPr>
      </p:pic>
    </p:spTree>
    <p:extLst>
      <p:ext uri="{BB962C8B-B14F-4D97-AF65-F5344CB8AC3E}">
        <p14:creationId xmlns:p14="http://schemas.microsoft.com/office/powerpoint/2010/main" val="3007969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lstStyle/>
          <a:p>
            <a:r>
              <a:rPr lang="fr-BE" altLang="en-US" dirty="0" err="1"/>
              <a:t>eBox</a:t>
            </a:r>
            <a:r>
              <a:rPr lang="fr-BE" altLang="en-US" dirty="0"/>
              <a:t> burger</a:t>
            </a:r>
            <a:endParaRPr lang="en-US" altLang="en-US" dirty="0"/>
          </a:p>
        </p:txBody>
      </p:sp>
      <p:sp>
        <p:nvSpPr>
          <p:cNvPr id="61443" name="Content Placeholder 2"/>
          <p:cNvSpPr>
            <a:spLocks noGrp="1"/>
          </p:cNvSpPr>
          <p:nvPr>
            <p:ph idx="1"/>
          </p:nvPr>
        </p:nvSpPr>
        <p:spPr/>
        <p:txBody>
          <a:bodyPr/>
          <a:lstStyle/>
          <a:p>
            <a:r>
              <a:rPr lang="nl-BE" altLang="en-US" dirty="0"/>
              <a:t>elektronische brievenbus waarin de burger op een geïntegreerde manier officiële documenten kan ontvangen</a:t>
            </a:r>
            <a:r>
              <a:rPr lang="fr-FR" altLang="en-US" dirty="0"/>
              <a:t> </a:t>
            </a:r>
          </a:p>
          <a:p>
            <a:endParaRPr lang="fr-FR" altLang="en-US" sz="600" dirty="0"/>
          </a:p>
          <a:p>
            <a:r>
              <a:rPr lang="nl-BE" altLang="en-US" dirty="0"/>
              <a:t>de tool is zo ontworpen dat de burger zich eenmalig aanmeldt (single </a:t>
            </a:r>
            <a:r>
              <a:rPr lang="nl-BE" altLang="en-US" dirty="0" err="1"/>
              <a:t>sign</a:t>
            </a:r>
            <a:r>
              <a:rPr lang="nl-BE" altLang="en-US" dirty="0"/>
              <a:t> on) en daarna toegang heeft tot de documenten die voor hem zijn bestemd, ongeacht waar deze documenten opgeslagen zijn, via de interface van zijn keuze </a:t>
            </a:r>
          </a:p>
          <a:p>
            <a:endParaRPr lang="nl-BE" altLang="en-US" sz="600" dirty="0"/>
          </a:p>
          <a:p>
            <a:r>
              <a:rPr lang="nl-BE" altLang="en-US" dirty="0"/>
              <a:t>elektronische transacties via </a:t>
            </a:r>
            <a:r>
              <a:rPr lang="nl-BE" altLang="en-US" dirty="0" err="1"/>
              <a:t>webtoepassingen</a:t>
            </a:r>
            <a:r>
              <a:rPr lang="nl-BE" altLang="en-US" dirty="0"/>
              <a:t> of apps </a:t>
            </a:r>
          </a:p>
          <a:p>
            <a:pPr lvl="2"/>
            <a:endParaRPr lang="nl-BE" altLang="en-US" sz="600" dirty="0"/>
          </a:p>
          <a:p>
            <a:r>
              <a:rPr lang="fr-BE" altLang="en-US" dirty="0" err="1"/>
              <a:t>cijfers</a:t>
            </a:r>
            <a:r>
              <a:rPr lang="fr-BE" altLang="en-US" dirty="0"/>
              <a:t> </a:t>
            </a:r>
            <a:r>
              <a:rPr lang="fr-BE" altLang="en-US" dirty="0" err="1"/>
              <a:t>eBox</a:t>
            </a:r>
            <a:r>
              <a:rPr lang="fr-BE" altLang="en-US" dirty="0"/>
              <a:t> burger op 31/12/2023</a:t>
            </a:r>
          </a:p>
          <a:p>
            <a:pPr lvl="1"/>
            <a:r>
              <a:rPr lang="nl-NL" altLang="en-US" dirty="0"/>
              <a:t>169.439.392  gepubliceerde documenten via de KSZ </a:t>
            </a:r>
          </a:p>
          <a:p>
            <a:pPr lvl="1"/>
            <a:r>
              <a:rPr lang="en-US" dirty="0"/>
              <a:t>5.315.431 </a:t>
            </a:r>
            <a:r>
              <a:rPr lang="nl-NL" altLang="en-US" dirty="0"/>
              <a:t> digitale </a:t>
            </a:r>
            <a:r>
              <a:rPr lang="nl-NL" altLang="en-US" dirty="0" err="1"/>
              <a:t>consents</a:t>
            </a:r>
            <a:r>
              <a:rPr lang="nl-NL" altLang="en-US" dirty="0"/>
              <a:t> </a:t>
            </a:r>
            <a:r>
              <a:rPr lang="nl-NL" altLang="en-US" sz="2800" baseline="-25000" dirty="0"/>
              <a:t>~</a:t>
            </a:r>
            <a:r>
              <a:rPr lang="nl-NL" altLang="en-US" dirty="0"/>
              <a:t>= geactiveerde elektronische brievenbussen </a:t>
            </a:r>
          </a:p>
          <a:p>
            <a:pPr lvl="1"/>
            <a:r>
              <a:rPr lang="nl-NL" altLang="en-US" dirty="0">
                <a:latin typeface="Calibri" panose="020F0502020204030204" pitchFamily="34" charset="0"/>
              </a:rPr>
              <a:t>3.425.358  </a:t>
            </a:r>
            <a:r>
              <a:rPr lang="nl-NL" altLang="en-US" dirty="0">
                <a:solidFill>
                  <a:prstClr val="black"/>
                </a:solidFill>
                <a:latin typeface="Calibri" panose="020F0502020204030204" pitchFamily="34" charset="0"/>
              </a:rPr>
              <a:t>unieke activeringen = 33% van de doelpopulatie (9.265.289 Belgen ouder dan 18 jaar</a:t>
            </a:r>
            <a:endParaRPr lang="nl-NL" altLang="en-US" dirty="0"/>
          </a:p>
        </p:txBody>
      </p:sp>
    </p:spTree>
    <p:extLst>
      <p:ext uri="{BB962C8B-B14F-4D97-AF65-F5344CB8AC3E}">
        <p14:creationId xmlns:p14="http://schemas.microsoft.com/office/powerpoint/2010/main" val="28411731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Regionalisering</a:t>
            </a:r>
            <a:endParaRPr lang="en-US" dirty="0"/>
          </a:p>
        </p:txBody>
      </p:sp>
      <p:sp>
        <p:nvSpPr>
          <p:cNvPr id="3" name="Content Placeholder 2"/>
          <p:cNvSpPr>
            <a:spLocks noGrp="1"/>
          </p:cNvSpPr>
          <p:nvPr>
            <p:ph idx="1"/>
          </p:nvPr>
        </p:nvSpPr>
        <p:spPr/>
        <p:txBody>
          <a:bodyPr>
            <a:normAutofit/>
          </a:bodyPr>
          <a:lstStyle/>
          <a:p>
            <a:r>
              <a:rPr lang="nl-NL" dirty="0"/>
              <a:t>verdere operationele integratie in het KSZ-netwerk van regionale instellingen</a:t>
            </a:r>
          </a:p>
          <a:p>
            <a:r>
              <a:rPr lang="nl-NL" dirty="0"/>
              <a:t>voorbereiding en activering van gegevensstromen bij regionale instanties </a:t>
            </a:r>
          </a:p>
          <a:p>
            <a:r>
              <a:rPr lang="nl-NL" dirty="0"/>
              <a:t>continue opvolging van overheveling van bevoegdheden met impact op gegevensstromen en diensten bv. in domeinen inzake personen met handicap </a:t>
            </a:r>
          </a:p>
          <a:p>
            <a:endParaRPr lang="fr-FR" dirty="0"/>
          </a:p>
        </p:txBody>
      </p:sp>
    </p:spTree>
    <p:extLst>
      <p:ext uri="{BB962C8B-B14F-4D97-AF65-F5344CB8AC3E}">
        <p14:creationId xmlns:p14="http://schemas.microsoft.com/office/powerpoint/2010/main" val="26707013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Regionalisering</a:t>
            </a:r>
            <a:r>
              <a:rPr lang="en-US" dirty="0"/>
              <a:t> - </a:t>
            </a:r>
            <a:r>
              <a:rPr lang="nl-NL" dirty="0"/>
              <a:t>personen met een handicap</a:t>
            </a:r>
            <a:endParaRPr lang="en-US" dirty="0"/>
          </a:p>
        </p:txBody>
      </p:sp>
      <p:sp>
        <p:nvSpPr>
          <p:cNvPr id="3" name="Content Placeholder 2"/>
          <p:cNvSpPr>
            <a:spLocks noGrp="1"/>
          </p:cNvSpPr>
          <p:nvPr>
            <p:ph idx="1"/>
          </p:nvPr>
        </p:nvSpPr>
        <p:spPr/>
        <p:txBody>
          <a:bodyPr>
            <a:normAutofit lnSpcReduction="10000"/>
          </a:bodyPr>
          <a:lstStyle/>
          <a:p>
            <a:r>
              <a:rPr lang="nl-NL" dirty="0"/>
              <a:t>in 2021 integratie van DSL als partner van het (uitgebreid) netwerk van sociale zekerheid</a:t>
            </a:r>
          </a:p>
          <a:p>
            <a:pPr lvl="1"/>
            <a:r>
              <a:rPr lang="nl-NL" dirty="0"/>
              <a:t>DSL is de instantie die voor de erkenning van de handicap van de oudere personen en kinderen met een handicap in de Duitstalige Gemeenschap instaat </a:t>
            </a:r>
          </a:p>
          <a:p>
            <a:r>
              <a:rPr lang="nl-NL" dirty="0"/>
              <a:t>in 2022 integratie van het ‘</a:t>
            </a:r>
            <a:r>
              <a:rPr lang="nl-NL" dirty="0" err="1"/>
              <a:t>Ministerium</a:t>
            </a:r>
            <a:r>
              <a:rPr lang="nl-NL" dirty="0"/>
              <a:t> der </a:t>
            </a:r>
            <a:r>
              <a:rPr lang="nl-NL" dirty="0" err="1"/>
              <a:t>Deutschsprachigen</a:t>
            </a:r>
            <a:r>
              <a:rPr lang="nl-NL" dirty="0"/>
              <a:t> </a:t>
            </a:r>
            <a:r>
              <a:rPr lang="nl-NL" dirty="0" err="1"/>
              <a:t>Gemeinschaft</a:t>
            </a:r>
            <a:r>
              <a:rPr lang="nl-NL" dirty="0"/>
              <a:t>’ als partner van het (uitgebreid) netwerk van sociale zekerheid</a:t>
            </a:r>
          </a:p>
          <a:p>
            <a:pPr lvl="1"/>
            <a:r>
              <a:rPr lang="de-DE" dirty="0" err="1"/>
              <a:t>het</a:t>
            </a:r>
            <a:r>
              <a:rPr lang="de-DE" dirty="0"/>
              <a:t> ‘Ministerium der Deutschsprachigen Gemeinschaft</a:t>
            </a:r>
            <a:r>
              <a:rPr lang="nl-NL" dirty="0"/>
              <a:t>is de instantie die voor Kinderenbijslagen, de rechten en de betalingen van de handicap van de oudere personen in de Duitstalige Gemeenschap instaat</a:t>
            </a:r>
          </a:p>
          <a:p>
            <a:r>
              <a:rPr lang="fr-FR" dirty="0" err="1"/>
              <a:t>Handiservice</a:t>
            </a:r>
            <a:r>
              <a:rPr lang="fr-FR" dirty="0"/>
              <a:t> : </a:t>
            </a:r>
            <a:r>
              <a:rPr lang="fr-FR" dirty="0" err="1"/>
              <a:t>vanaf</a:t>
            </a:r>
            <a:r>
              <a:rPr lang="fr-FR" dirty="0"/>
              <a:t> 2022, </a:t>
            </a:r>
            <a:r>
              <a:rPr lang="fr-FR" dirty="0" err="1"/>
              <a:t>terbeschikkingstelling</a:t>
            </a:r>
            <a:r>
              <a:rPr lang="fr-FR" dirty="0"/>
              <a:t> van de </a:t>
            </a:r>
            <a:r>
              <a:rPr lang="fr-FR" dirty="0" err="1"/>
              <a:t>volgende</a:t>
            </a:r>
            <a:r>
              <a:rPr lang="fr-FR" dirty="0"/>
              <a:t> </a:t>
            </a:r>
            <a:r>
              <a:rPr lang="fr-FR" dirty="0" err="1"/>
              <a:t>gegevens</a:t>
            </a:r>
            <a:r>
              <a:rPr lang="fr-FR" dirty="0"/>
              <a:t> over de handicap </a:t>
            </a:r>
          </a:p>
          <a:p>
            <a:pPr lvl="1"/>
            <a:r>
              <a:rPr lang="fr-FR" dirty="0"/>
              <a:t>de </a:t>
            </a:r>
            <a:r>
              <a:rPr lang="nl-NL" dirty="0"/>
              <a:t>erkenning voor de Tegemoetkoming voor Hulp Aan Bejaarden en van de kinderen met handicap in Brussel door </a:t>
            </a:r>
            <a:r>
              <a:rPr lang="nl-NL" dirty="0" err="1"/>
              <a:t>Iriscare</a:t>
            </a:r>
            <a:endParaRPr lang="fr-FR" dirty="0"/>
          </a:p>
          <a:p>
            <a:pPr lvl="1"/>
            <a:r>
              <a:rPr lang="nl-NL" dirty="0"/>
              <a:t>de Tegemoetkoming voor Hulp Aan Bejaarden in Wallonië (erkenning, rechten en betalingen) door de Waalse Verzekeringsinstellingen</a:t>
            </a:r>
          </a:p>
          <a:p>
            <a:pPr lvl="1"/>
            <a:r>
              <a:rPr lang="nl-NL" dirty="0"/>
              <a:t>de erkenning van de gehandicapte kinderen in Wallonië door het </a:t>
            </a:r>
            <a:r>
              <a:rPr lang="nl-NL" dirty="0" err="1"/>
              <a:t>AViQ</a:t>
            </a:r>
            <a:r>
              <a:rPr lang="nl-NL" dirty="0"/>
              <a:t> en door de DSL in de Duitstalige Gemeenschap </a:t>
            </a:r>
          </a:p>
        </p:txBody>
      </p:sp>
    </p:spTree>
    <p:extLst>
      <p:ext uri="{BB962C8B-B14F-4D97-AF65-F5344CB8AC3E}">
        <p14:creationId xmlns:p14="http://schemas.microsoft.com/office/powerpoint/2010/main" val="1106274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Regionalisering</a:t>
            </a:r>
            <a:r>
              <a:rPr lang="en-US" dirty="0"/>
              <a:t> - </a:t>
            </a:r>
            <a:r>
              <a:rPr lang="nl-NL" dirty="0"/>
              <a:t>personen met een handicap</a:t>
            </a:r>
            <a:endParaRPr lang="en-US" dirty="0"/>
          </a:p>
        </p:txBody>
      </p:sp>
      <p:sp>
        <p:nvSpPr>
          <p:cNvPr id="3" name="Content Placeholder 2"/>
          <p:cNvSpPr>
            <a:spLocks noGrp="1"/>
          </p:cNvSpPr>
          <p:nvPr>
            <p:ph idx="1"/>
          </p:nvPr>
        </p:nvSpPr>
        <p:spPr/>
        <p:txBody>
          <a:bodyPr>
            <a:normAutofit/>
          </a:bodyPr>
          <a:lstStyle/>
          <a:p>
            <a:r>
              <a:rPr lang="nl-NL" dirty="0"/>
              <a:t>1 januari 2022: activering bij de KSZ van alle elektronische gegevensstromen voor de behandeling bij </a:t>
            </a:r>
            <a:r>
              <a:rPr lang="nl-NL" dirty="0" err="1"/>
              <a:t>Iriscare</a:t>
            </a:r>
            <a:r>
              <a:rPr lang="nl-NL" dirty="0"/>
              <a:t> van alle nieuwe aanvragen tot medische evaluatie in het kader van de Tegemoetkoming Hulp aan Bejaarden en de toekenning van de verhoogde kinderbijslag</a:t>
            </a:r>
            <a:endParaRPr lang="en-US" dirty="0"/>
          </a:p>
          <a:p>
            <a:r>
              <a:rPr lang="nl-NL" dirty="0"/>
              <a:t>notificaties van handicap vanaf 2022 : terbeschikkingstelling van gegevens over handicap tot het netwerk van de sociale zekerheid</a:t>
            </a:r>
            <a:endParaRPr lang="en-US" dirty="0"/>
          </a:p>
          <a:p>
            <a:pPr lvl="1"/>
            <a:r>
              <a:rPr lang="nl-NL" dirty="0"/>
              <a:t>notificaties over de opening van een dossier door een authentieke bron inzake handicap</a:t>
            </a:r>
            <a:endParaRPr lang="en-US" dirty="0"/>
          </a:p>
          <a:p>
            <a:pPr lvl="1"/>
            <a:r>
              <a:rPr lang="nl-NL" dirty="0"/>
              <a:t>beslissingen over de erkenningen van de handicap van de kinderen</a:t>
            </a:r>
            <a:endParaRPr lang="en-US" dirty="0"/>
          </a:p>
          <a:p>
            <a:pPr lvl="1"/>
            <a:r>
              <a:rPr lang="nl-NL" dirty="0"/>
              <a:t>beslissingen over de Tegemoetkoming voor Hulp Aan Bejaarden</a:t>
            </a:r>
            <a:endParaRPr lang="en-US" dirty="0"/>
          </a:p>
          <a:p>
            <a:pPr lvl="1"/>
            <a:r>
              <a:rPr lang="nl-NL" dirty="0"/>
              <a:t>in het najaar, beslissingen over de </a:t>
            </a:r>
            <a:r>
              <a:rPr lang="nl-NL" dirty="0" err="1"/>
              <a:t>inkomensvervangende</a:t>
            </a:r>
            <a:r>
              <a:rPr lang="nl-NL" dirty="0"/>
              <a:t> tegemoetkoming en over de integratietegemoetkoming (FOD Sociale Zekerheid)</a:t>
            </a:r>
            <a:endParaRPr lang="en-US" dirty="0"/>
          </a:p>
          <a:p>
            <a:r>
              <a:rPr lang="nl-NL" dirty="0"/>
              <a:t>opvangen van de evolutie in Vlaanderen: nieuwe evaluatiecriteria voor de toekenning van de Tegemoetkoming voor Hulp Aan Bejaarden (overgang naar </a:t>
            </a:r>
            <a:r>
              <a:rPr lang="nl-NL" dirty="0" err="1"/>
              <a:t>BelRai</a:t>
            </a:r>
            <a:r>
              <a:rPr lang="nl-NL" dirty="0"/>
              <a:t>)</a:t>
            </a:r>
            <a:endParaRPr lang="fr-FR" dirty="0"/>
          </a:p>
        </p:txBody>
      </p:sp>
    </p:spTree>
    <p:extLst>
      <p:ext uri="{BB962C8B-B14F-4D97-AF65-F5344CB8AC3E}">
        <p14:creationId xmlns:p14="http://schemas.microsoft.com/office/powerpoint/2010/main" val="267193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Verwachtingen &gt; overheid</a:t>
            </a:r>
            <a:endParaRPr lang="en-US" dirty="0"/>
          </a:p>
        </p:txBody>
      </p:sp>
      <p:sp>
        <p:nvSpPr>
          <p:cNvPr id="3" name="Content Placeholder 2"/>
          <p:cNvSpPr>
            <a:spLocks noGrp="1"/>
          </p:cNvSpPr>
          <p:nvPr>
            <p:ph idx="1"/>
          </p:nvPr>
        </p:nvSpPr>
        <p:spPr/>
        <p:txBody>
          <a:bodyPr>
            <a:normAutofit lnSpcReduction="10000"/>
          </a:bodyPr>
          <a:lstStyle/>
          <a:p>
            <a:r>
              <a:rPr lang="nl-BE" dirty="0"/>
              <a:t>burgers en ondernemingen die tevreden zijn omdat ze een geïntegreerde dienstverlening krijgen die voldoet aan hun verwachtingen met minimale kosten en lasten </a:t>
            </a:r>
          </a:p>
          <a:p>
            <a:r>
              <a:rPr lang="nl-NL" dirty="0"/>
              <a:t>maximaliseren van de effectiviteit van het sociaal beleid</a:t>
            </a:r>
          </a:p>
          <a:p>
            <a:r>
              <a:rPr lang="nl-BE" dirty="0"/>
              <a:t>kostenbeheersing voor alle betrokkenen</a:t>
            </a:r>
          </a:p>
          <a:p>
            <a:r>
              <a:rPr lang="nl-NL" dirty="0"/>
              <a:t>optimaliseren van de efficiëntie van de werking van de overheidsdiensten en de private instanties met opdrachten van algemeen belang</a:t>
            </a:r>
          </a:p>
          <a:p>
            <a:r>
              <a:rPr lang="nl-BE" dirty="0"/>
              <a:t>proactief gebruik van informatie voor</a:t>
            </a:r>
          </a:p>
          <a:p>
            <a:pPr lvl="1">
              <a:defRPr/>
            </a:pPr>
            <a:r>
              <a:rPr lang="nl-BE" dirty="0"/>
              <a:t>de automatische toekenning van rechten</a:t>
            </a:r>
          </a:p>
          <a:p>
            <a:pPr lvl="1">
              <a:defRPr/>
            </a:pPr>
            <a:r>
              <a:rPr lang="nl-BE" dirty="0"/>
              <a:t>de voorinvulling bij de informatie-inzameling</a:t>
            </a:r>
          </a:p>
          <a:p>
            <a:pPr lvl="1">
              <a:defRPr/>
            </a:pPr>
            <a:r>
              <a:rPr lang="nl-BE" dirty="0"/>
              <a:t>een gerichte informatieverstrekking aan de betrokkenen</a:t>
            </a:r>
          </a:p>
          <a:p>
            <a:pPr lvl="0"/>
            <a:r>
              <a:rPr lang="nl-BE" dirty="0">
                <a:solidFill>
                  <a:prstClr val="black"/>
                </a:solidFill>
              </a:rPr>
              <a:t>degelijke ondersteuning van het beleid</a:t>
            </a:r>
          </a:p>
          <a:p>
            <a:pPr lvl="0"/>
            <a:r>
              <a:rPr lang="nl-BE" dirty="0">
                <a:solidFill>
                  <a:prstClr val="black"/>
                </a:solidFill>
              </a:rPr>
              <a:t>bevorderen van de sociale inclusie</a:t>
            </a:r>
          </a:p>
          <a:p>
            <a:pPr lvl="0"/>
            <a:r>
              <a:rPr lang="nl-BE" dirty="0">
                <a:solidFill>
                  <a:prstClr val="black"/>
                </a:solidFill>
              </a:rPr>
              <a:t>vermijden en bestrijden van fraude</a:t>
            </a:r>
            <a:endParaRPr lang="nl-NL" dirty="0"/>
          </a:p>
          <a:p>
            <a:endParaRPr lang="en-US" dirty="0"/>
          </a:p>
        </p:txBody>
      </p:sp>
    </p:spTree>
    <p:extLst>
      <p:ext uri="{BB962C8B-B14F-4D97-AF65-F5344CB8AC3E}">
        <p14:creationId xmlns:p14="http://schemas.microsoft.com/office/powerpoint/2010/main" val="3820310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OCMW’s </a:t>
            </a:r>
            <a:endParaRPr lang="en-US" strike="sngStrike" dirty="0"/>
          </a:p>
        </p:txBody>
      </p:sp>
      <p:sp>
        <p:nvSpPr>
          <p:cNvPr id="3" name="Content Placeholder 2"/>
          <p:cNvSpPr>
            <a:spLocks noGrp="1"/>
          </p:cNvSpPr>
          <p:nvPr>
            <p:ph idx="1"/>
          </p:nvPr>
        </p:nvSpPr>
        <p:spPr/>
        <p:txBody>
          <a:bodyPr>
            <a:normAutofit fontScale="85000" lnSpcReduction="20000"/>
          </a:bodyPr>
          <a:lstStyle/>
          <a:p>
            <a:r>
              <a:rPr lang="nl-NL" dirty="0"/>
              <a:t>evolutie van NOVA+ </a:t>
            </a:r>
          </a:p>
          <a:p>
            <a:pPr lvl="1"/>
            <a:r>
              <a:rPr lang="nl-NL" dirty="0"/>
              <a:t>in versie 1 van NOVA+ kunnen de </a:t>
            </a:r>
            <a:r>
              <a:rPr lang="nl-NL" dirty="0" err="1"/>
              <a:t>OCMW’s</a:t>
            </a:r>
            <a:r>
              <a:rPr lang="nl-NL" dirty="0"/>
              <a:t> door middel van een </a:t>
            </a:r>
            <a:r>
              <a:rPr lang="nl-NL" dirty="0" err="1"/>
              <a:t>webservice</a:t>
            </a:r>
            <a:r>
              <a:rPr lang="nl-NL" dirty="0"/>
              <a:t> het correcte statuut van de persoon die hulp vraagt aan het OCMW bij de POD MI raadplegen; hierdoor kunnen incoherenties tussen beide entiteiten worden vermeden.</a:t>
            </a:r>
          </a:p>
          <a:p>
            <a:pPr lvl="1"/>
            <a:r>
              <a:rPr lang="nl-NL" dirty="0"/>
              <a:t>in 2022 zou deze dienst worden uitgebreid om de POD MI in de mogelijkheid te stellen het bedrag van de financiële hulp te berekenen en dit bedrag mee te delen aan het OCMW dat vervolgens de terugbetaling aan de federale overheid vraagt</a:t>
            </a:r>
            <a:endParaRPr lang="fr-FR" sz="600" dirty="0"/>
          </a:p>
          <a:p>
            <a:r>
              <a:rPr lang="fr-FR" sz="1900" dirty="0" err="1"/>
              <a:t>BelRAI</a:t>
            </a:r>
            <a:r>
              <a:rPr lang="fr-FR" dirty="0"/>
              <a:t> </a:t>
            </a:r>
          </a:p>
          <a:p>
            <a:pPr lvl="1"/>
            <a:r>
              <a:rPr lang="nl-NL" sz="1700" dirty="0"/>
              <a:t>sinds juni 2021 hebben de Vlaamse </a:t>
            </a:r>
            <a:r>
              <a:rPr lang="nl-NL" sz="1700" dirty="0" err="1"/>
              <a:t>OCMW’s</a:t>
            </a:r>
            <a:r>
              <a:rPr lang="nl-NL" sz="1700" dirty="0"/>
              <a:t> en de welzijnsverenigingen via </a:t>
            </a:r>
            <a:r>
              <a:rPr lang="nl-NL" sz="1700" dirty="0" err="1"/>
              <a:t>BelRAI</a:t>
            </a:r>
            <a:r>
              <a:rPr lang="nl-NL" sz="1700" dirty="0"/>
              <a:t> toegang tot de zelfredzaamheidsgraad van bepaalde van hun klanten</a:t>
            </a:r>
            <a:endParaRPr lang="fr-FR" sz="600" dirty="0"/>
          </a:p>
          <a:p>
            <a:r>
              <a:rPr lang="nl-BE" dirty="0"/>
              <a:t>beschikbaarstelling van nieuwe authentieke bronnen, o.a.</a:t>
            </a:r>
            <a:endParaRPr lang="en-US" dirty="0"/>
          </a:p>
          <a:p>
            <a:pPr lvl="1"/>
            <a:r>
              <a:rPr lang="nl-BE" dirty="0"/>
              <a:t>arbeidsongeschiktheid bij de ziekenfondsen (door de ziekenfondsen uitgesteld tot het tweede semester van 2021)</a:t>
            </a:r>
            <a:endParaRPr lang="en-US" dirty="0"/>
          </a:p>
          <a:p>
            <a:pPr lvl="1"/>
            <a:r>
              <a:rPr lang="nl-BE" dirty="0"/>
              <a:t>arbeidsongeval (in onderzoek)</a:t>
            </a:r>
            <a:endParaRPr lang="en-US" dirty="0"/>
          </a:p>
          <a:p>
            <a:pPr lvl="1"/>
            <a:r>
              <a:rPr lang="nl-BE" dirty="0"/>
              <a:t>vakantiegeld (in uitvoering)</a:t>
            </a:r>
            <a:endParaRPr lang="en-US" dirty="0"/>
          </a:p>
          <a:p>
            <a:pPr lvl="1"/>
            <a:r>
              <a:rPr lang="nl-BE" dirty="0"/>
              <a:t>studiebeurzen in Vlaanderen (op langere termijn)</a:t>
            </a:r>
            <a:endParaRPr lang="en-US" dirty="0"/>
          </a:p>
          <a:p>
            <a:pPr lvl="1"/>
            <a:r>
              <a:rPr lang="nl-BE" dirty="0"/>
              <a:t>diploma’s in Wallonië (op langere termijn)</a:t>
            </a:r>
            <a:endParaRPr lang="fr-FR" sz="600" dirty="0">
              <a:solidFill>
                <a:srgbClr val="FF0000"/>
              </a:solidFill>
            </a:endParaRPr>
          </a:p>
          <a:p>
            <a:r>
              <a:rPr lang="nl-BE" dirty="0"/>
              <a:t>raadpleging van de plaatsingsdiensten</a:t>
            </a:r>
            <a:endParaRPr lang="en-US" dirty="0"/>
          </a:p>
          <a:p>
            <a:pPr lvl="1"/>
            <a:r>
              <a:rPr lang="nl-BE" dirty="0"/>
              <a:t>in 2021 hebben de </a:t>
            </a:r>
            <a:r>
              <a:rPr lang="nl-BE" dirty="0" err="1"/>
              <a:t>OCMW’s</a:t>
            </a:r>
            <a:r>
              <a:rPr lang="nl-BE" dirty="0"/>
              <a:t> toegang gekregen tot de inschrijving als werkzoekende in Brussel, </a:t>
            </a:r>
            <a:r>
              <a:rPr lang="nl-BE" dirty="0" err="1"/>
              <a:t>Actiris</a:t>
            </a:r>
            <a:r>
              <a:rPr lang="nl-BE" dirty="0"/>
              <a:t> volgt dus het voorbeeld van de FOREM die zijn gegevensbank heeft opengesteld in 2020</a:t>
            </a:r>
            <a:endParaRPr lang="en-US" dirty="0"/>
          </a:p>
          <a:p>
            <a:pPr lvl="1"/>
            <a:r>
              <a:rPr lang="nl-BE" dirty="0"/>
              <a:t>besprekingen aan de gang met de VDAB opdat deze instelling dezelfde gegevens zou bezorgen vanaf 2022</a:t>
            </a:r>
            <a:endParaRPr lang="en-US" dirty="0"/>
          </a:p>
        </p:txBody>
      </p:sp>
    </p:spTree>
    <p:extLst>
      <p:ext uri="{BB962C8B-B14F-4D97-AF65-F5344CB8AC3E}">
        <p14:creationId xmlns:p14="http://schemas.microsoft.com/office/powerpoint/2010/main" val="2636671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a:t>Fraudebestrijding</a:t>
            </a:r>
            <a:endParaRPr lang="en-US" altLang="en-US" dirty="0"/>
          </a:p>
        </p:txBody>
      </p:sp>
      <p:sp>
        <p:nvSpPr>
          <p:cNvPr id="22531" name="Content Placeholder 2"/>
          <p:cNvSpPr>
            <a:spLocks noGrp="1"/>
          </p:cNvSpPr>
          <p:nvPr>
            <p:ph idx="1"/>
          </p:nvPr>
        </p:nvSpPr>
        <p:spPr/>
        <p:txBody>
          <a:bodyPr>
            <a:normAutofit/>
          </a:bodyPr>
          <a:lstStyle/>
          <a:p>
            <a:r>
              <a:rPr lang="nl-BE" dirty="0"/>
              <a:t>de KSZ verleent, op vraag van de respectieve overheden, reeds meer dan  15 jaar haar medewerking aan de strijd tegen en de voorkoming van sociale en fiscale fraude</a:t>
            </a:r>
          </a:p>
          <a:p>
            <a:r>
              <a:rPr lang="nl-BE" dirty="0"/>
              <a:t>&gt; </a:t>
            </a:r>
            <a:r>
              <a:rPr lang="nl-BE" dirty="0">
                <a:solidFill>
                  <a:srgbClr val="008CB2"/>
                </a:solidFill>
              </a:rPr>
              <a:t>120</a:t>
            </a:r>
            <a:r>
              <a:rPr lang="nl-BE" dirty="0"/>
              <a:t> gestructureerde gegevensstromen ontwikkeld die datamatching of datamining mogelijk maken bv. tot detectie van cumul tussen werkloosheidsuitkeringen en loon, of cumul van ziekte-uitkeringen met pensioen</a:t>
            </a:r>
          </a:p>
          <a:p>
            <a:r>
              <a:rPr lang="en-US" dirty="0" err="1"/>
              <a:t>actieve</a:t>
            </a:r>
            <a:r>
              <a:rPr lang="en-US" dirty="0"/>
              <a:t> </a:t>
            </a:r>
            <a:r>
              <a:rPr lang="en-US" dirty="0" err="1"/>
              <a:t>deelname</a:t>
            </a:r>
            <a:r>
              <a:rPr lang="en-US" dirty="0"/>
              <a:t> </a:t>
            </a:r>
            <a:r>
              <a:rPr lang="en-US" dirty="0" err="1"/>
              <a:t>aan</a:t>
            </a:r>
            <a:r>
              <a:rPr lang="en-US" dirty="0"/>
              <a:t> het College voor de </a:t>
            </a:r>
            <a:r>
              <a:rPr lang="en-US" dirty="0" err="1"/>
              <a:t>strijd</a:t>
            </a:r>
            <a:r>
              <a:rPr lang="en-US" dirty="0"/>
              <a:t> </a:t>
            </a:r>
            <a:r>
              <a:rPr lang="en-US" dirty="0" err="1"/>
              <a:t>tegen</a:t>
            </a:r>
            <a:r>
              <a:rPr lang="en-US" dirty="0"/>
              <a:t> </a:t>
            </a:r>
            <a:r>
              <a:rPr lang="en-US" dirty="0" err="1"/>
              <a:t>fiscale</a:t>
            </a:r>
            <a:r>
              <a:rPr lang="en-US" dirty="0"/>
              <a:t> </a:t>
            </a:r>
            <a:r>
              <a:rPr lang="en-US" dirty="0" err="1"/>
              <a:t>en</a:t>
            </a:r>
            <a:r>
              <a:rPr lang="en-US" dirty="0"/>
              <a:t> </a:t>
            </a:r>
            <a:r>
              <a:rPr lang="en-US" dirty="0" err="1"/>
              <a:t>sociale</a:t>
            </a:r>
            <a:r>
              <a:rPr lang="en-US" dirty="0"/>
              <a:t> </a:t>
            </a:r>
            <a:r>
              <a:rPr lang="en-US" dirty="0" err="1"/>
              <a:t>fraude</a:t>
            </a:r>
            <a:endParaRPr lang="en-US" dirty="0"/>
          </a:p>
          <a:p>
            <a:pPr lvl="1"/>
            <a:endParaRPr lang="en-US" dirty="0"/>
          </a:p>
        </p:txBody>
      </p:sp>
    </p:spTree>
    <p:extLst>
      <p:ext uri="{BB962C8B-B14F-4D97-AF65-F5344CB8AC3E}">
        <p14:creationId xmlns:p14="http://schemas.microsoft.com/office/powerpoint/2010/main" val="2192232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03413" y="257545"/>
            <a:ext cx="11645152" cy="1325563"/>
          </a:xfrm>
          <a:noFill/>
        </p:spPr>
        <p:txBody>
          <a:bodyPr>
            <a:normAutofit/>
          </a:bodyPr>
          <a:lstStyle/>
          <a:p>
            <a:r>
              <a:rPr lang="fr-BE" altLang="en-US" dirty="0" err="1"/>
              <a:t>Fraudebestrijding</a:t>
            </a:r>
            <a:r>
              <a:rPr lang="fr-BE" altLang="en-US" dirty="0"/>
              <a:t> - Single Permit (</a:t>
            </a:r>
            <a:r>
              <a:rPr lang="fr-BE" altLang="en-US" dirty="0" err="1"/>
              <a:t>gecombineerde</a:t>
            </a:r>
            <a:r>
              <a:rPr lang="fr-BE" altLang="en-US" dirty="0"/>
              <a:t> </a:t>
            </a:r>
            <a:r>
              <a:rPr lang="fr-BE" altLang="en-US" dirty="0" err="1"/>
              <a:t>vergunning</a:t>
            </a:r>
            <a:r>
              <a:rPr lang="fr-BE" altLang="en-US" dirty="0"/>
              <a:t>)</a:t>
            </a:r>
            <a:endParaRPr lang="en-US" altLang="en-US" dirty="0"/>
          </a:p>
        </p:txBody>
      </p:sp>
      <p:sp>
        <p:nvSpPr>
          <p:cNvPr id="22531" name="Content Placeholder 2"/>
          <p:cNvSpPr>
            <a:spLocks noGrp="1"/>
          </p:cNvSpPr>
          <p:nvPr>
            <p:ph idx="1"/>
          </p:nvPr>
        </p:nvSpPr>
        <p:spPr/>
        <p:txBody>
          <a:bodyPr>
            <a:normAutofit/>
          </a:bodyPr>
          <a:lstStyle/>
          <a:p>
            <a:r>
              <a:rPr lang="en-US" dirty="0" err="1"/>
              <a:t>tijdelijke</a:t>
            </a:r>
            <a:r>
              <a:rPr lang="en-US" dirty="0"/>
              <a:t> </a:t>
            </a:r>
            <a:r>
              <a:rPr lang="en-US" dirty="0" err="1"/>
              <a:t>tewerkstelling</a:t>
            </a:r>
            <a:r>
              <a:rPr lang="en-US" dirty="0"/>
              <a:t> in </a:t>
            </a:r>
            <a:r>
              <a:rPr lang="en-US" dirty="0" err="1"/>
              <a:t>België</a:t>
            </a:r>
            <a:r>
              <a:rPr lang="en-US" dirty="0"/>
              <a:t> van </a:t>
            </a:r>
            <a:r>
              <a:rPr lang="en-US" dirty="0" err="1"/>
              <a:t>niet</a:t>
            </a:r>
            <a:r>
              <a:rPr lang="en-US" dirty="0"/>
              <a:t> EU-</a:t>
            </a:r>
            <a:r>
              <a:rPr lang="en-US" dirty="0" err="1"/>
              <a:t>onderdanen</a:t>
            </a:r>
            <a:endParaRPr lang="en-US" dirty="0"/>
          </a:p>
          <a:p>
            <a:r>
              <a:rPr lang="en-US" dirty="0" err="1"/>
              <a:t>verblijfsvergunning</a:t>
            </a:r>
            <a:r>
              <a:rPr lang="en-US" dirty="0"/>
              <a:t> (</a:t>
            </a:r>
            <a:r>
              <a:rPr lang="en-US" dirty="0" err="1"/>
              <a:t>federale</a:t>
            </a:r>
            <a:r>
              <a:rPr lang="en-US" dirty="0"/>
              <a:t> </a:t>
            </a:r>
            <a:r>
              <a:rPr lang="en-US" dirty="0" err="1"/>
              <a:t>bevoegdheid</a:t>
            </a:r>
            <a:r>
              <a:rPr lang="en-US" dirty="0"/>
              <a:t>) </a:t>
            </a:r>
            <a:r>
              <a:rPr lang="en-US" dirty="0" err="1"/>
              <a:t>en</a:t>
            </a:r>
            <a:r>
              <a:rPr lang="en-US" dirty="0"/>
              <a:t> </a:t>
            </a:r>
            <a:r>
              <a:rPr lang="en-US" dirty="0" err="1"/>
              <a:t>arbeidskaart</a:t>
            </a:r>
            <a:r>
              <a:rPr lang="en-US" dirty="0"/>
              <a:t> (</a:t>
            </a:r>
            <a:r>
              <a:rPr lang="en-US" dirty="0" err="1"/>
              <a:t>gewestelijke</a:t>
            </a:r>
            <a:r>
              <a:rPr lang="en-US" dirty="0"/>
              <a:t> </a:t>
            </a:r>
            <a:r>
              <a:rPr lang="en-US" dirty="0" err="1"/>
              <a:t>bevoegdheid</a:t>
            </a:r>
            <a:r>
              <a:rPr lang="en-US" dirty="0"/>
              <a:t>)</a:t>
            </a:r>
          </a:p>
          <a:p>
            <a:r>
              <a:rPr lang="en-US" dirty="0"/>
              <a:t>Single Permit platform </a:t>
            </a:r>
            <a:r>
              <a:rPr lang="en-US" dirty="0" err="1"/>
              <a:t>schermt</a:t>
            </a:r>
            <a:r>
              <a:rPr lang="en-US" dirty="0"/>
              <a:t> die </a:t>
            </a:r>
            <a:r>
              <a:rPr lang="en-US" dirty="0" err="1"/>
              <a:t>complexiteit</a:t>
            </a:r>
            <a:r>
              <a:rPr lang="en-US" dirty="0"/>
              <a:t> </a:t>
            </a:r>
            <a:r>
              <a:rPr lang="en-US" dirty="0" err="1"/>
              <a:t>af</a:t>
            </a:r>
            <a:r>
              <a:rPr lang="en-US" dirty="0"/>
              <a:t> voor de </a:t>
            </a:r>
            <a:r>
              <a:rPr lang="en-US" dirty="0" err="1"/>
              <a:t>gebruiker</a:t>
            </a:r>
            <a:r>
              <a:rPr lang="en-US" dirty="0"/>
              <a:t> (</a:t>
            </a:r>
            <a:r>
              <a:rPr lang="en-US" dirty="0" err="1"/>
              <a:t>Belgische</a:t>
            </a:r>
            <a:r>
              <a:rPr lang="en-US" dirty="0"/>
              <a:t> </a:t>
            </a:r>
            <a:r>
              <a:rPr lang="en-US" dirty="0" err="1"/>
              <a:t>en</a:t>
            </a:r>
            <a:r>
              <a:rPr lang="en-US" dirty="0"/>
              <a:t> </a:t>
            </a:r>
            <a:r>
              <a:rPr lang="en-US" dirty="0" err="1"/>
              <a:t>buitenlandse</a:t>
            </a:r>
            <a:r>
              <a:rPr lang="en-US" dirty="0"/>
              <a:t> </a:t>
            </a:r>
            <a:r>
              <a:rPr lang="en-US" dirty="0" err="1"/>
              <a:t>werkgever</a:t>
            </a:r>
            <a:r>
              <a:rPr lang="en-US" dirty="0"/>
              <a:t>) </a:t>
            </a:r>
            <a:r>
              <a:rPr lang="en-US" dirty="0" err="1"/>
              <a:t>bij</a:t>
            </a:r>
            <a:r>
              <a:rPr lang="en-US" dirty="0"/>
              <a:t> de </a:t>
            </a:r>
            <a:r>
              <a:rPr lang="en-US" dirty="0" err="1"/>
              <a:t>aanvraag</a:t>
            </a:r>
            <a:r>
              <a:rPr lang="en-US" dirty="0"/>
              <a:t> </a:t>
            </a:r>
          </a:p>
          <a:p>
            <a:r>
              <a:rPr lang="en-US" dirty="0" err="1"/>
              <a:t>gebruik</a:t>
            </a:r>
            <a:r>
              <a:rPr lang="en-US" dirty="0"/>
              <a:t> van </a:t>
            </a:r>
            <a:r>
              <a:rPr lang="en-US" dirty="0" err="1"/>
              <a:t>belgianIDpro-applicatie</a:t>
            </a:r>
            <a:r>
              <a:rPr lang="en-US" dirty="0"/>
              <a:t> die een </a:t>
            </a:r>
            <a:r>
              <a:rPr lang="en-US" dirty="0" err="1"/>
              <a:t>beroep</a:t>
            </a:r>
            <a:r>
              <a:rPr lang="en-US" dirty="0"/>
              <a:t> </a:t>
            </a:r>
            <a:r>
              <a:rPr lang="en-US" dirty="0" err="1"/>
              <a:t>doet</a:t>
            </a:r>
            <a:r>
              <a:rPr lang="en-US" dirty="0"/>
              <a:t> op de KSZ-</a:t>
            </a:r>
            <a:r>
              <a:rPr lang="en-US" dirty="0" err="1"/>
              <a:t>registerdiensten</a:t>
            </a:r>
            <a:r>
              <a:rPr lang="en-US" dirty="0"/>
              <a:t> tot </a:t>
            </a:r>
            <a:r>
              <a:rPr lang="en-US" dirty="0" err="1"/>
              <a:t>correcte</a:t>
            </a:r>
            <a:r>
              <a:rPr lang="en-US" dirty="0"/>
              <a:t> </a:t>
            </a:r>
            <a:r>
              <a:rPr lang="en-US" dirty="0" err="1"/>
              <a:t>identificatie</a:t>
            </a:r>
            <a:r>
              <a:rPr lang="en-US" dirty="0"/>
              <a:t> van de  </a:t>
            </a:r>
            <a:r>
              <a:rPr lang="en-US" dirty="0" err="1"/>
              <a:t>buitenlandse</a:t>
            </a:r>
            <a:r>
              <a:rPr lang="en-US" dirty="0"/>
              <a:t> </a:t>
            </a:r>
            <a:r>
              <a:rPr lang="en-US" dirty="0" err="1"/>
              <a:t>werkkracht</a:t>
            </a:r>
            <a:endParaRPr lang="en-US" dirty="0"/>
          </a:p>
        </p:txBody>
      </p:sp>
    </p:spTree>
    <p:extLst>
      <p:ext uri="{BB962C8B-B14F-4D97-AF65-F5344CB8AC3E}">
        <p14:creationId xmlns:p14="http://schemas.microsoft.com/office/powerpoint/2010/main" val="8625231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a:t>Fraudebestrijding</a:t>
            </a:r>
            <a:r>
              <a:rPr lang="fr-BE" altLang="en-US" dirty="0"/>
              <a:t> - </a:t>
            </a:r>
            <a:r>
              <a:rPr lang="fr-BE" altLang="en-US" dirty="0" err="1"/>
              <a:t>My</a:t>
            </a:r>
            <a:r>
              <a:rPr lang="fr-BE" altLang="en-US" dirty="0"/>
              <a:t> Digital Inspection Assistant </a:t>
            </a:r>
            <a:endParaRPr lang="en-US" altLang="en-US" dirty="0"/>
          </a:p>
        </p:txBody>
      </p:sp>
      <p:sp>
        <p:nvSpPr>
          <p:cNvPr id="22531" name="Content Placeholder 2"/>
          <p:cNvSpPr>
            <a:spLocks noGrp="1"/>
          </p:cNvSpPr>
          <p:nvPr>
            <p:ph idx="1"/>
          </p:nvPr>
        </p:nvSpPr>
        <p:spPr/>
        <p:txBody>
          <a:bodyPr>
            <a:normAutofit lnSpcReduction="10000"/>
          </a:bodyPr>
          <a:lstStyle/>
          <a:p>
            <a:r>
              <a:rPr lang="nl-NL" dirty="0" err="1"/>
              <a:t>MyDIA</a:t>
            </a:r>
            <a:r>
              <a:rPr lang="nl-NL" dirty="0"/>
              <a:t> voor de verbetering van de samenwerking tussen de inspectiediensten in de strijd tegen de sociale fraude </a:t>
            </a:r>
          </a:p>
          <a:p>
            <a:r>
              <a:rPr lang="nl-NL" dirty="0"/>
              <a:t>mobiele applicatie voor de inspectiediensten van de RSZ, RVA, FOD WASO, RIZIV en RSVZ tot het raadplegen van identificatiegegevens bij diverse gegevensbronnen </a:t>
            </a:r>
          </a:p>
          <a:p>
            <a:pPr lvl="1"/>
            <a:r>
              <a:rPr lang="nl-NL" dirty="0"/>
              <a:t>Rijksregister &amp; KSZ-registers </a:t>
            </a:r>
          </a:p>
          <a:p>
            <a:pPr lvl="1"/>
            <a:r>
              <a:rPr lang="nl-NL" dirty="0"/>
              <a:t>personeelsbestand</a:t>
            </a:r>
          </a:p>
          <a:p>
            <a:pPr lvl="1"/>
            <a:r>
              <a:rPr lang="nl-NL" dirty="0"/>
              <a:t>werkloosheidssector</a:t>
            </a:r>
          </a:p>
          <a:p>
            <a:pPr lvl="1"/>
            <a:r>
              <a:rPr lang="nl-NL" dirty="0"/>
              <a:t>sector der zelfstandigen</a:t>
            </a:r>
          </a:p>
          <a:p>
            <a:pPr lvl="1"/>
            <a:r>
              <a:rPr lang="nl-NL" dirty="0"/>
              <a:t>LIMOSA</a:t>
            </a:r>
          </a:p>
          <a:p>
            <a:pPr lvl="1"/>
            <a:endParaRPr lang="nl-NL" sz="800" dirty="0"/>
          </a:p>
          <a:p>
            <a:r>
              <a:rPr lang="nl-NL" dirty="0"/>
              <a:t>i</a:t>
            </a:r>
            <a:r>
              <a:rPr lang="en-US" dirty="0"/>
              <a:t>n 2022, </a:t>
            </a:r>
            <a:r>
              <a:rPr lang="en-US" dirty="0" err="1"/>
              <a:t>bijkomende</a:t>
            </a:r>
            <a:r>
              <a:rPr lang="en-US" dirty="0"/>
              <a:t> </a:t>
            </a:r>
            <a:r>
              <a:rPr lang="en-US" dirty="0" err="1"/>
              <a:t>gegevensbronnen</a:t>
            </a:r>
            <a:r>
              <a:rPr lang="en-US" dirty="0"/>
              <a:t> </a:t>
            </a:r>
            <a:r>
              <a:rPr lang="en-US" dirty="0" err="1"/>
              <a:t>worden</a:t>
            </a:r>
            <a:r>
              <a:rPr lang="en-US" dirty="0"/>
              <a:t> </a:t>
            </a:r>
            <a:r>
              <a:rPr lang="en-US" dirty="0" err="1"/>
              <a:t>ontsloten</a:t>
            </a:r>
            <a:r>
              <a:rPr lang="en-US" dirty="0"/>
              <a:t> </a:t>
            </a:r>
          </a:p>
          <a:p>
            <a:pPr lvl="1"/>
            <a:r>
              <a:rPr lang="en-US" dirty="0" err="1"/>
              <a:t>DmfA</a:t>
            </a:r>
            <a:endParaRPr lang="en-US" dirty="0"/>
          </a:p>
          <a:p>
            <a:pPr lvl="1"/>
            <a:r>
              <a:rPr lang="en-US" dirty="0"/>
              <a:t>FOD </a:t>
            </a:r>
            <a:r>
              <a:rPr lang="en-US" dirty="0" err="1"/>
              <a:t>Mobiliteit</a:t>
            </a:r>
            <a:endParaRPr lang="en-US" dirty="0"/>
          </a:p>
          <a:p>
            <a:pPr lvl="1"/>
            <a:r>
              <a:rPr lang="en-US" dirty="0" err="1"/>
              <a:t>ziekte</a:t>
            </a:r>
            <a:r>
              <a:rPr lang="en-US" dirty="0"/>
              <a:t>- </a:t>
            </a:r>
            <a:r>
              <a:rPr lang="en-US" dirty="0" err="1"/>
              <a:t>en</a:t>
            </a:r>
            <a:r>
              <a:rPr lang="en-US" dirty="0"/>
              <a:t> </a:t>
            </a:r>
            <a:r>
              <a:rPr lang="en-US" dirty="0" err="1"/>
              <a:t>invaliditeitgegevens</a:t>
            </a:r>
            <a:endParaRPr lang="en-US" dirty="0"/>
          </a:p>
          <a:p>
            <a:pPr lvl="1"/>
            <a:r>
              <a:rPr lang="en-US" dirty="0"/>
              <a:t>Single Permit</a:t>
            </a:r>
          </a:p>
        </p:txBody>
      </p:sp>
    </p:spTree>
    <p:extLst>
      <p:ext uri="{BB962C8B-B14F-4D97-AF65-F5344CB8AC3E}">
        <p14:creationId xmlns:p14="http://schemas.microsoft.com/office/powerpoint/2010/main" val="2882909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Isi</a:t>
            </a:r>
            <a:r>
              <a:rPr lang="fr-BE" dirty="0"/>
              <a:t>+ </a:t>
            </a:r>
            <a:r>
              <a:rPr lang="fr-BE" dirty="0" err="1"/>
              <a:t>kaart</a:t>
            </a:r>
            <a:endParaRPr lang="en-US" dirty="0"/>
          </a:p>
        </p:txBody>
      </p:sp>
      <p:sp>
        <p:nvSpPr>
          <p:cNvPr id="3" name="Content Placeholder 2"/>
          <p:cNvSpPr>
            <a:spLocks noGrp="1"/>
          </p:cNvSpPr>
          <p:nvPr>
            <p:ph idx="1"/>
          </p:nvPr>
        </p:nvSpPr>
        <p:spPr/>
        <p:txBody>
          <a:bodyPr>
            <a:normAutofit/>
          </a:bodyPr>
          <a:lstStyle/>
          <a:p>
            <a:r>
              <a:rPr lang="nl-BE" dirty="0"/>
              <a:t>systeem voor</a:t>
            </a:r>
          </a:p>
          <a:p>
            <a:pPr lvl="1"/>
            <a:r>
              <a:rPr lang="nl-BE" dirty="0"/>
              <a:t>de beveiligde online raadpleging in real time via </a:t>
            </a:r>
            <a:r>
              <a:rPr lang="nl-BE" dirty="0" err="1"/>
              <a:t>MyCareNet</a:t>
            </a:r>
            <a:r>
              <a:rPr lang="nl-BE" dirty="0"/>
              <a:t> van de administratieve gegevens die door de OA worden beheerd</a:t>
            </a:r>
          </a:p>
          <a:p>
            <a:pPr lvl="1"/>
            <a:r>
              <a:rPr lang="nl-BE" dirty="0"/>
              <a:t>de identificatie van de sociale verzekerden aan de hand van het INSZ dat  beschikbaar is op de aan de personen die niet over een </a:t>
            </a:r>
            <a:r>
              <a:rPr lang="nl-BE" dirty="0" err="1"/>
              <a:t>elektroelektronische</a:t>
            </a:r>
            <a:r>
              <a:rPr lang="nl-BE" dirty="0"/>
              <a:t> identiteitsbewijzen en op de residuaire </a:t>
            </a:r>
            <a:r>
              <a:rPr lang="nl-BE" dirty="0" err="1"/>
              <a:t>isi</a:t>
            </a:r>
            <a:r>
              <a:rPr lang="nl-BE" baseline="30000" dirty="0"/>
              <a:t>+</a:t>
            </a:r>
            <a:r>
              <a:rPr lang="nl-BE" dirty="0"/>
              <a:t>-kaart</a:t>
            </a:r>
            <a:endParaRPr lang="fr-FR" dirty="0"/>
          </a:p>
          <a:p>
            <a:r>
              <a:rPr lang="nl-BE" dirty="0"/>
              <a:t>de </a:t>
            </a:r>
            <a:r>
              <a:rPr lang="nl-BE" dirty="0" err="1"/>
              <a:t>isi</a:t>
            </a:r>
            <a:r>
              <a:rPr lang="nl-BE" baseline="30000" dirty="0"/>
              <a:t>+</a:t>
            </a:r>
            <a:r>
              <a:rPr lang="nl-BE" dirty="0"/>
              <a:t>-kaart wordt geleidelijk uitgereikt</a:t>
            </a:r>
          </a:p>
          <a:p>
            <a:pPr lvl="1"/>
            <a:r>
              <a:rPr lang="nl-BE" dirty="0" err="1"/>
              <a:t>nisch</a:t>
            </a:r>
            <a:r>
              <a:rPr lang="nl-BE" dirty="0"/>
              <a:t> identiteitsbewijs kunnen beschikken, maar die wel beschikken over een sociale dekking om in België gezondheidszorg te ontvangen, voornamelijk </a:t>
            </a:r>
          </a:p>
          <a:p>
            <a:pPr lvl="2"/>
            <a:r>
              <a:rPr lang="nl-BE" dirty="0"/>
              <a:t>aan grensarbeiders die in het buitenland wonen en in België werken</a:t>
            </a:r>
          </a:p>
          <a:p>
            <a:pPr lvl="2"/>
            <a:r>
              <a:rPr lang="nl-BE" dirty="0"/>
              <a:t>aan gepensioneerden met een buitenlandse nationaliteit die naar het buitenland vertrokken zijn na in België te hebben gewerkt en tot het Belgische </a:t>
            </a:r>
            <a:r>
              <a:rPr lang="nl-BE" dirty="0" err="1"/>
              <a:t>socialezekerheidssysteem</a:t>
            </a:r>
            <a:r>
              <a:rPr lang="nl-BE" dirty="0"/>
              <a:t> te hebben bijgedragen</a:t>
            </a:r>
          </a:p>
          <a:p>
            <a:pPr lvl="1">
              <a:spcBef>
                <a:spcPts val="1000"/>
              </a:spcBef>
            </a:pPr>
            <a:r>
              <a:rPr lang="nl-BE" dirty="0"/>
              <a:t>aan alle kinderen &lt; 12 jaar </a:t>
            </a:r>
            <a:endParaRPr lang="nl-NL" sz="2000" dirty="0"/>
          </a:p>
          <a:p>
            <a:r>
              <a:rPr lang="fr-FR" dirty="0"/>
              <a:t>&gt; 2,8 </a:t>
            </a:r>
            <a:r>
              <a:rPr lang="fr-FR" dirty="0" err="1"/>
              <a:t>miljoen</a:t>
            </a:r>
            <a:r>
              <a:rPr lang="fr-FR" dirty="0"/>
              <a:t> </a:t>
            </a:r>
            <a:r>
              <a:rPr lang="fr-FR" dirty="0" err="1"/>
              <a:t>isi</a:t>
            </a:r>
            <a:r>
              <a:rPr lang="fr-FR" dirty="0"/>
              <a:t>+-</a:t>
            </a:r>
            <a:r>
              <a:rPr lang="fr-FR" dirty="0" err="1"/>
              <a:t>kaarten</a:t>
            </a:r>
            <a:r>
              <a:rPr lang="fr-FR" dirty="0"/>
              <a:t> </a:t>
            </a:r>
            <a:r>
              <a:rPr lang="fr-FR" dirty="0" err="1"/>
              <a:t>werden</a:t>
            </a:r>
            <a:r>
              <a:rPr lang="fr-FR" dirty="0"/>
              <a:t> </a:t>
            </a:r>
            <a:r>
              <a:rPr lang="fr-FR" dirty="0" err="1"/>
              <a:t>aangemaakt</a:t>
            </a:r>
            <a:r>
              <a:rPr lang="fr-FR" dirty="0"/>
              <a:t> (</a:t>
            </a:r>
            <a:r>
              <a:rPr lang="fr-FR" dirty="0" err="1"/>
              <a:t>waarvan</a:t>
            </a:r>
            <a:r>
              <a:rPr lang="fr-FR" dirty="0"/>
              <a:t> 148.230 in 2023) </a:t>
            </a:r>
          </a:p>
        </p:txBody>
      </p:sp>
    </p:spTree>
    <p:extLst>
      <p:ext uri="{BB962C8B-B14F-4D97-AF65-F5344CB8AC3E}">
        <p14:creationId xmlns:p14="http://schemas.microsoft.com/office/powerpoint/2010/main" val="19430036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isi</a:t>
            </a:r>
            <a:r>
              <a:rPr lang="fr-BE" dirty="0"/>
              <a:t>+ </a:t>
            </a:r>
            <a:r>
              <a:rPr lang="fr-BE" dirty="0" err="1"/>
              <a:t>kaart</a:t>
            </a:r>
            <a:endParaRPr lang="en-US" baseline="30000" dirty="0"/>
          </a:p>
        </p:txBody>
      </p:sp>
      <p:pic>
        <p:nvPicPr>
          <p:cNvPr id="10"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650252"/>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p:nvPr/>
        </p:nvGrpSpPr>
        <p:grpSpPr>
          <a:xfrm>
            <a:off x="6456040" y="1412776"/>
            <a:ext cx="3456384" cy="2172460"/>
            <a:chOff x="1641575" y="1628775"/>
            <a:chExt cx="7200800" cy="4525963"/>
          </a:xfrm>
        </p:grpSpPr>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1641575" y="1936090"/>
              <a:ext cx="2100233" cy="3911332"/>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a:spcBef>
                  <a:spcPct val="0"/>
                </a:spcBef>
                <a:buFontTx/>
                <a:buNone/>
              </a:pPr>
              <a:r>
                <a:rPr lang="nl-BE" sz="1000" b="1">
                  <a:solidFill>
                    <a:srgbClr val="000000"/>
                  </a:solidFill>
                </a:rPr>
                <a:t>Barcode</a:t>
              </a:r>
            </a:p>
            <a:p>
              <a:pPr>
                <a:spcBef>
                  <a:spcPct val="0"/>
                </a:spcBef>
                <a:buFontTx/>
                <a:buNone/>
              </a:pPr>
              <a:endParaRPr lang="en-US" altLang="en-US" sz="1000" b="1" dirty="0">
                <a:solidFill>
                  <a:srgbClr val="000000"/>
                </a:solidFill>
              </a:endParaRPr>
            </a:p>
            <a:p>
              <a:pPr>
                <a:spcBef>
                  <a:spcPct val="0"/>
                </a:spcBef>
                <a:buFontTx/>
                <a:buNone/>
              </a:pPr>
              <a:r>
                <a:rPr lang="nl-BE" sz="1000">
                  <a:solidFill>
                    <a:srgbClr val="000000"/>
                  </a:solidFill>
                </a:rPr>
                <a:t>Bevat de volgende</a:t>
              </a:r>
              <a:br>
                <a:rPr lang="nl-BE" sz="1000">
                  <a:solidFill>
                    <a:srgbClr val="000000"/>
                  </a:solidFill>
                </a:rPr>
              </a:br>
              <a:r>
                <a:rPr lang="nl-BE" sz="1000">
                  <a:solidFill>
                    <a:srgbClr val="000000"/>
                  </a:solidFill>
                </a:rPr>
                <a:t>gegevens:</a:t>
              </a:r>
            </a:p>
            <a:p>
              <a:pPr>
                <a:spcBef>
                  <a:spcPct val="0"/>
                </a:spcBef>
                <a:buFontTx/>
                <a:buNone/>
              </a:pPr>
              <a:r>
                <a:rPr lang="nl-BE" sz="1000">
                  <a:solidFill>
                    <a:srgbClr val="000000"/>
                  </a:solidFill>
                </a:rPr>
                <a:t> </a:t>
              </a:r>
            </a:p>
            <a:p>
              <a:pPr>
                <a:spcBef>
                  <a:spcPct val="0"/>
                </a:spcBef>
                <a:buFontTx/>
                <a:buNone/>
              </a:pPr>
              <a:r>
                <a:rPr lang="nl-BE" sz="1000">
                  <a:solidFill>
                    <a:srgbClr val="000000"/>
                  </a:solidFill>
                </a:rPr>
                <a:t>INSZ</a:t>
              </a:r>
            </a:p>
            <a:p>
              <a:pPr>
                <a:spcBef>
                  <a:spcPct val="0"/>
                </a:spcBef>
                <a:buFontTx/>
                <a:buNone/>
              </a:pPr>
              <a:r>
                <a:rPr lang="nl-BE" sz="1000">
                  <a:solidFill>
                    <a:srgbClr val="000000"/>
                  </a:solidFill>
                </a:rPr>
                <a:t>kaartnr.</a:t>
              </a:r>
            </a:p>
            <a:p>
              <a:pPr eaLnBrk="1" hangingPunct="1">
                <a:spcBef>
                  <a:spcPct val="0"/>
                </a:spcBef>
                <a:buFontTx/>
                <a:buNone/>
              </a:pPr>
              <a:endParaRPr lang="en-US" altLang="en-US" sz="1800" dirty="0"/>
            </a:p>
          </p:txBody>
        </p:sp>
      </p:grpSp>
      <p:grpSp>
        <p:nvGrpSpPr>
          <p:cNvPr id="14" name="Group 14"/>
          <p:cNvGrpSpPr/>
          <p:nvPr/>
        </p:nvGrpSpPr>
        <p:grpSpPr>
          <a:xfrm>
            <a:off x="3453196" y="3789041"/>
            <a:ext cx="5379109" cy="2851355"/>
            <a:chOff x="179388" y="1268413"/>
            <a:chExt cx="8538268" cy="4525962"/>
          </a:xfrm>
        </p:grpSpPr>
        <p:pic>
          <p:nvPicPr>
            <p:cNvPr id="18"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nl-BE" sz="1000" b="1"/>
                <a:t>Datamatrix</a:t>
              </a:r>
            </a:p>
            <a:p>
              <a:pPr marL="2243138" indent="-180975" eaLnBrk="1" hangingPunct="1">
                <a:spcBef>
                  <a:spcPct val="0"/>
                </a:spcBef>
                <a:buNone/>
              </a:pPr>
              <a:endParaRPr lang="fr-BE" altLang="en-US" sz="1000" dirty="0"/>
            </a:p>
            <a:p>
              <a:pPr marL="2243138" indent="-180975" eaLnBrk="1" hangingPunct="1">
                <a:spcBef>
                  <a:spcPct val="0"/>
                </a:spcBef>
                <a:buNone/>
              </a:pPr>
              <a:r>
                <a:rPr lang="nl-BE" sz="1000"/>
                <a:t>naam	</a:t>
              </a:r>
            </a:p>
            <a:p>
              <a:pPr marL="2243138" indent="-180975" eaLnBrk="1" hangingPunct="1">
                <a:spcBef>
                  <a:spcPct val="0"/>
                </a:spcBef>
                <a:buNone/>
              </a:pPr>
              <a:r>
                <a:rPr lang="nl-BE" sz="1000"/>
                <a:t>voornaam</a:t>
              </a:r>
            </a:p>
            <a:p>
              <a:pPr marL="2243138" indent="-180975" eaLnBrk="1" hangingPunct="1">
                <a:spcBef>
                  <a:spcPct val="0"/>
                </a:spcBef>
                <a:buNone/>
              </a:pPr>
              <a:r>
                <a:rPr lang="nl-BE" sz="1000"/>
                <a:t>INSZ</a:t>
              </a:r>
            </a:p>
            <a:p>
              <a:pPr marL="2243138" indent="-180975" eaLnBrk="1" hangingPunct="1">
                <a:spcBef>
                  <a:spcPct val="0"/>
                </a:spcBef>
                <a:buNone/>
              </a:pPr>
              <a:r>
                <a:rPr lang="nl-BE" sz="1000"/>
                <a:t>geboortedatum</a:t>
              </a:r>
            </a:p>
            <a:p>
              <a:pPr marL="2243138" indent="-180975" eaLnBrk="1" hangingPunct="1">
                <a:spcBef>
                  <a:spcPct val="0"/>
                </a:spcBef>
                <a:buNone/>
              </a:pPr>
              <a:r>
                <a:rPr lang="nl-BE" sz="1000"/>
                <a:t>geslacht</a:t>
              </a:r>
            </a:p>
            <a:p>
              <a:pPr marL="2243138" indent="-180975" eaLnBrk="1" hangingPunct="1">
                <a:spcBef>
                  <a:spcPct val="0"/>
                </a:spcBef>
                <a:buNone/>
              </a:pPr>
              <a:r>
                <a:rPr lang="nl-BE" sz="1000">
                  <a:solidFill>
                    <a:srgbClr val="000000"/>
                  </a:solidFill>
                </a:rPr>
                <a:t>geldigheidsdata</a:t>
              </a:r>
            </a:p>
            <a:p>
              <a:pPr marL="2243138" indent="-180975" eaLnBrk="1" hangingPunct="1">
                <a:spcBef>
                  <a:spcPct val="0"/>
                </a:spcBef>
                <a:buNone/>
              </a:pPr>
              <a:r>
                <a:rPr lang="nl-BE" sz="1000">
                  <a:solidFill>
                    <a:srgbClr val="000000"/>
                  </a:solidFill>
                </a:rPr>
                <a:t>kaartnr. </a:t>
              </a:r>
            </a:p>
          </p:txBody>
        </p:sp>
      </p:grpSp>
    </p:spTree>
    <p:extLst>
      <p:ext uri="{BB962C8B-B14F-4D97-AF65-F5344CB8AC3E}">
        <p14:creationId xmlns:p14="http://schemas.microsoft.com/office/powerpoint/2010/main" val="41996533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isi</a:t>
            </a:r>
            <a:r>
              <a:rPr lang="fr-BE" dirty="0"/>
              <a:t>+ </a:t>
            </a:r>
            <a:r>
              <a:rPr lang="fr-BE" dirty="0" err="1"/>
              <a:t>kaart</a:t>
            </a:r>
            <a:r>
              <a:rPr lang="fr-BE" dirty="0"/>
              <a:t> via </a:t>
            </a:r>
            <a:r>
              <a:rPr lang="fr-BE" dirty="0" err="1"/>
              <a:t>Wallet</a:t>
            </a:r>
            <a:endParaRPr lang="en-US" baseline="30000" dirty="0"/>
          </a:p>
        </p:txBody>
      </p:sp>
      <p:pic>
        <p:nvPicPr>
          <p:cNvPr id="4" name="Content Placeholder 3">
            <a:extLst>
              <a:ext uri="{FF2B5EF4-FFF2-40B4-BE49-F238E27FC236}">
                <a16:creationId xmlns:a16="http://schemas.microsoft.com/office/drawing/2014/main" id="{79E4FE08-0D79-4C0D-AFD8-FC959B7D3CA0}"/>
              </a:ext>
            </a:extLst>
          </p:cNvPr>
          <p:cNvPicPr>
            <a:picLocks noGrp="1" noChangeAspect="1"/>
          </p:cNvPicPr>
          <p:nvPr>
            <p:ph idx="1"/>
          </p:nvPr>
        </p:nvPicPr>
        <p:blipFill>
          <a:blip r:embed="rId2"/>
          <a:stretch>
            <a:fillRect/>
          </a:stretch>
        </p:blipFill>
        <p:spPr>
          <a:xfrm>
            <a:off x="1360562" y="1952653"/>
            <a:ext cx="9470875" cy="3881381"/>
          </a:xfrm>
          <a:prstGeom prst="rect">
            <a:avLst/>
          </a:prstGeom>
        </p:spPr>
      </p:pic>
    </p:spTree>
    <p:extLst>
      <p:ext uri="{BB962C8B-B14F-4D97-AF65-F5344CB8AC3E}">
        <p14:creationId xmlns:p14="http://schemas.microsoft.com/office/powerpoint/2010/main" val="25820919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a:p>
          <a:p>
            <a:pPr marL="285750" indent="-285750">
              <a:buBlip>
                <a:blip r:embed="rId4"/>
              </a:buBlip>
            </a:pPr>
            <a:r>
              <a:rPr lang="fr-BE" dirty="0">
                <a:hlinkClick r:id="rId5"/>
              </a:rPr>
              <a:t>https://www.gcloud.belgium.be/fr/index.html</a:t>
            </a:r>
            <a:endParaRPr lang="fr-BE" dirty="0"/>
          </a:p>
        </p:txBody>
      </p:sp>
    </p:spTree>
    <p:extLst>
      <p:ext uri="{BB962C8B-B14F-4D97-AF65-F5344CB8AC3E}">
        <p14:creationId xmlns:p14="http://schemas.microsoft.com/office/powerpoint/2010/main" val="2433838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Synergie : G-Cloud</a:t>
            </a:r>
          </a:p>
        </p:txBody>
      </p:sp>
      <p:grpSp>
        <p:nvGrpSpPr>
          <p:cNvPr id="26" name="Group 4"/>
          <p:cNvGrpSpPr>
            <a:grpSpLocks noChangeAspect="1"/>
          </p:cNvGrpSpPr>
          <p:nvPr/>
        </p:nvGrpSpPr>
        <p:grpSpPr>
          <a:xfrm>
            <a:off x="1775521" y="1267337"/>
            <a:ext cx="8202423" cy="5407840"/>
            <a:chOff x="107504" y="710466"/>
            <a:chExt cx="8819810" cy="5814878"/>
          </a:xfrm>
        </p:grpSpPr>
        <p:sp>
          <p:nvSpPr>
            <p:cNvPr id="27" name="Rounded Rectangle 5"/>
            <p:cNvSpPr/>
            <p:nvPr/>
          </p:nvSpPr>
          <p:spPr>
            <a:xfrm>
              <a:off x="107504" y="1844824"/>
              <a:ext cx="8640960" cy="4680520"/>
            </a:xfrm>
            <a:prstGeom prst="roundRect">
              <a:avLst>
                <a:gd name="adj" fmla="val 2806"/>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endParaRPr lang="nl-BE" sz="2400" dirty="0">
                <a:solidFill>
                  <a:srgbClr val="364C9D"/>
                </a:solidFill>
                <a:latin typeface="Calibri"/>
              </a:endParaRPr>
            </a:p>
          </p:txBody>
        </p:sp>
        <p:sp>
          <p:nvSpPr>
            <p:cNvPr id="28" name="Rounded Rectangle 6"/>
            <p:cNvSpPr/>
            <p:nvPr/>
          </p:nvSpPr>
          <p:spPr>
            <a:xfrm>
              <a:off x="17951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29" name="Rounded Rectangle 7"/>
            <p:cNvSpPr/>
            <p:nvPr/>
          </p:nvSpPr>
          <p:spPr>
            <a:xfrm>
              <a:off x="125963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0" name="Rounded Rectangle 8"/>
            <p:cNvSpPr/>
            <p:nvPr/>
          </p:nvSpPr>
          <p:spPr>
            <a:xfrm>
              <a:off x="565212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1" name="Rounded Rectangle 9"/>
            <p:cNvSpPr/>
            <p:nvPr/>
          </p:nvSpPr>
          <p:spPr>
            <a:xfrm>
              <a:off x="673224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2" name="Rounded Rectangle 10"/>
            <p:cNvSpPr/>
            <p:nvPr/>
          </p:nvSpPr>
          <p:spPr>
            <a:xfrm>
              <a:off x="781236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3" name="Rounded Rectangle 11"/>
            <p:cNvSpPr/>
            <p:nvPr/>
          </p:nvSpPr>
          <p:spPr>
            <a:xfrm>
              <a:off x="233975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4" name="Rounded Rectangle 12"/>
            <p:cNvSpPr/>
            <p:nvPr/>
          </p:nvSpPr>
          <p:spPr>
            <a:xfrm>
              <a:off x="3436281"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5" name="Rounded Rectangle 13"/>
            <p:cNvSpPr/>
            <p:nvPr/>
          </p:nvSpPr>
          <p:spPr>
            <a:xfrm>
              <a:off x="4544199"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6" name="Rounded Rectangle 14"/>
            <p:cNvSpPr/>
            <p:nvPr/>
          </p:nvSpPr>
          <p:spPr>
            <a:xfrm>
              <a:off x="160001" y="5319571"/>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Harde infrastructuur</a:t>
              </a:r>
            </a:p>
            <a:p>
              <a:pPr lvl="0" algn="ctr">
                <a:defRPr/>
              </a:pPr>
              <a:r>
                <a:rPr lang="nl-BE" sz="2400" dirty="0">
                  <a:solidFill>
                    <a:srgbClr val="364C9D"/>
                  </a:solidFill>
                  <a:latin typeface="Calibri"/>
                </a:rPr>
                <a:t>Data </a:t>
              </a:r>
              <a:r>
                <a:rPr lang="nl-BE" sz="2400" dirty="0">
                  <a:solidFill>
                    <a:srgbClr val="364C9D"/>
                  </a:solidFill>
                </a:rPr>
                <a:t>centers  |  Computing </a:t>
              </a:r>
              <a:r>
                <a:rPr lang="nl-BE" sz="2400" dirty="0">
                  <a:solidFill>
                    <a:srgbClr val="364C9D"/>
                  </a:solidFill>
                  <a:latin typeface="Calibri"/>
                </a:rPr>
                <a:t>|  Network  |  Storage</a:t>
              </a:r>
            </a:p>
          </p:txBody>
        </p:sp>
        <p:sp>
          <p:nvSpPr>
            <p:cNvPr id="37" name="Rounded Rectangle 15"/>
            <p:cNvSpPr/>
            <p:nvPr/>
          </p:nvSpPr>
          <p:spPr>
            <a:xfrm>
              <a:off x="120766" y="4190706"/>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Zachte infrastructuur</a:t>
              </a:r>
            </a:p>
            <a:p>
              <a:pPr algn="ctr" fontAlgn="auto">
                <a:spcBef>
                  <a:spcPts val="0"/>
                </a:spcBef>
                <a:spcAft>
                  <a:spcPts val="0"/>
                </a:spcAft>
                <a:defRPr/>
              </a:pPr>
              <a:r>
                <a:rPr lang="nl-BE" sz="2400" dirty="0">
                  <a:solidFill>
                    <a:srgbClr val="364C9D"/>
                  </a:solidFill>
                  <a:latin typeface="Calibri"/>
                </a:rPr>
                <a:t>Virtualisatie  |   Security   | 	Mail	|   VoIP	     | …</a:t>
              </a:r>
            </a:p>
          </p:txBody>
        </p:sp>
        <p:sp>
          <p:nvSpPr>
            <p:cNvPr id="38" name="Rounded Rectangle 16"/>
            <p:cNvSpPr/>
            <p:nvPr/>
          </p:nvSpPr>
          <p:spPr>
            <a:xfrm>
              <a:off x="179512" y="3044200"/>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r>
                <a:rPr lang="nl-BE" sz="3200" b="1">
                  <a:solidFill>
                    <a:srgbClr val="364C9D"/>
                  </a:solidFill>
                  <a:latin typeface="Calibri"/>
                </a:rPr>
                <a:t>Toepassingsplatformen</a:t>
              </a:r>
            </a:p>
            <a:p>
              <a:pPr algn="ctr" fontAlgn="auto">
                <a:spcBef>
                  <a:spcPts val="0"/>
                </a:spcBef>
                <a:spcAft>
                  <a:spcPts val="0"/>
                </a:spcAft>
                <a:defRPr/>
              </a:pPr>
              <a:r>
                <a:rPr lang="nl-BE" sz="2400">
                  <a:solidFill>
                    <a:srgbClr val="364C9D"/>
                  </a:solidFill>
                  <a:latin typeface="Calibri"/>
                </a:rPr>
                <a:t>Open Source | IBM | Microsoft| Oracle | SAS | …</a:t>
              </a:r>
            </a:p>
          </p:txBody>
        </p:sp>
        <p:sp>
          <p:nvSpPr>
            <p:cNvPr id="39" name="Rounded Rectangle 17"/>
            <p:cNvSpPr/>
            <p:nvPr/>
          </p:nvSpPr>
          <p:spPr>
            <a:xfrm>
              <a:off x="160001" y="1914309"/>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r>
                <a:rPr lang="nl-BE" sz="3200" b="1" dirty="0">
                  <a:solidFill>
                    <a:srgbClr val="364C9D"/>
                  </a:solidFill>
                  <a:latin typeface="Calibri"/>
                </a:rPr>
                <a:t>Standaard toepassingen &amp; componenten</a:t>
              </a:r>
            </a:p>
            <a:p>
              <a:pPr algn="ctr" fontAlgn="auto">
                <a:spcBef>
                  <a:spcPts val="0"/>
                </a:spcBef>
                <a:spcAft>
                  <a:spcPts val="0"/>
                </a:spcAft>
                <a:defRPr/>
              </a:pPr>
              <a:r>
                <a:rPr lang="nl-BE" sz="2400" dirty="0">
                  <a:solidFill>
                    <a:srgbClr val="364C9D"/>
                  </a:solidFill>
                  <a:latin typeface="Calibri"/>
                </a:rPr>
                <a:t>Website | Toegangsbeheer | Vertaalsoftware | …</a:t>
              </a:r>
            </a:p>
          </p:txBody>
        </p:sp>
        <p:sp>
          <p:nvSpPr>
            <p:cNvPr id="40" name="TextBox 18"/>
            <p:cNvSpPr txBox="1"/>
            <p:nvPr/>
          </p:nvSpPr>
          <p:spPr>
            <a:xfrm rot="2777394">
              <a:off x="8160020" y="3146795"/>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1" name="TextBox 19"/>
            <p:cNvSpPr txBox="1"/>
            <p:nvPr/>
          </p:nvSpPr>
          <p:spPr>
            <a:xfrm rot="2777394">
              <a:off x="8160020" y="4298923"/>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2" name="TextBox 20"/>
            <p:cNvSpPr txBox="1"/>
            <p:nvPr/>
          </p:nvSpPr>
          <p:spPr>
            <a:xfrm rot="2777394">
              <a:off x="8160020" y="5451051"/>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3" name="Rounded Rectangle 21"/>
            <p:cNvSpPr/>
            <p:nvPr/>
          </p:nvSpPr>
          <p:spPr>
            <a:xfrm>
              <a:off x="120766" y="710466"/>
              <a:ext cx="8640961" cy="1080121"/>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Businesstoepassingen</a:t>
              </a:r>
            </a:p>
            <a:p>
              <a:pPr algn="ctr" fontAlgn="auto">
                <a:spcBef>
                  <a:spcPts val="0"/>
                </a:spcBef>
                <a:spcAft>
                  <a:spcPts val="0"/>
                </a:spcAft>
                <a:defRPr/>
              </a:pPr>
              <a:r>
                <a:rPr lang="nl-BE" sz="2400" dirty="0" err="1">
                  <a:solidFill>
                    <a:srgbClr val="364C9D"/>
                  </a:solidFill>
                  <a:latin typeface="Calibri"/>
                </a:rPr>
                <a:t>Core</a:t>
              </a:r>
              <a:r>
                <a:rPr lang="nl-BE" sz="2400" dirty="0">
                  <a:solidFill>
                    <a:srgbClr val="364C9D"/>
                  </a:solidFill>
                  <a:latin typeface="Calibri"/>
                </a:rPr>
                <a:t> business (aangiften, businessprocessen, …)</a:t>
              </a:r>
            </a:p>
          </p:txBody>
        </p:sp>
        <p:sp>
          <p:nvSpPr>
            <p:cNvPr id="44" name="TextBox 22"/>
            <p:cNvSpPr txBox="1"/>
            <p:nvPr/>
          </p:nvSpPr>
          <p:spPr>
            <a:xfrm rot="2777394">
              <a:off x="8160020" y="2011838"/>
              <a:ext cx="1030942" cy="503647"/>
            </a:xfrm>
            <a:prstGeom prst="snip1Rect">
              <a:avLst/>
            </a:prstGeom>
            <a:solidFill>
              <a:srgbClr val="002060"/>
            </a:solidFill>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grpSp>
    </p:spTree>
    <p:extLst>
      <p:ext uri="{BB962C8B-B14F-4D97-AF65-F5344CB8AC3E}">
        <p14:creationId xmlns:p14="http://schemas.microsoft.com/office/powerpoint/2010/main" val="22007082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Voordelen</a:t>
            </a:r>
            <a:r>
              <a:rPr lang="fr-BE" dirty="0"/>
              <a:t> G-Cloud</a:t>
            </a:r>
          </a:p>
        </p:txBody>
      </p:sp>
      <p:sp>
        <p:nvSpPr>
          <p:cNvPr id="3" name="Content Placeholder 2"/>
          <p:cNvSpPr>
            <a:spLocks noGrp="1"/>
          </p:cNvSpPr>
          <p:nvPr>
            <p:ph idx="1"/>
          </p:nvPr>
        </p:nvSpPr>
        <p:spPr/>
        <p:txBody>
          <a:bodyPr>
            <a:normAutofit/>
          </a:bodyPr>
          <a:lstStyle/>
          <a:p>
            <a:r>
              <a:rPr lang="nl-BE" dirty="0"/>
              <a:t>schaaleffecten</a:t>
            </a:r>
          </a:p>
          <a:p>
            <a:pPr lvl="1"/>
            <a:r>
              <a:rPr lang="nl-BE" dirty="0"/>
              <a:t>hogere efficiëntie</a:t>
            </a:r>
          </a:p>
          <a:p>
            <a:pPr lvl="1"/>
            <a:r>
              <a:rPr lang="nl-BE" dirty="0"/>
              <a:t>hogere kwaliteit</a:t>
            </a:r>
          </a:p>
          <a:p>
            <a:pPr lvl="1"/>
            <a:r>
              <a:rPr lang="nl-BE" dirty="0"/>
              <a:t>hogere beschikbaarheid</a:t>
            </a:r>
          </a:p>
          <a:p>
            <a:pPr lvl="1"/>
            <a:r>
              <a:rPr lang="nl-BE" dirty="0"/>
              <a:t>lagere kost (infrastructuur, softwarelicenties, supervisie, …)</a:t>
            </a:r>
          </a:p>
          <a:p>
            <a:r>
              <a:rPr lang="nl-BE" dirty="0"/>
              <a:t>respect voor confidentialiteit en gegevensbescherming</a:t>
            </a:r>
          </a:p>
          <a:p>
            <a:r>
              <a:rPr lang="nl-BE" dirty="0"/>
              <a:t>meer focus op business en flexibiliteit om de doelen te realiseren</a:t>
            </a:r>
          </a:p>
          <a:p>
            <a:r>
              <a:rPr lang="nl-BE" dirty="0"/>
              <a:t>groter gewicht ten opzichte van leveranciers</a:t>
            </a:r>
          </a:p>
          <a:p>
            <a:r>
              <a:rPr lang="nl-BE" dirty="0" err="1"/>
              <a:t>mutualisatie</a:t>
            </a:r>
            <a:r>
              <a:rPr lang="nl-BE" dirty="0"/>
              <a:t> van kennis en resources</a:t>
            </a:r>
          </a:p>
          <a:p>
            <a:r>
              <a:rPr lang="nl-BE" dirty="0"/>
              <a:t>technologische evolutie sneller beschikbaar voor iedereen</a:t>
            </a:r>
          </a:p>
          <a:p>
            <a:pPr marL="0" indent="0">
              <a:buNone/>
            </a:pPr>
            <a:endParaRPr lang="fr-BE" dirty="0"/>
          </a:p>
        </p:txBody>
      </p:sp>
    </p:spTree>
    <p:extLst>
      <p:ext uri="{BB962C8B-B14F-4D97-AF65-F5344CB8AC3E}">
        <p14:creationId xmlns:p14="http://schemas.microsoft.com/office/powerpoint/2010/main" val="284432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24081" y="2721114"/>
              <a:ext cx="6856357" cy="707886"/>
            </a:xfrm>
            <a:prstGeom prst="rect">
              <a:avLst/>
            </a:prstGeom>
            <a:noFill/>
            <a:ln>
              <a:noFill/>
            </a:ln>
          </p:spPr>
          <p:txBody>
            <a:bodyPr wrap="square" rtlCol="0">
              <a:spAutoFit/>
            </a:bodyPr>
            <a:lstStyle/>
            <a:p>
              <a:pPr lvl="0" algn="ctr"/>
              <a:r>
                <a:rPr lang="fr-BE" altLang="en-US" sz="4000" b="1" dirty="0">
                  <a:solidFill>
                    <a:prstClr val="white"/>
                  </a:solidFill>
                  <a:latin typeface="Microsoft JhengHei Light" panose="020B0304030504040204" pitchFamily="34" charset="-120"/>
                  <a:ea typeface="Microsoft JhengHei Light" panose="020B0304030504040204" pitchFamily="34" charset="-120"/>
                </a:rPr>
                <a:t>2. </a:t>
              </a:r>
              <a:r>
                <a:rPr lang="fr-BE" altLang="en-US" sz="4000" b="1" dirty="0" err="1">
                  <a:solidFill>
                    <a:prstClr val="white"/>
                  </a:solidFill>
                  <a:latin typeface="Microsoft JhengHei Light" panose="020B0304030504040204" pitchFamily="34" charset="-120"/>
                  <a:ea typeface="Microsoft JhengHei Light" panose="020B0304030504040204" pitchFamily="34" charset="-120"/>
                </a:rPr>
                <a:t>Kruispuntbankmodel</a:t>
              </a:r>
              <a:endParaRPr lang="fr-BE" altLang="en-US" sz="4000" b="1" dirty="0">
                <a:solidFill>
                  <a:prstClr val="white"/>
                </a:solidFill>
                <a:latin typeface="Microsoft JhengHei Light" panose="020B0304030504040204" pitchFamily="34" charset="-120"/>
                <a:ea typeface="Microsoft JhengHei Light" panose="020B0304030504040204" pitchFamily="34" charset="-120"/>
              </a:endParaRPr>
            </a:p>
          </p:txBody>
        </p:sp>
      </p:grpSp>
    </p:spTree>
    <p:extLst>
      <p:ext uri="{BB962C8B-B14F-4D97-AF65-F5344CB8AC3E}">
        <p14:creationId xmlns:p14="http://schemas.microsoft.com/office/powerpoint/2010/main" val="27226137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van cloud </a:t>
            </a:r>
            <a:r>
              <a:rPr lang="en-US" dirty="0" err="1"/>
              <a:t>implementaties</a:t>
            </a:r>
            <a:endParaRPr lang="en-US" dirty="0"/>
          </a:p>
        </p:txBody>
      </p:sp>
      <p:sp>
        <p:nvSpPr>
          <p:cNvPr id="16" name="TextBox 15"/>
          <p:cNvSpPr txBox="1"/>
          <p:nvPr/>
        </p:nvSpPr>
        <p:spPr>
          <a:xfrm>
            <a:off x="7402999" y="1161663"/>
            <a:ext cx="1368152" cy="369332"/>
          </a:xfrm>
          <a:prstGeom prst="rect">
            <a:avLst/>
          </a:prstGeom>
          <a:noFill/>
        </p:spPr>
        <p:txBody>
          <a:bodyPr wrap="square" rtlCol="0">
            <a:spAutoFit/>
          </a:bodyPr>
          <a:lstStyle/>
          <a:p>
            <a:pPr algn="ctr"/>
            <a:r>
              <a:rPr lang="nl-BE" dirty="0"/>
              <a:t>Public Cloud</a:t>
            </a:r>
            <a:endParaRPr lang="en-US" dirty="0"/>
          </a:p>
        </p:txBody>
      </p:sp>
      <p:grpSp>
        <p:nvGrpSpPr>
          <p:cNvPr id="78" name="Group 77"/>
          <p:cNvGrpSpPr/>
          <p:nvPr/>
        </p:nvGrpSpPr>
        <p:grpSpPr>
          <a:xfrm>
            <a:off x="1566153" y="1408424"/>
            <a:ext cx="8949448" cy="514801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a:t>Service Provider</a:t>
              </a:r>
              <a:endParaRPr lang="en-US" dirty="0"/>
            </a:p>
          </p:txBody>
        </p:sp>
        <p:sp>
          <p:nvSpPr>
            <p:cNvPr id="17" name="TextBox 16"/>
            <p:cNvSpPr txBox="1"/>
            <p:nvPr/>
          </p:nvSpPr>
          <p:spPr>
            <a:xfrm>
              <a:off x="930356" y="2668270"/>
              <a:ext cx="3520994" cy="369332"/>
            </a:xfrm>
            <a:prstGeom prst="rect">
              <a:avLst/>
            </a:prstGeom>
            <a:noFill/>
          </p:spPr>
          <p:txBody>
            <a:bodyPr wrap="square" rtlCol="0">
              <a:spAutoFit/>
            </a:bodyPr>
            <a:lstStyle/>
            <a:p>
              <a:pPr algn="ctr"/>
              <a:r>
                <a:rPr lang="nl-BE" dirty="0"/>
                <a:t>Community Cloud on-</a:t>
              </a:r>
              <a:r>
                <a:rPr lang="nl-BE" dirty="0" err="1"/>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a:t>Outsourced</a:t>
              </a:r>
              <a:r>
                <a:rPr lang="nl-BE" dirty="0"/>
                <a:t> Community Cloud (= off-</a:t>
              </a:r>
              <a:r>
                <a:rPr lang="nl-BE" dirty="0" err="1"/>
                <a:t>premise</a:t>
              </a:r>
              <a:r>
                <a:rPr lang="nl-BE" dirty="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a:t>Outsourced</a:t>
              </a:r>
              <a:r>
                <a:rPr lang="nl-BE" dirty="0"/>
                <a:t> Private Cloud (= off-</a:t>
              </a:r>
              <a:r>
                <a:rPr lang="nl-BE" dirty="0" err="1"/>
                <a:t>premise</a:t>
              </a:r>
              <a:r>
                <a:rPr lang="nl-BE" dirty="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a:t>Private Cloud on-</a:t>
              </a:r>
              <a:r>
                <a:rPr lang="nl-BE" dirty="0" err="1"/>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Tree>
    <p:extLst>
      <p:ext uri="{BB962C8B-B14F-4D97-AF65-F5344CB8AC3E}">
        <p14:creationId xmlns:p14="http://schemas.microsoft.com/office/powerpoint/2010/main" val="28142178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G-Cloud - Platform as a Service (PaaS)</a:t>
            </a:r>
          </a:p>
        </p:txBody>
      </p:sp>
      <p:sp>
        <p:nvSpPr>
          <p:cNvPr id="3" name="Content Placeholder 2"/>
          <p:cNvSpPr>
            <a:spLocks noGrp="1"/>
          </p:cNvSpPr>
          <p:nvPr>
            <p:ph idx="1"/>
          </p:nvPr>
        </p:nvSpPr>
        <p:spPr/>
        <p:txBody>
          <a:bodyPr/>
          <a:lstStyle/>
          <a:p>
            <a:r>
              <a:rPr lang="nl-BE" dirty="0"/>
              <a:t>introductie container technologie</a:t>
            </a:r>
          </a:p>
          <a:p>
            <a:pPr marL="0" indent="0">
              <a:buNone/>
            </a:pPr>
            <a:endParaRPr lang="en-US" dirty="0"/>
          </a:p>
          <a:p>
            <a:endParaRPr lang="en-US" dirty="0"/>
          </a:p>
          <a:p>
            <a:endParaRPr lang="en-US" dirty="0"/>
          </a:p>
          <a:p>
            <a:pPr marL="0" indent="0">
              <a:buNone/>
            </a:pPr>
            <a:endParaRPr lang="nl-BE" dirty="0"/>
          </a:p>
          <a:p>
            <a:r>
              <a:rPr lang="nl-BE" dirty="0"/>
              <a:t>vertaald in moderne technologie als Platform-as-a-Service  </a:t>
            </a:r>
          </a:p>
          <a:p>
            <a:pPr marL="0" indent="0">
              <a:buNone/>
            </a:pPr>
            <a:endParaRPr lang="en-US" dirty="0"/>
          </a:p>
        </p:txBody>
      </p:sp>
      <p:grpSp>
        <p:nvGrpSpPr>
          <p:cNvPr id="4" name="Group 3"/>
          <p:cNvGrpSpPr>
            <a:grpSpLocks noChangeAspect="1"/>
          </p:cNvGrpSpPr>
          <p:nvPr/>
        </p:nvGrpSpPr>
        <p:grpSpPr>
          <a:xfrm>
            <a:off x="2209802" y="2139182"/>
            <a:ext cx="7881081" cy="1476234"/>
            <a:chOff x="2209801" y="1628800"/>
            <a:chExt cx="8124824" cy="1521891"/>
          </a:xfrm>
        </p:grpSpPr>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851051"/>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1" y="162880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409951"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8" name="Group 5"/>
            <p:cNvGrpSpPr>
              <a:grpSpLocks/>
            </p:cNvGrpSpPr>
            <p:nvPr/>
          </p:nvGrpSpPr>
          <p:grpSpPr bwMode="auto">
            <a:xfrm>
              <a:off x="7539039" y="1766913"/>
              <a:ext cx="2776537" cy="757237"/>
              <a:chOff x="6015038" y="2341563"/>
              <a:chExt cx="2776537" cy="757237"/>
            </a:xfrm>
          </p:grpSpPr>
          <p:pic>
            <p:nvPicPr>
              <p:cNvPr id="1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9" name="Straight Arrow Connector 8"/>
            <p:cNvCxnSpPr/>
            <p:nvPr/>
          </p:nvCxnSpPr>
          <p:spPr bwMode="auto">
            <a:xfrm>
              <a:off x="6648451"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70031" y="27204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11" name="Rectangle 10"/>
            <p:cNvSpPr/>
            <p:nvPr/>
          </p:nvSpPr>
          <p:spPr>
            <a:xfrm>
              <a:off x="4324351" y="279803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12" name="Rectangle 11"/>
            <p:cNvSpPr/>
            <p:nvPr/>
          </p:nvSpPr>
          <p:spPr>
            <a:xfrm>
              <a:off x="7558088" y="2823025"/>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grpSp>
      <p:grpSp>
        <p:nvGrpSpPr>
          <p:cNvPr id="15" name="Group 14"/>
          <p:cNvGrpSpPr>
            <a:grpSpLocks noChangeAspect="1"/>
          </p:cNvGrpSpPr>
          <p:nvPr/>
        </p:nvGrpSpPr>
        <p:grpSpPr>
          <a:xfrm>
            <a:off x="2609546" y="4149883"/>
            <a:ext cx="6980382" cy="2469705"/>
            <a:chOff x="1935163" y="3789040"/>
            <a:chExt cx="7986712" cy="2825750"/>
          </a:xfrm>
        </p:grpSpPr>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1"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8"/>
            <p:cNvGrpSpPr>
              <a:grpSpLocks/>
            </p:cNvGrpSpPr>
            <p:nvPr/>
          </p:nvGrpSpPr>
          <p:grpSpPr bwMode="auto">
            <a:xfrm>
              <a:off x="4271963" y="3981128"/>
              <a:ext cx="819150" cy="2633662"/>
              <a:chOff x="2747963" y="4205288"/>
              <a:chExt cx="819150" cy="2633662"/>
            </a:xfrm>
          </p:grpSpPr>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9" name="Straight Connector 28"/>
              <p:cNvCxnSpPr>
                <a:stCxn id="28" idx="2"/>
                <a:endCxn id="27"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bwMode="auto">
            <a:xfrm>
              <a:off x="3419476"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flipH="1">
              <a:off x="7834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a:t>Monitoring</a:t>
              </a:r>
              <a:br>
                <a:rPr lang="fr-BE" sz="1600" dirty="0"/>
              </a:br>
              <a:r>
                <a:rPr lang="fr-BE" sz="1600" dirty="0"/>
                <a:t>Sécurisation</a:t>
              </a:r>
              <a:br>
                <a:rPr lang="fr-BE" sz="1600" dirty="0"/>
              </a:br>
              <a:r>
                <a:rPr lang="fr-BE" sz="1600" dirty="0" err="1"/>
                <a:t>logging</a:t>
              </a:r>
              <a:endParaRPr lang="fr-BE" sz="1600" dirty="0"/>
            </a:p>
          </p:txBody>
        </p:sp>
        <p:pic>
          <p:nvPicPr>
            <p:cNvPr id="20" name="Picture 5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000" y="4705029"/>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5775326" y="3981129"/>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2"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7794"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4392" y="5135129"/>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5"/>
            <p:cNvSpPr txBox="1">
              <a:spLocks noChangeArrowheads="1"/>
            </p:cNvSpPr>
            <p:nvPr/>
          </p:nvSpPr>
          <p:spPr bwMode="auto">
            <a:xfrm>
              <a:off x="2694956" y="6037853"/>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grpSp>
    </p:spTree>
    <p:extLst>
      <p:ext uri="{BB962C8B-B14F-4D97-AF65-F5344CB8AC3E}">
        <p14:creationId xmlns:p14="http://schemas.microsoft.com/office/powerpoint/2010/main" val="2104879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G-Cloud - PaaS - Samenwerkingsvormen</a:t>
            </a:r>
            <a:endParaRPr lang="en-US" dirty="0"/>
          </a:p>
        </p:txBody>
      </p:sp>
      <p:pic>
        <p:nvPicPr>
          <p:cNvPr id="3" name="Image 2"/>
          <p:cNvPicPr>
            <a:picLocks noChangeAspect="1"/>
          </p:cNvPicPr>
          <p:nvPr/>
        </p:nvPicPr>
        <p:blipFill>
          <a:blip r:embed="rId2"/>
          <a:stretch>
            <a:fillRect/>
          </a:stretch>
        </p:blipFill>
        <p:spPr>
          <a:xfrm>
            <a:off x="1904636" y="1583033"/>
            <a:ext cx="8382727" cy="4535817"/>
          </a:xfrm>
          <a:prstGeom prst="rect">
            <a:avLst/>
          </a:prstGeom>
        </p:spPr>
      </p:pic>
    </p:spTree>
    <p:extLst>
      <p:ext uri="{BB962C8B-B14F-4D97-AF65-F5344CB8AC3E}">
        <p14:creationId xmlns:p14="http://schemas.microsoft.com/office/powerpoint/2010/main" val="2125006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G-Cloud - Platform as a Service </a:t>
            </a:r>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676" y="3257452"/>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5"/>
          <p:cNvSpPr txBox="1">
            <a:spLocks noChangeArrowheads="1"/>
          </p:cNvSpPr>
          <p:nvPr/>
        </p:nvSpPr>
        <p:spPr bwMode="auto">
          <a:xfrm>
            <a:off x="3697658"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6" name="TextBox 25"/>
          <p:cNvSpPr txBox="1">
            <a:spLocks noChangeArrowheads="1"/>
          </p:cNvSpPr>
          <p:nvPr/>
        </p:nvSpPr>
        <p:spPr bwMode="auto">
          <a:xfrm>
            <a:off x="1936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25"/>
          <p:cNvSpPr txBox="1">
            <a:spLocks noChangeArrowheads="1"/>
          </p:cNvSpPr>
          <p:nvPr/>
        </p:nvSpPr>
        <p:spPr bwMode="auto">
          <a:xfrm>
            <a:off x="5756483" y="1542952"/>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9" name="TextBox 25"/>
          <p:cNvSpPr txBox="1">
            <a:spLocks noChangeArrowheads="1"/>
          </p:cNvSpPr>
          <p:nvPr/>
        </p:nvSpPr>
        <p:spPr bwMode="auto">
          <a:xfrm>
            <a:off x="7895353" y="1556793"/>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management</a:t>
            </a:r>
          </a:p>
        </p:txBody>
      </p:sp>
      <p:grpSp>
        <p:nvGrpSpPr>
          <p:cNvPr id="12" name="Group 28"/>
          <p:cNvGrpSpPr>
            <a:grpSpLocks/>
          </p:cNvGrpSpPr>
          <p:nvPr/>
        </p:nvGrpSpPr>
        <p:grpSpPr bwMode="auto">
          <a:xfrm>
            <a:off x="8789989" y="3133626"/>
            <a:ext cx="1482469" cy="538162"/>
            <a:chOff x="3542315" y="3875964"/>
            <a:chExt cx="1482826" cy="537241"/>
          </a:xfrm>
        </p:grpSpPr>
        <p:pic>
          <p:nvPicPr>
            <p:cNvPr id="1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cxnSp>
        <p:nvCxnSpPr>
          <p:cNvPr id="16" name="Straight Connector 15"/>
          <p:cNvCxnSpPr/>
          <p:nvPr/>
        </p:nvCxnSpPr>
        <p:spPr>
          <a:xfrm>
            <a:off x="1760539"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549650" y="1412777"/>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67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59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659689"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669214"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0412" y="497902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6589" y="55005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Magnetic Disk 23"/>
          <p:cNvSpPr/>
          <p:nvPr/>
        </p:nvSpPr>
        <p:spPr>
          <a:xfrm>
            <a:off x="6106319" y="3139109"/>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576" y="2604930"/>
            <a:ext cx="799120" cy="320014"/>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9776" y="2604930"/>
            <a:ext cx="799120" cy="320014"/>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2124" y="4723374"/>
            <a:ext cx="799120" cy="32001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6634" y="3791570"/>
            <a:ext cx="799120" cy="320014"/>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988" y="2344175"/>
            <a:ext cx="799120" cy="32001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3992" y="2604930"/>
            <a:ext cx="799120" cy="320014"/>
          </a:xfrm>
          <a:prstGeom prst="rect">
            <a:avLst/>
          </a:prstGeom>
        </p:spPr>
      </p:pic>
      <p:sp>
        <p:nvSpPr>
          <p:cNvPr id="31" name="TextBox 25"/>
          <p:cNvSpPr txBox="1">
            <a:spLocks noChangeArrowheads="1"/>
          </p:cNvSpPr>
          <p:nvPr/>
        </p:nvSpPr>
        <p:spPr bwMode="auto">
          <a:xfrm>
            <a:off x="7710997" y="2373214"/>
            <a:ext cx="754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j-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nl-BE" dirty="0"/>
              <a:t>1ste lijn</a:t>
            </a:r>
          </a:p>
        </p:txBody>
      </p:sp>
      <p:sp>
        <p:nvSpPr>
          <p:cNvPr id="32" name="TextBox 25"/>
          <p:cNvSpPr txBox="1">
            <a:spLocks noChangeArrowheads="1"/>
          </p:cNvSpPr>
          <p:nvPr/>
        </p:nvSpPr>
        <p:spPr bwMode="auto">
          <a:xfrm>
            <a:off x="7702288" y="3351090"/>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j-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nl-BE" dirty="0"/>
              <a:t>2de lijn</a:t>
            </a:r>
          </a:p>
        </p:txBody>
      </p:sp>
      <p:sp>
        <p:nvSpPr>
          <p:cNvPr id="3" name="Rectangle 2"/>
          <p:cNvSpPr/>
          <p:nvPr/>
        </p:nvSpPr>
        <p:spPr>
          <a:xfrm>
            <a:off x="7710997" y="4742326"/>
            <a:ext cx="721672" cy="307777"/>
          </a:xfrm>
          <a:prstGeom prst="rect">
            <a:avLst/>
          </a:prstGeom>
        </p:spPr>
        <p:txBody>
          <a:bodyPr wrap="none">
            <a:spAutoFit/>
          </a:bodyPr>
          <a:lstStyle/>
          <a:p>
            <a:r>
              <a:rPr lang="nl-BE" sz="1400" dirty="0">
                <a:latin typeface="+mj-lt"/>
              </a:rPr>
              <a:t>3de lijn</a:t>
            </a:r>
          </a:p>
        </p:txBody>
      </p:sp>
    </p:spTree>
    <p:extLst>
      <p:ext uri="{BB962C8B-B14F-4D97-AF65-F5344CB8AC3E}">
        <p14:creationId xmlns:p14="http://schemas.microsoft.com/office/powerpoint/2010/main" val="29263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7"/>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G-Cloud - </a:t>
            </a:r>
            <a:r>
              <a:rPr lang="en-US" dirty="0" err="1"/>
              <a:t>Paas</a:t>
            </a:r>
            <a:r>
              <a:rPr lang="en-US" dirty="0"/>
              <a:t> - </a:t>
            </a:r>
            <a:r>
              <a:rPr lang="en-US" dirty="0" err="1"/>
              <a:t>verwijzingsrepertorium</a:t>
            </a:r>
            <a:r>
              <a:rPr lang="en-US" dirty="0"/>
              <a:t> </a:t>
            </a:r>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5914" y="3068365"/>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38906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1760539" y="21881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49650" y="1510309"/>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67350" y="15198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59688" y="15357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4807" y="5177632"/>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Flowchart: Magnetic Disk 10"/>
          <p:cNvSpPr/>
          <p:nvPr/>
        </p:nvSpPr>
        <p:spPr>
          <a:xfrm>
            <a:off x="6106319" y="3236641"/>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576" y="2702462"/>
            <a:ext cx="799120" cy="3200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776" y="2702462"/>
            <a:ext cx="799120" cy="32001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2702462"/>
            <a:ext cx="799120" cy="320014"/>
          </a:xfrm>
          <a:prstGeom prst="rect">
            <a:avLst/>
          </a:prstGeom>
        </p:spPr>
      </p:pic>
      <p:sp>
        <p:nvSpPr>
          <p:cNvPr id="15" name="Left-Right Arrow 14"/>
          <p:cNvSpPr/>
          <p:nvPr/>
        </p:nvSpPr>
        <p:spPr>
          <a:xfrm>
            <a:off x="7054504" y="4235779"/>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extBox 15"/>
          <p:cNvSpPr txBox="1"/>
          <p:nvPr/>
        </p:nvSpPr>
        <p:spPr>
          <a:xfrm>
            <a:off x="9406175" y="3810989"/>
            <a:ext cx="1120539" cy="1200329"/>
          </a:xfrm>
          <a:prstGeom prst="rect">
            <a:avLst/>
          </a:prstGeom>
          <a:noFill/>
        </p:spPr>
        <p:txBody>
          <a:bodyPr wrap="square" rtlCol="0">
            <a:spAutoFit/>
          </a:bodyPr>
          <a:lstStyle/>
          <a:p>
            <a:r>
              <a:rPr lang="fr-BE" dirty="0" err="1"/>
              <a:t>FOD’s</a:t>
            </a:r>
            <a:endParaRPr lang="fr-BE" dirty="0"/>
          </a:p>
          <a:p>
            <a:r>
              <a:rPr lang="fr-BE" dirty="0" err="1"/>
              <a:t>Justitie</a:t>
            </a:r>
            <a:endParaRPr lang="fr-BE" dirty="0"/>
          </a:p>
          <a:p>
            <a:r>
              <a:rPr lang="fr-BE" dirty="0" err="1"/>
              <a:t>Mobiliteit</a:t>
            </a:r>
            <a:endParaRPr lang="fr-BE" dirty="0"/>
          </a:p>
          <a:p>
            <a:r>
              <a:rPr lang="fr-BE" dirty="0"/>
              <a:t>…</a:t>
            </a:r>
          </a:p>
        </p:txBody>
      </p:sp>
      <p:sp>
        <p:nvSpPr>
          <p:cNvPr id="17" name="Left-Right Arrow 16"/>
          <p:cNvSpPr/>
          <p:nvPr/>
        </p:nvSpPr>
        <p:spPr>
          <a:xfrm>
            <a:off x="8990818" y="42357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4504" y="5728990"/>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5"/>
          <p:cNvSpPr txBox="1">
            <a:spLocks noChangeArrowheads="1"/>
          </p:cNvSpPr>
          <p:nvPr/>
        </p:nvSpPr>
        <p:spPr bwMode="auto">
          <a:xfrm>
            <a:off x="1936040" y="15684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0" name="TextBox 25"/>
          <p:cNvSpPr txBox="1">
            <a:spLocks noChangeArrowheads="1"/>
          </p:cNvSpPr>
          <p:nvPr/>
        </p:nvSpPr>
        <p:spPr bwMode="auto">
          <a:xfrm>
            <a:off x="3697658" y="15795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1" name="TextBox 25"/>
          <p:cNvSpPr txBox="1">
            <a:spLocks noChangeArrowheads="1"/>
          </p:cNvSpPr>
          <p:nvPr/>
        </p:nvSpPr>
        <p:spPr bwMode="auto">
          <a:xfrm>
            <a:off x="5756483" y="1568476"/>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22" name="TextBox 25"/>
          <p:cNvSpPr txBox="1">
            <a:spLocks noChangeArrowheads="1"/>
          </p:cNvSpPr>
          <p:nvPr/>
        </p:nvSpPr>
        <p:spPr bwMode="auto">
          <a:xfrm>
            <a:off x="7790226" y="1582317"/>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23" name="TextBox 22"/>
          <p:cNvSpPr txBox="1"/>
          <p:nvPr/>
        </p:nvSpPr>
        <p:spPr>
          <a:xfrm>
            <a:off x="8242873" y="3801166"/>
            <a:ext cx="769269" cy="923330"/>
          </a:xfrm>
          <a:prstGeom prst="rect">
            <a:avLst/>
          </a:prstGeom>
          <a:noFill/>
        </p:spPr>
        <p:txBody>
          <a:bodyPr wrap="square" rtlCol="0">
            <a:spAutoFit/>
          </a:bodyPr>
          <a:lstStyle/>
          <a:p>
            <a:r>
              <a:rPr lang="fr-BE" dirty="0"/>
              <a:t>FOD BOSA</a:t>
            </a:r>
          </a:p>
          <a:p>
            <a:r>
              <a:rPr lang="fr-BE" dirty="0"/>
              <a:t>DTO</a:t>
            </a:r>
          </a:p>
        </p:txBody>
      </p:sp>
    </p:spTree>
    <p:extLst>
      <p:ext uri="{BB962C8B-B14F-4D97-AF65-F5344CB8AC3E}">
        <p14:creationId xmlns:p14="http://schemas.microsoft.com/office/powerpoint/2010/main" val="242765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5"/>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87BE"/>
                </a:solidFill>
              </a:rPr>
              <a:t>Status G-Cloud service portfolio </a:t>
            </a:r>
            <a:r>
              <a:rPr lang="nl-BE" sz="1200" dirty="0">
                <a:solidFill>
                  <a:srgbClr val="5591C3"/>
                </a:solidFill>
              </a:rPr>
              <a:t>(26/11/2021) </a:t>
            </a:r>
            <a:endParaRPr lang="en-US" dirty="0"/>
          </a:p>
        </p:txBody>
      </p:sp>
      <p:grpSp>
        <p:nvGrpSpPr>
          <p:cNvPr id="6" name="Group 5"/>
          <p:cNvGrpSpPr/>
          <p:nvPr/>
        </p:nvGrpSpPr>
        <p:grpSpPr>
          <a:xfrm>
            <a:off x="998221" y="1188428"/>
            <a:ext cx="8967031" cy="5551190"/>
            <a:chOff x="931546" y="1283678"/>
            <a:chExt cx="8967031" cy="555119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6429634"/>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931546" y="1283678"/>
              <a:ext cx="8967031" cy="5161084"/>
            </a:xfrm>
            <a:prstGeom prst="rect">
              <a:avLst/>
            </a:prstGeom>
          </p:spPr>
        </p:pic>
      </p:grpSp>
    </p:spTree>
    <p:extLst>
      <p:ext uri="{BB962C8B-B14F-4D97-AF65-F5344CB8AC3E}">
        <p14:creationId xmlns:p14="http://schemas.microsoft.com/office/powerpoint/2010/main" val="3672857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Datawarehouse arbeidsmarkt</a:t>
            </a:r>
            <a:endParaRPr lang="en-US" dirty="0"/>
          </a:p>
        </p:txBody>
      </p:sp>
      <p:sp>
        <p:nvSpPr>
          <p:cNvPr id="3" name="Content Placeholder 2"/>
          <p:cNvSpPr>
            <a:spLocks noGrp="1"/>
          </p:cNvSpPr>
          <p:nvPr>
            <p:ph idx="1"/>
          </p:nvPr>
        </p:nvSpPr>
        <p:spPr/>
        <p:txBody>
          <a:bodyPr>
            <a:normAutofit/>
          </a:bodyPr>
          <a:lstStyle/>
          <a:p>
            <a:r>
              <a:rPr lang="nl-BE" dirty="0"/>
              <a:t>opgericht om een doeltreffend antwoord te kunnen bieden op gegevensaanvragen van onderzoeksinstellingen en overheden</a:t>
            </a:r>
          </a:p>
          <a:p>
            <a:r>
              <a:rPr lang="nl-BE" dirty="0"/>
              <a:t>oorspronkelijk opgericht op basis van gegevens afkomstig van sociale zekerheidsinstellingen, het rijksregister en het Bisregister en aangevuld aan de hand van </a:t>
            </a:r>
            <a:r>
              <a:rPr lang="nl-BE" dirty="0" err="1"/>
              <a:t>zelfgedefinieerde</a:t>
            </a:r>
            <a:r>
              <a:rPr lang="nl-BE" dirty="0"/>
              <a:t> begrippen</a:t>
            </a:r>
          </a:p>
          <a:p>
            <a:r>
              <a:rPr lang="nl-BE" dirty="0" err="1"/>
              <a:t>inproductiestelling</a:t>
            </a:r>
            <a:r>
              <a:rPr lang="nl-BE" dirty="0"/>
              <a:t> begin 2001</a:t>
            </a:r>
          </a:p>
          <a:p>
            <a:r>
              <a:rPr lang="nl-BE" dirty="0"/>
              <a:t>in de loop der jaren toename van het aantal instanties die gegevens aanleveren</a:t>
            </a:r>
          </a:p>
          <a:p>
            <a:pPr lvl="1"/>
            <a:r>
              <a:rPr lang="nl-BE" dirty="0"/>
              <a:t>relevante gegevens van alle actoren in de sociale sector</a:t>
            </a:r>
          </a:p>
          <a:p>
            <a:pPr lvl="1"/>
            <a:r>
              <a:rPr lang="nl-BE" dirty="0"/>
              <a:t>relevante gegevens afkomstig van andere actoren (vb. FOD Financiën, ADSEI, …)</a:t>
            </a:r>
          </a:p>
          <a:p>
            <a:pPr lvl="1"/>
            <a:r>
              <a:rPr lang="nl-BE" dirty="0"/>
              <a:t>telkens mits beraadslaging van het bevoegde informatieveiligheidscomité (IVC)</a:t>
            </a:r>
          </a:p>
          <a:p>
            <a:pPr marL="0" indent="0" eaLnBrk="1" hangingPunct="1">
              <a:buNone/>
              <a:defRPr/>
            </a:pPr>
            <a:endParaRPr lang="en-US" altLang="en-US" sz="2200" dirty="0">
              <a:solidFill>
                <a:srgbClr val="000000"/>
              </a:solidFill>
              <a:cs typeface="Arial" charset="0"/>
              <a:sym typeface="Arial" charset="0"/>
            </a:endParaRPr>
          </a:p>
          <a:p>
            <a:endParaRPr lang="fr-FR" sz="2200" dirty="0"/>
          </a:p>
          <a:p>
            <a:pPr lvl="1"/>
            <a:endParaRPr lang="fr-FR" dirty="0"/>
          </a:p>
          <a:p>
            <a:pPr lvl="1"/>
            <a:endParaRPr lang="fr-FR" dirty="0"/>
          </a:p>
          <a:p>
            <a:endParaRPr lang="en-US" sz="2200" dirty="0"/>
          </a:p>
        </p:txBody>
      </p:sp>
    </p:spTree>
    <p:extLst>
      <p:ext uri="{BB962C8B-B14F-4D97-AF65-F5344CB8AC3E}">
        <p14:creationId xmlns:p14="http://schemas.microsoft.com/office/powerpoint/2010/main" val="21814309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Datawarehouse arbeidsmarkt</a:t>
            </a:r>
            <a:endParaRPr lang="en-US" dirty="0"/>
          </a:p>
        </p:txBody>
      </p:sp>
      <p:sp>
        <p:nvSpPr>
          <p:cNvPr id="3" name="Content Placeholder 2"/>
          <p:cNvSpPr>
            <a:spLocks noGrp="1"/>
          </p:cNvSpPr>
          <p:nvPr>
            <p:ph idx="1"/>
          </p:nvPr>
        </p:nvSpPr>
        <p:spPr/>
        <p:txBody>
          <a:bodyPr/>
          <a:lstStyle/>
          <a:p>
            <a:pPr>
              <a:defRPr/>
            </a:pPr>
            <a:r>
              <a:rPr lang="nl-BE" dirty="0"/>
              <a:t>ondersteuning van de instanties belast met beleidsvoorbereiding en beleidsevaluatie en van de onderzoekers bij de toegankelijkheid van het datawarehouse voor hun ad hoc behoeften</a:t>
            </a:r>
          </a:p>
          <a:p>
            <a:pPr>
              <a:defRPr/>
            </a:pPr>
            <a:r>
              <a:rPr lang="nl-BE" dirty="0"/>
              <a:t>vaststelling van een standaardmethodologie voor de codificatie en de </a:t>
            </a:r>
            <a:r>
              <a:rPr lang="nl-BE" dirty="0" err="1"/>
              <a:t>anonimisering</a:t>
            </a:r>
            <a:r>
              <a:rPr lang="nl-BE" dirty="0"/>
              <a:t> van gegevens</a:t>
            </a:r>
          </a:p>
          <a:p>
            <a:pPr>
              <a:defRPr/>
            </a:pPr>
            <a:r>
              <a:rPr lang="nl-BE" dirty="0"/>
              <a:t>uitbreiding van de basisstatistieken, zijnde veel gevraagde statistieken die automatisch worden aangemaakt en verspreid, en raadplegingsmogelijkheid ervan via 5 </a:t>
            </a:r>
            <a:r>
              <a:rPr lang="nl-BE" dirty="0" err="1"/>
              <a:t>webtoepassingen</a:t>
            </a:r>
            <a:endParaRPr lang="nl-BE" dirty="0"/>
          </a:p>
          <a:p>
            <a:pPr lvl="1">
              <a:defRPr/>
            </a:pPr>
            <a:r>
              <a:rPr lang="nl-BE" dirty="0">
                <a:cs typeface="Arial" charset="0"/>
                <a:sym typeface="Arial" charset="0"/>
              </a:rPr>
              <a:t>online statistieken/lokale cijfers  </a:t>
            </a:r>
          </a:p>
          <a:p>
            <a:pPr lvl="1">
              <a:defRPr/>
            </a:pPr>
            <a:r>
              <a:rPr lang="nl-BE" dirty="0">
                <a:cs typeface="Arial" charset="0"/>
                <a:sym typeface="Arial" charset="0"/>
              </a:rPr>
              <a:t>online statistieken/globale cijfers  </a:t>
            </a:r>
          </a:p>
          <a:p>
            <a:pPr lvl="1">
              <a:defRPr/>
            </a:pPr>
            <a:r>
              <a:rPr lang="nl-BE" dirty="0">
                <a:cs typeface="Arial" charset="0"/>
                <a:sym typeface="Arial" charset="0"/>
              </a:rPr>
              <a:t>online statistieken/socio-economische mobiliteit</a:t>
            </a:r>
          </a:p>
          <a:p>
            <a:pPr lvl="1">
              <a:defRPr/>
            </a:pPr>
            <a:r>
              <a:rPr lang="nl-BE" dirty="0">
                <a:cs typeface="Arial" charset="0"/>
                <a:sym typeface="Arial" charset="0"/>
              </a:rPr>
              <a:t>online statistieken/gezinssamenstelling </a:t>
            </a:r>
          </a:p>
          <a:p>
            <a:pPr lvl="1">
              <a:defRPr/>
            </a:pPr>
            <a:r>
              <a:rPr lang="nl-BE" dirty="0">
                <a:cs typeface="Arial" charset="0"/>
                <a:sym typeface="Arial" charset="0"/>
              </a:rPr>
              <a:t>online statistieken/socio-economische mobiliteit op korte termijn</a:t>
            </a:r>
          </a:p>
          <a:p>
            <a:pPr>
              <a:defRPr/>
            </a:pPr>
            <a:r>
              <a:rPr lang="nl-BE" dirty="0"/>
              <a:t>geen inhoudelijk beheer van de gegevens door KSZ</a:t>
            </a:r>
          </a:p>
          <a:p>
            <a:pPr marL="0" indent="0">
              <a:buNone/>
            </a:pPr>
            <a:endParaRPr lang="en-US" dirty="0"/>
          </a:p>
        </p:txBody>
      </p:sp>
    </p:spTree>
    <p:extLst>
      <p:ext uri="{BB962C8B-B14F-4D97-AF65-F5344CB8AC3E}">
        <p14:creationId xmlns:p14="http://schemas.microsoft.com/office/powerpoint/2010/main" val="1887481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Diensten</a:t>
            </a:r>
            <a:r>
              <a:rPr lang="en-US" dirty="0"/>
              <a:t> </a:t>
            </a:r>
            <a:r>
              <a:rPr lang="en-US" dirty="0" err="1"/>
              <a:t>voor</a:t>
            </a:r>
            <a:r>
              <a:rPr lang="en-US" dirty="0"/>
              <a:t> </a:t>
            </a:r>
            <a:r>
              <a:rPr lang="en-US" dirty="0" err="1"/>
              <a:t>werkgevers</a:t>
            </a:r>
            <a:endParaRPr lang="en-US" dirty="0"/>
          </a:p>
        </p:txBody>
      </p:sp>
      <p:sp>
        <p:nvSpPr>
          <p:cNvPr id="3" name="Content Placeholder 2"/>
          <p:cNvSpPr>
            <a:spLocks noGrp="1"/>
          </p:cNvSpPr>
          <p:nvPr>
            <p:ph idx="1"/>
          </p:nvPr>
        </p:nvSpPr>
        <p:spPr/>
        <p:txBody>
          <a:bodyPr/>
          <a:lstStyle/>
          <a:p>
            <a:r>
              <a:rPr lang="en-US" dirty="0"/>
              <a:t>&gt; </a:t>
            </a:r>
            <a:r>
              <a:rPr lang="en-US" dirty="0">
                <a:solidFill>
                  <a:srgbClr val="008CB2"/>
                </a:solidFill>
              </a:rPr>
              <a:t>50</a:t>
            </a:r>
            <a:r>
              <a:rPr lang="en-US" dirty="0"/>
              <a:t> </a:t>
            </a:r>
            <a:r>
              <a:rPr lang="en-US" dirty="0" err="1"/>
              <a:t>elektronische</a:t>
            </a:r>
            <a:r>
              <a:rPr lang="en-US" dirty="0"/>
              <a:t> </a:t>
            </a:r>
            <a:r>
              <a:rPr lang="en-US" dirty="0" err="1"/>
              <a:t>diensten</a:t>
            </a:r>
            <a:r>
              <a:rPr lang="en-US" dirty="0"/>
              <a:t> </a:t>
            </a:r>
            <a:r>
              <a:rPr lang="en-US" dirty="0" err="1"/>
              <a:t>voor</a:t>
            </a:r>
            <a:r>
              <a:rPr lang="en-US" dirty="0"/>
              <a:t> </a:t>
            </a:r>
            <a:r>
              <a:rPr lang="en-US" dirty="0" err="1"/>
              <a:t>ondernemingen</a:t>
            </a:r>
            <a:r>
              <a:rPr lang="en-US" dirty="0"/>
              <a:t>, </a:t>
            </a:r>
            <a:r>
              <a:rPr lang="en-US" dirty="0" err="1"/>
              <a:t>zowel</a:t>
            </a:r>
            <a:r>
              <a:rPr lang="en-US" dirty="0"/>
              <a:t> in de </a:t>
            </a:r>
            <a:r>
              <a:rPr lang="en-US" dirty="0" err="1"/>
              <a:t>vorm</a:t>
            </a:r>
            <a:r>
              <a:rPr lang="en-US" dirty="0"/>
              <a:t> van de </a:t>
            </a:r>
            <a:r>
              <a:rPr lang="en-US" dirty="0" err="1"/>
              <a:t>uitwisseling</a:t>
            </a:r>
            <a:r>
              <a:rPr lang="en-US" dirty="0"/>
              <a:t> van </a:t>
            </a:r>
            <a:r>
              <a:rPr lang="en-US" dirty="0" err="1"/>
              <a:t>elektronische</a:t>
            </a:r>
            <a:r>
              <a:rPr lang="en-US" dirty="0"/>
              <a:t> </a:t>
            </a:r>
            <a:r>
              <a:rPr lang="en-US" dirty="0" err="1"/>
              <a:t>berichten</a:t>
            </a:r>
            <a:r>
              <a:rPr lang="en-US" dirty="0"/>
              <a:t> van </a:t>
            </a:r>
            <a:r>
              <a:rPr lang="en-US" dirty="0" err="1"/>
              <a:t>toepassing</a:t>
            </a:r>
            <a:r>
              <a:rPr lang="en-US" dirty="0"/>
              <a:t>, </a:t>
            </a:r>
            <a:r>
              <a:rPr lang="en-US" dirty="0" err="1"/>
              <a:t>als</a:t>
            </a:r>
            <a:r>
              <a:rPr lang="en-US" dirty="0"/>
              <a:t> in de </a:t>
            </a:r>
            <a:r>
              <a:rPr lang="en-US" dirty="0" err="1"/>
              <a:t>vorm</a:t>
            </a:r>
            <a:r>
              <a:rPr lang="en-US" dirty="0"/>
              <a:t> van </a:t>
            </a:r>
            <a:r>
              <a:rPr lang="en-US" dirty="0" err="1"/>
              <a:t>onderling</a:t>
            </a:r>
            <a:r>
              <a:rPr lang="en-US" dirty="0"/>
              <a:t> </a:t>
            </a:r>
            <a:r>
              <a:rPr lang="en-US" dirty="0" err="1"/>
              <a:t>geïntegreerde</a:t>
            </a:r>
            <a:r>
              <a:rPr lang="en-US" dirty="0"/>
              <a:t> </a:t>
            </a:r>
            <a:r>
              <a:rPr lang="en-US" dirty="0" err="1"/>
              <a:t>portaaltransacties</a:t>
            </a:r>
            <a:endParaRPr lang="en-US" dirty="0"/>
          </a:p>
          <a:p>
            <a:r>
              <a:rPr lang="en-US" dirty="0"/>
              <a:t>de </a:t>
            </a:r>
            <a:r>
              <a:rPr lang="en-US" dirty="0" err="1"/>
              <a:t>aangiften</a:t>
            </a:r>
            <a:r>
              <a:rPr lang="en-US" dirty="0"/>
              <a:t> </a:t>
            </a:r>
            <a:r>
              <a:rPr lang="en-US" dirty="0" err="1"/>
              <a:t>worden</a:t>
            </a:r>
            <a:r>
              <a:rPr lang="en-US" dirty="0"/>
              <a:t> </a:t>
            </a:r>
            <a:r>
              <a:rPr lang="en-US" dirty="0" err="1"/>
              <a:t>beperkt</a:t>
            </a:r>
            <a:r>
              <a:rPr lang="en-US" dirty="0"/>
              <a:t> tot 3 </a:t>
            </a:r>
            <a:r>
              <a:rPr lang="en-US" dirty="0" err="1"/>
              <a:t>momenten</a:t>
            </a:r>
            <a:r>
              <a:rPr lang="en-US" dirty="0"/>
              <a:t> </a:t>
            </a:r>
          </a:p>
          <a:p>
            <a:pPr lvl="1"/>
            <a:r>
              <a:rPr lang="en-US" dirty="0"/>
              <a:t>de </a:t>
            </a:r>
            <a:r>
              <a:rPr lang="en-US" dirty="0" err="1"/>
              <a:t>onmiddellijke</a:t>
            </a:r>
            <a:r>
              <a:rPr lang="en-US" dirty="0"/>
              <a:t> </a:t>
            </a:r>
            <a:r>
              <a:rPr lang="en-US" dirty="0" err="1"/>
              <a:t>aangifte</a:t>
            </a:r>
            <a:r>
              <a:rPr lang="en-US" dirty="0"/>
              <a:t> van </a:t>
            </a:r>
            <a:r>
              <a:rPr lang="en-US" dirty="0" err="1"/>
              <a:t>aanwerving</a:t>
            </a:r>
            <a:r>
              <a:rPr lang="en-US" dirty="0"/>
              <a:t> </a:t>
            </a:r>
            <a:r>
              <a:rPr lang="en-US" dirty="0" err="1"/>
              <a:t>en</a:t>
            </a:r>
            <a:r>
              <a:rPr lang="en-US" dirty="0"/>
              <a:t> </a:t>
            </a:r>
            <a:r>
              <a:rPr lang="en-US" dirty="0" err="1"/>
              <a:t>ontslag</a:t>
            </a:r>
            <a:r>
              <a:rPr lang="en-US" dirty="0"/>
              <a:t> (DIMONA)</a:t>
            </a:r>
          </a:p>
          <a:p>
            <a:pPr lvl="1"/>
            <a:r>
              <a:rPr lang="en-US" dirty="0"/>
              <a:t>de </a:t>
            </a:r>
            <a:r>
              <a:rPr lang="en-US" dirty="0" err="1"/>
              <a:t>driemaandelijkse</a:t>
            </a:r>
            <a:r>
              <a:rPr lang="en-US" dirty="0"/>
              <a:t> </a:t>
            </a:r>
            <a:r>
              <a:rPr lang="en-US" dirty="0" err="1"/>
              <a:t>aangifte</a:t>
            </a:r>
            <a:r>
              <a:rPr lang="en-US" dirty="0"/>
              <a:t> van </a:t>
            </a:r>
            <a:r>
              <a:rPr lang="en-US" dirty="0" err="1"/>
              <a:t>lonen</a:t>
            </a:r>
            <a:r>
              <a:rPr lang="en-US" dirty="0"/>
              <a:t> </a:t>
            </a:r>
            <a:r>
              <a:rPr lang="en-US" dirty="0" err="1"/>
              <a:t>en</a:t>
            </a:r>
            <a:r>
              <a:rPr lang="en-US" dirty="0"/>
              <a:t> </a:t>
            </a:r>
            <a:r>
              <a:rPr lang="en-US" dirty="0" err="1"/>
              <a:t>arbeidstijden</a:t>
            </a:r>
            <a:r>
              <a:rPr lang="en-US" dirty="0"/>
              <a:t> (</a:t>
            </a:r>
            <a:r>
              <a:rPr lang="en-US" dirty="0" err="1"/>
              <a:t>DmfA</a:t>
            </a:r>
            <a:r>
              <a:rPr lang="en-US" dirty="0"/>
              <a:t>)</a:t>
            </a:r>
          </a:p>
          <a:p>
            <a:pPr lvl="1"/>
            <a:r>
              <a:rPr lang="en-US" dirty="0"/>
              <a:t>het </a:t>
            </a:r>
            <a:r>
              <a:rPr lang="en-US" dirty="0" err="1"/>
              <a:t>zich</a:t>
            </a:r>
            <a:r>
              <a:rPr lang="en-US" dirty="0"/>
              <a:t> </a:t>
            </a:r>
            <a:r>
              <a:rPr lang="en-US" dirty="0" err="1"/>
              <a:t>voordoen</a:t>
            </a:r>
            <a:r>
              <a:rPr lang="en-US" dirty="0"/>
              <a:t> van </a:t>
            </a:r>
            <a:r>
              <a:rPr lang="en-US" dirty="0" err="1"/>
              <a:t>een</a:t>
            </a:r>
            <a:r>
              <a:rPr lang="en-US" dirty="0"/>
              <a:t> social </a:t>
            </a:r>
            <a:r>
              <a:rPr lang="en-US" dirty="0" err="1"/>
              <a:t>risico</a:t>
            </a:r>
            <a:r>
              <a:rPr lang="en-US" dirty="0"/>
              <a:t> (ASR)</a:t>
            </a:r>
          </a:p>
          <a:p>
            <a:r>
              <a:rPr lang="en-US" dirty="0"/>
              <a:t>&gt; </a:t>
            </a:r>
            <a:r>
              <a:rPr lang="nl-NL" dirty="0">
                <a:solidFill>
                  <a:srgbClr val="008CB2"/>
                </a:solidFill>
              </a:rPr>
              <a:t>45</a:t>
            </a:r>
            <a:r>
              <a:rPr lang="nl-NL" dirty="0"/>
              <a:t> miljoen aangiften door werkgevers in 2023</a:t>
            </a:r>
            <a:endParaRPr lang="en-US" dirty="0"/>
          </a:p>
        </p:txBody>
      </p:sp>
    </p:spTree>
    <p:extLst>
      <p:ext uri="{BB962C8B-B14F-4D97-AF65-F5344CB8AC3E}">
        <p14:creationId xmlns:p14="http://schemas.microsoft.com/office/powerpoint/2010/main" val="37887169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Dimona</a:t>
            </a:r>
            <a:endParaRPr lang="en-US" dirty="0"/>
          </a:p>
        </p:txBody>
      </p:sp>
      <p:sp>
        <p:nvSpPr>
          <p:cNvPr id="3" name="Content Placeholder 2"/>
          <p:cNvSpPr>
            <a:spLocks noGrp="1"/>
          </p:cNvSpPr>
          <p:nvPr>
            <p:ph idx="1"/>
          </p:nvPr>
        </p:nvSpPr>
        <p:spPr/>
        <p:txBody>
          <a:bodyPr/>
          <a:lstStyle/>
          <a:p>
            <a:r>
              <a:rPr lang="nl-BE" dirty="0"/>
              <a:t>onmiddellijke aangifte van indiensttreding en uitdiensttreding van een werknemer door de werkgever </a:t>
            </a:r>
          </a:p>
          <a:p>
            <a:r>
              <a:rPr lang="nl-BE" dirty="0"/>
              <a:t>enkel elektronisch, 24/24 en 7/7 via</a:t>
            </a:r>
          </a:p>
          <a:p>
            <a:pPr lvl="1"/>
            <a:r>
              <a:rPr lang="nl-BE" dirty="0"/>
              <a:t>het portaal van de sociale zekerheid</a:t>
            </a:r>
          </a:p>
          <a:p>
            <a:pPr lvl="1"/>
            <a:r>
              <a:rPr lang="nl-BE" dirty="0"/>
              <a:t>FTP/MQSeries</a:t>
            </a:r>
          </a:p>
          <a:p>
            <a:pPr lvl="1"/>
            <a:r>
              <a:rPr lang="nl-BE" dirty="0"/>
              <a:t>Isabel-netwerk</a:t>
            </a:r>
          </a:p>
          <a:p>
            <a:pPr lvl="1"/>
            <a:r>
              <a:rPr lang="nl-BE" dirty="0"/>
              <a:t>vocale server</a:t>
            </a:r>
          </a:p>
          <a:p>
            <a:pPr lvl="1"/>
            <a:r>
              <a:rPr lang="nl-BE" dirty="0"/>
              <a:t>gsm</a:t>
            </a:r>
          </a:p>
          <a:p>
            <a:pPr lvl="1"/>
            <a:r>
              <a:rPr lang="nl-BE" dirty="0"/>
              <a:t>Google Assistant (in test)</a:t>
            </a:r>
          </a:p>
          <a:p>
            <a:r>
              <a:rPr lang="nl-BE" dirty="0"/>
              <a:t>bij de ontvangst van deze aangifte wordt de identiteit van de werknemer gecontroleerd zodat alle actoren in de sociale sector een juiste en eenvormige identificatiesleutel van de werknemer zouden gebruiken</a:t>
            </a:r>
          </a:p>
          <a:p>
            <a:pPr marL="0" indent="0">
              <a:buNone/>
            </a:pPr>
            <a:endParaRPr lang="en-US" dirty="0"/>
          </a:p>
        </p:txBody>
      </p:sp>
    </p:spTree>
    <p:extLst>
      <p:ext uri="{BB962C8B-B14F-4D97-AF65-F5344CB8AC3E}">
        <p14:creationId xmlns:p14="http://schemas.microsoft.com/office/powerpoint/2010/main" val="304523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15519</TotalTime>
  <Words>8205</Words>
  <Application>Microsoft Office PowerPoint</Application>
  <PresentationFormat>Widescreen</PresentationFormat>
  <Paragraphs>1100</Paragraphs>
  <Slides>112</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112</vt:i4>
      </vt:variant>
    </vt:vector>
  </HeadingPairs>
  <TitlesOfParts>
    <vt:vector size="121" baseType="lpstr">
      <vt:lpstr>Microsoft JhengHei</vt:lpstr>
      <vt:lpstr>Microsoft JhengHei Light</vt:lpstr>
      <vt:lpstr>Arial</vt:lpstr>
      <vt:lpstr>Arial Black</vt:lpstr>
      <vt:lpstr>Calibri</vt:lpstr>
      <vt:lpstr>Calibri Light</vt:lpstr>
      <vt:lpstr>Wingdings</vt:lpstr>
      <vt:lpstr>Office Theme</vt:lpstr>
      <vt:lpstr>1_Office Theme</vt:lpstr>
      <vt:lpstr>PowerPoint Presentation</vt:lpstr>
      <vt:lpstr>Structuur van de uiteenzetting</vt:lpstr>
      <vt:lpstr>PowerPoint Presentation</vt:lpstr>
      <vt:lpstr>Stakeholders</vt:lpstr>
      <vt:lpstr>Verwachtingen &gt; burgers/werkgevers</vt:lpstr>
      <vt:lpstr>Verwachtingen &gt; burgers / werkgevers</vt:lpstr>
      <vt:lpstr>Customer centricity</vt:lpstr>
      <vt:lpstr>Verwachtingen &gt; overheid</vt:lpstr>
      <vt:lpstr>PowerPoint Presentation</vt:lpstr>
      <vt:lpstr>Kruispuntbankmodel</vt:lpstr>
      <vt:lpstr>Kruispuntbankmodel</vt:lpstr>
      <vt:lpstr>Kruispuntbankmodel</vt:lpstr>
      <vt:lpstr>Kruispuntbankmodel</vt:lpstr>
      <vt:lpstr>Kruispuntbankmodel</vt:lpstr>
      <vt:lpstr>Kruispuntbankmodel</vt:lpstr>
      <vt:lpstr>Kruispuntbankmodel / dienstenintegrator</vt:lpstr>
      <vt:lpstr>Kruispuntbankmodel</vt:lpstr>
      <vt:lpstr>Kruispuntbankmodel</vt:lpstr>
      <vt:lpstr>PowerPoint Presentation</vt:lpstr>
      <vt:lpstr>Kruispuntbank van de sociale zekerheid</vt:lpstr>
      <vt:lpstr>Kruispuntbank van de sociale zekerheid</vt:lpstr>
      <vt:lpstr>Kruispuntbank van de sociale zekerheid / resultaten</vt:lpstr>
      <vt:lpstr>Netwerk met basisdiensten</vt:lpstr>
      <vt:lpstr>Netwerk met basisdiensten</vt:lpstr>
      <vt:lpstr>PowerPoint Presentation</vt:lpstr>
      <vt:lpstr>Procesvereenvoudiging</vt:lpstr>
      <vt:lpstr>Procesvereenvoudiging</vt:lpstr>
      <vt:lpstr>Beschikbaarheid en verwerking</vt:lpstr>
      <vt:lpstr>Verwijzingsrepertorium</vt:lpstr>
      <vt:lpstr>Kruispuntbank van de sociale zekerheid</vt:lpstr>
      <vt:lpstr>PowerPoint Presentation</vt:lpstr>
      <vt:lpstr>Uitdagingen</vt:lpstr>
      <vt:lpstr>Uitdagingen</vt:lpstr>
      <vt:lpstr>Uitdagingen</vt:lpstr>
      <vt:lpstr>API Economy - CBSS &amp; Social Security API Gateway Platform</vt:lpstr>
      <vt:lpstr>Event-Driven Architecture (EDA)</vt:lpstr>
      <vt:lpstr>PowerPoint Presentation</vt:lpstr>
      <vt:lpstr>Europees kader </vt:lpstr>
      <vt:lpstr>Digital (Identity) Wallet</vt:lpstr>
      <vt:lpstr>Digital (Identity) Wallet - premiers use cases</vt:lpstr>
      <vt:lpstr>Europese ziekteverzekeringskaart (EZVK)</vt:lpstr>
      <vt:lpstr>Europese ziekteverzekeringskaart</vt:lpstr>
      <vt:lpstr>Single Digital Gateway (SDG)</vt:lpstr>
      <vt:lpstr>PowerPoint Presentation</vt:lpstr>
      <vt:lpstr>Electronic Exchange of Social Security Information (EESSI)</vt:lpstr>
      <vt:lpstr>Reference Implementation for a National Applications (RINA)</vt:lpstr>
      <vt:lpstr>Network &amp; Information Security (NIS2) </vt:lpstr>
      <vt:lpstr>PowerPoint Presentation</vt:lpstr>
      <vt:lpstr>KSZ projecten</vt:lpstr>
      <vt:lpstr>Matrix only once</vt:lpstr>
      <vt:lpstr>Prioriteiten </vt:lpstr>
      <vt:lpstr>Een paar projecten waaraan KSZ neemt deel</vt:lpstr>
      <vt:lpstr>Aanvullende rechten</vt:lpstr>
      <vt:lpstr>Aanvullende rechten</vt:lpstr>
      <vt:lpstr>Geharmoniseerde sociale statuten (GSS)</vt:lpstr>
      <vt:lpstr>GSS - sociale statuten / voorbeelden</vt:lpstr>
      <vt:lpstr>Geharmoniseerde sociale statuten (GSS) </vt:lpstr>
      <vt:lpstr>SSH - Principes</vt:lpstr>
      <vt:lpstr>GSS - Doelstellingen </vt:lpstr>
      <vt:lpstr>GSS - aanpak (1)</vt:lpstr>
      <vt:lpstr>Buffer-DB - voeding / gebruik </vt:lpstr>
      <vt:lpstr>Bufferdatabank – 11 authentieke bronnen</vt:lpstr>
      <vt:lpstr>Buffer-DB - voordelen</vt:lpstr>
      <vt:lpstr>Buffer-DB - juridische aspecten</vt:lpstr>
      <vt:lpstr>PowerPoint Presentation</vt:lpstr>
      <vt:lpstr>Legoblok-filosofie</vt:lpstr>
      <vt:lpstr>Legoblok-filosofie</vt:lpstr>
      <vt:lpstr>GSS - aanpak (2)</vt:lpstr>
      <vt:lpstr>GSS - aanpak (3)</vt:lpstr>
      <vt:lpstr>MyBEnefits</vt:lpstr>
      <vt:lpstr>MyBEnefits - 3 functionaliteiten</vt:lpstr>
      <vt:lpstr>PowerPoint Presentation</vt:lpstr>
      <vt:lpstr>PowerPoint Presentation</vt:lpstr>
      <vt:lpstr>PowerPoint Presentation</vt:lpstr>
      <vt:lpstr>PowerPoint Presentation</vt:lpstr>
      <vt:lpstr>eBox burger</vt:lpstr>
      <vt:lpstr>Regionalisering</vt:lpstr>
      <vt:lpstr>Regionalisering - personen met een handicap</vt:lpstr>
      <vt:lpstr>Regionalisering - personen met een handicap</vt:lpstr>
      <vt:lpstr>OCMW’s </vt:lpstr>
      <vt:lpstr>Fraudebestrijding</vt:lpstr>
      <vt:lpstr>Fraudebestrijding - Single Permit (gecombineerde vergunning)</vt:lpstr>
      <vt:lpstr>Fraudebestrijding - My Digital Inspection Assistant </vt:lpstr>
      <vt:lpstr>Isi+ kaart</vt:lpstr>
      <vt:lpstr>isi+ kaart</vt:lpstr>
      <vt:lpstr>isi+ kaart via Wallet</vt:lpstr>
      <vt:lpstr>G-Cloud</vt:lpstr>
      <vt:lpstr>Synergie : G-Cloud</vt:lpstr>
      <vt:lpstr>Voordelen G-Cloud</vt:lpstr>
      <vt:lpstr>Types van cloud implementaties</vt:lpstr>
      <vt:lpstr>G-Cloud - Platform as a Service (PaaS)</vt:lpstr>
      <vt:lpstr>G-Cloud - PaaS - Samenwerkingsvormen</vt:lpstr>
      <vt:lpstr>G-Cloud - Platform as a Service </vt:lpstr>
      <vt:lpstr>G-Cloud - Paas - verwijzingsrepertorium </vt:lpstr>
      <vt:lpstr>Status G-Cloud service portfolio (26/11/2021) </vt:lpstr>
      <vt:lpstr>Datawarehouse arbeidsmarkt</vt:lpstr>
      <vt:lpstr>Datawarehouse arbeidsmarkt</vt:lpstr>
      <vt:lpstr>Diensten voor werkgevers</vt:lpstr>
      <vt:lpstr>Dimona</vt:lpstr>
      <vt:lpstr>DmfA</vt:lpstr>
      <vt:lpstr>ASR</vt:lpstr>
      <vt:lpstr>Elektronische diensten voor de burgers </vt:lpstr>
      <vt:lpstr>Diensten voor derden - voorbeelden </vt:lpstr>
      <vt:lpstr>Diensten voor derden - voorbeelden</vt:lpstr>
      <vt:lpstr>Portaal sociale zekerheid</vt:lpstr>
      <vt:lpstr>PowerPoint Presentation</vt:lpstr>
      <vt:lpstr>PowerPoint Presentation</vt:lpstr>
      <vt:lpstr>Bereikte voordelen </vt:lpstr>
      <vt:lpstr>Bereikte voordelen</vt:lpstr>
      <vt:lpstr>Kristische succesfactoren</vt:lpstr>
      <vt:lpstr>Meer informatie</vt:lpstr>
      <vt:lpstr>Afkortingen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Leroy (KSZ-BCSS)</dc:creator>
  <cp:lastModifiedBy>Isabelle Leroy (KSZ-BCSS)</cp:lastModifiedBy>
  <cp:revision>479</cp:revision>
  <dcterms:created xsi:type="dcterms:W3CDTF">2021-01-20T07:42:40Z</dcterms:created>
  <dcterms:modified xsi:type="dcterms:W3CDTF">2024-05-08T21:24:21Z</dcterms:modified>
</cp:coreProperties>
</file>