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handoutMasterIdLst>
    <p:handoutMasterId r:id="rId40"/>
  </p:handoutMasterIdLst>
  <p:sldIdLst>
    <p:sldId id="346" r:id="rId2"/>
    <p:sldId id="387" r:id="rId3"/>
    <p:sldId id="402" r:id="rId4"/>
    <p:sldId id="404" r:id="rId5"/>
    <p:sldId id="403" r:id="rId6"/>
    <p:sldId id="386" r:id="rId7"/>
    <p:sldId id="391" r:id="rId8"/>
    <p:sldId id="408" r:id="rId9"/>
    <p:sldId id="409" r:id="rId10"/>
    <p:sldId id="405" r:id="rId11"/>
    <p:sldId id="393" r:id="rId12"/>
    <p:sldId id="395" r:id="rId13"/>
    <p:sldId id="394" r:id="rId14"/>
    <p:sldId id="407" r:id="rId15"/>
    <p:sldId id="350" r:id="rId16"/>
    <p:sldId id="422" r:id="rId17"/>
    <p:sldId id="423" r:id="rId18"/>
    <p:sldId id="368" r:id="rId19"/>
    <p:sldId id="356" r:id="rId20"/>
    <p:sldId id="362" r:id="rId21"/>
    <p:sldId id="371" r:id="rId22"/>
    <p:sldId id="364" r:id="rId23"/>
    <p:sldId id="412" r:id="rId24"/>
    <p:sldId id="413" r:id="rId25"/>
    <p:sldId id="418" r:id="rId26"/>
    <p:sldId id="397" r:id="rId27"/>
    <p:sldId id="421" r:id="rId28"/>
    <p:sldId id="375" r:id="rId29"/>
    <p:sldId id="376" r:id="rId30"/>
    <p:sldId id="377" r:id="rId31"/>
    <p:sldId id="382" r:id="rId32"/>
    <p:sldId id="381" r:id="rId33"/>
    <p:sldId id="415" r:id="rId34"/>
    <p:sldId id="417" r:id="rId35"/>
    <p:sldId id="425" r:id="rId36"/>
    <p:sldId id="383" r:id="rId37"/>
    <p:sldId id="411"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BB2"/>
    <a:srgbClr val="CA444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69" autoAdjust="0"/>
    <p:restoredTop sz="95165" autoAdjust="0"/>
  </p:normalViewPr>
  <p:slideViewPr>
    <p:cSldViewPr>
      <p:cViewPr varScale="1">
        <p:scale>
          <a:sx n="54" d="100"/>
          <a:sy n="54" d="100"/>
        </p:scale>
        <p:origin x="77" y="725"/>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01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F326409-BE34-4D03-B678-7264196503FF}" type="datetimeFigureOut">
              <a:rPr lang="fr-BE" smtClean="0"/>
              <a:t>06-12-23</a:t>
            </a:fld>
            <a:endParaRPr lang="fr-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A35F56B-2F4D-4EFA-A13F-AAD0EEA2AEF0}" type="slidenum">
              <a:rPr lang="fr-BE" smtClean="0"/>
              <a:t>‹#›</a:t>
            </a:fld>
            <a:endParaRPr lang="fr-BE"/>
          </a:p>
        </p:txBody>
      </p:sp>
    </p:spTree>
    <p:extLst>
      <p:ext uri="{BB962C8B-B14F-4D97-AF65-F5344CB8AC3E}">
        <p14:creationId xmlns:p14="http://schemas.microsoft.com/office/powerpoint/2010/main" val="2837173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718EACA-A536-4393-829D-58569732A169}" type="datetimeFigureOut">
              <a:rPr lang="en-US" smtClean="0"/>
              <a:t>12/6/2023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B36F63F-3BC7-41D1-AA51-B19C1EE9C910}" type="slidenum">
              <a:rPr lang="en-US" smtClean="0"/>
              <a:t>‹#›</a:t>
            </a:fld>
            <a:endParaRPr lang="en-US"/>
          </a:p>
        </p:txBody>
      </p:sp>
    </p:spTree>
    <p:extLst>
      <p:ext uri="{BB962C8B-B14F-4D97-AF65-F5344CB8AC3E}">
        <p14:creationId xmlns:p14="http://schemas.microsoft.com/office/powerpoint/2010/main" val="130623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mybenefits.fgov.b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435" y="188913"/>
            <a:ext cx="2593214"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556793"/>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89"/>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solidFill>
                <a:prstClr val="white">
                  <a:lumMod val="50000"/>
                </a:prstClr>
              </a:solidFill>
            </a:endParaRPr>
          </a:p>
        </p:txBody>
      </p:sp>
    </p:spTree>
    <p:extLst>
      <p:ext uri="{BB962C8B-B14F-4D97-AF65-F5344CB8AC3E}">
        <p14:creationId xmlns:p14="http://schemas.microsoft.com/office/powerpoint/2010/main" val="401192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dirty="0">
              <a:solidFill>
                <a:prstClr val="black"/>
              </a:solidFill>
            </a:endParaRPr>
          </a:p>
        </p:txBody>
      </p:sp>
      <p:sp>
        <p:nvSpPr>
          <p:cNvPr id="6" name="Slide Number Placeholder 6"/>
          <p:cNvSpPr>
            <a:spLocks noGrp="1"/>
          </p:cNvSpPr>
          <p:nvPr>
            <p:ph type="sldNum" sz="quarter" idx="10"/>
          </p:nvPr>
        </p:nvSpPr>
        <p:spPr>
          <a:xfrm>
            <a:off x="11125200" y="6489701"/>
            <a:ext cx="1001184" cy="365125"/>
          </a:xfrm>
        </p:spPr>
        <p:txBody>
          <a:bodyPr/>
          <a:lstStyle>
            <a:lvl1pPr>
              <a:defRPr/>
            </a:lvl1pPr>
          </a:lstStyle>
          <a:p>
            <a:pPr>
              <a:defRPr/>
            </a:pPr>
            <a:fld id="{D353B685-A2AB-4518-B31A-1C8B277EB988}"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7085262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a:spLocks noGrp="1"/>
          </p:cNvSpPr>
          <p:nvPr>
            <p:ph type="sldNum" sz="quarter" idx="10"/>
          </p:nvPr>
        </p:nvSpPr>
        <p:spPr>
          <a:xfrm>
            <a:off x="11125200" y="6489701"/>
            <a:ext cx="1001184" cy="365125"/>
          </a:xfrm>
        </p:spPr>
        <p:txBody>
          <a:bodyPr/>
          <a:lstStyle>
            <a:lvl1pPr>
              <a:defRPr/>
            </a:lvl1pPr>
          </a:lstStyle>
          <a:p>
            <a:pPr>
              <a:defRPr/>
            </a:pPr>
            <a:fld id="{D353B685-A2AB-4518-B31A-1C8B277EB988}"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385850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2088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200151" y="1341438"/>
            <a:ext cx="9889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endParaRPr lang="en-US" altLang="en-US" sz="1800" smtClean="0">
              <a:solidFill>
                <a:prstClr val="black"/>
              </a:solidFill>
            </a:endParaRPr>
          </a:p>
        </p:txBody>
      </p:sp>
      <p:sp>
        <p:nvSpPr>
          <p:cNvPr id="5" name="Content Placeholder 2"/>
          <p:cNvSpPr>
            <a:spLocks noGrp="1"/>
          </p:cNvSpPr>
          <p:nvPr>
            <p:ph idx="1"/>
          </p:nvPr>
        </p:nvSpPr>
        <p:spPr>
          <a:xfrm>
            <a:off x="623392" y="2276872"/>
            <a:ext cx="10959008"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solidFill>
                  <a:prstClr val="white">
                    <a:lumMod val="50000"/>
                  </a:prstClr>
                </a:solidFill>
              </a:rPr>
              <a:pPr>
                <a:defRPr/>
              </a:pPr>
              <a:t>‹#›</a:t>
            </a:fld>
            <a:endParaRPr lang="en-GB" dirty="0">
              <a:solidFill>
                <a:prstClr val="white">
                  <a:lumMod val="50000"/>
                </a:prstClr>
              </a:solidFill>
            </a:endParaRPr>
          </a:p>
        </p:txBody>
      </p:sp>
    </p:spTree>
    <p:extLst>
      <p:ext uri="{BB962C8B-B14F-4D97-AF65-F5344CB8AC3E}">
        <p14:creationId xmlns:p14="http://schemas.microsoft.com/office/powerpoint/2010/main" val="7065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12"/>
          <p:cNvSpPr txBox="1">
            <a:spLocks noChangeArrowheads="1"/>
          </p:cNvSpPr>
          <p:nvPr userDrawn="1"/>
        </p:nvSpPr>
        <p:spPr bwMode="auto">
          <a:xfrm>
            <a:off x="3215681" y="476673"/>
            <a:ext cx="623983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fr-BE" sz="3000" dirty="0" smtClean="0">
                <a:solidFill>
                  <a:srgbClr val="0070C0"/>
                </a:solidFill>
                <a:cs typeface="Arial" charset="0"/>
                <a:sym typeface="Arial" charset="0"/>
                <a:hlinkClick r:id="rId2"/>
              </a:rPr>
              <a:t>www.mybenefits.fgov.be</a:t>
            </a:r>
            <a:endParaRPr lang="fr-BE" sz="3000" dirty="0" smtClean="0">
              <a:solidFill>
                <a:srgbClr val="0070C0"/>
              </a:solidFill>
              <a:cs typeface="Arial" charset="0"/>
              <a:sym typeface="Arial" charset="0"/>
            </a:endParaRPr>
          </a:p>
          <a:p>
            <a:pPr algn="ctr" fontAlgn="base">
              <a:spcBef>
                <a:spcPct val="0"/>
              </a:spcBef>
              <a:spcAft>
                <a:spcPct val="0"/>
              </a:spcAft>
              <a:defRPr/>
            </a:pPr>
            <a:endParaRPr lang="fr-BE" sz="1600" dirty="0" smtClean="0">
              <a:solidFill>
                <a:srgbClr val="0D0D0D"/>
              </a:solidFill>
              <a:cs typeface="Arial" charset="0"/>
              <a:sym typeface="Arial" charset="0"/>
            </a:endParaRPr>
          </a:p>
        </p:txBody>
      </p:sp>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284581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199456" y="1387227"/>
            <a:ext cx="4914228" cy="4176122"/>
          </a:xfrm>
          <a:prstGeom prst="rect">
            <a:avLst/>
          </a:prstGeom>
          <a:solidFill>
            <a:srgbClr val="525252"/>
          </a:solidFill>
          <a:ln>
            <a:noFill/>
          </a:ln>
        </p:spPr>
      </p:pic>
      <p:grpSp>
        <p:nvGrpSpPr>
          <p:cNvPr id="6" name="Group 11"/>
          <p:cNvGrpSpPr>
            <a:grpSpLocks/>
          </p:cNvGrpSpPr>
          <p:nvPr userDrawn="1"/>
        </p:nvGrpSpPr>
        <p:grpSpPr bwMode="auto">
          <a:xfrm>
            <a:off x="6240016" y="2132857"/>
            <a:ext cx="5565385" cy="2592697"/>
            <a:chOff x="4501649" y="2676525"/>
            <a:chExt cx="4174039" cy="2593858"/>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1649" y="3541008"/>
              <a:ext cx="286194"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1649" y="4037276"/>
              <a:ext cx="286194"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r>
                <a:rPr lang="fr-BE" altLang="en-US" sz="1477" dirty="0" smtClean="0">
                  <a:latin typeface="+mn-lt"/>
                  <a:cs typeface="Arial" pitchFamily="34" charset="0"/>
                </a:rPr>
                <a:t>frank.robben@mail.fgov.be </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@FrRobben</a:t>
              </a:r>
            </a:p>
            <a:p>
              <a:pPr>
                <a:defRPr/>
              </a:pPr>
              <a:endParaRPr lang="fr-BE" altLang="en-US" sz="1477" dirty="0" smtClean="0">
                <a:latin typeface="+mn-lt"/>
                <a:cs typeface="Arial" pitchFamily="34" charset="0"/>
                <a:sym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altLang="en-US" sz="1477" kern="1200" dirty="0" smtClean="0">
                  <a:solidFill>
                    <a:schemeClr val="tx1"/>
                  </a:solidFill>
                  <a:latin typeface="+mn-lt"/>
                  <a:ea typeface="+mn-ea"/>
                  <a:cs typeface="Arial" pitchFamily="34" charset="0"/>
                  <a:sym typeface="Arial" pitchFamily="34" charset="0"/>
                </a:rPr>
                <a:t>https://www.ksz.fgov.be</a:t>
              </a:r>
            </a:p>
            <a:p>
              <a:pPr>
                <a:defRPr/>
              </a:pPr>
              <a:r>
                <a:rPr lang="fr-BE" altLang="en-US" sz="1477" dirty="0" smtClean="0">
                  <a:latin typeface="+mn-lt"/>
                  <a:cs typeface="Arial" pitchFamily="34" charset="0"/>
                  <a:sym typeface="Arial" pitchFamily="34" charset="0"/>
                </a:rPr>
                <a:t>https://www.ehealth.fgov.be</a:t>
              </a:r>
            </a:p>
            <a:p>
              <a:pPr>
                <a:defRPr/>
              </a:pPr>
              <a:r>
                <a:rPr lang="fr-BE" altLang="en-US" sz="1477" dirty="0" smtClean="0">
                  <a:latin typeface="+mn-lt"/>
                  <a:cs typeface="Arial" pitchFamily="34" charset="0"/>
                  <a:sym typeface="Arial" pitchFamily="34" charset="0"/>
                </a:rPr>
                <a:t>https://www.frankrobben.be</a:t>
              </a:r>
              <a:endParaRPr lang="fr-BE" altLang="en-US" sz="1477" dirty="0" smtClean="0">
                <a:latin typeface="+mn-lt"/>
                <a:cs typeface="Arial" pitchFamily="34" charset="0"/>
              </a:endParaRPr>
            </a:p>
          </p:txBody>
        </p:sp>
      </p:grpSp>
    </p:spTree>
    <p:extLst>
      <p:ext uri="{BB962C8B-B14F-4D97-AF65-F5344CB8AC3E}">
        <p14:creationId xmlns:p14="http://schemas.microsoft.com/office/powerpoint/2010/main" val="96238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9" name="TextBox 7"/>
          <p:cNvSpPr txBox="1">
            <a:spLocks noChangeArrowheads="1"/>
          </p:cNvSpPr>
          <p:nvPr userDrawn="1"/>
        </p:nvSpPr>
        <p:spPr bwMode="auto">
          <a:xfrm>
            <a:off x="1012605" y="6489701"/>
            <a:ext cx="10079567" cy="369332"/>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sz="1800" smtClean="0">
              <a:solidFill>
                <a:prstClr val="black"/>
              </a:solidFill>
              <a:cs typeface="Arial" charset="0"/>
            </a:endParaRPr>
          </a:p>
        </p:txBody>
      </p:sp>
      <p:sp>
        <p:nvSpPr>
          <p:cNvPr id="6" name="Slide Number Placeholder 5"/>
          <p:cNvSpPr>
            <a:spLocks noGrp="1"/>
          </p:cNvSpPr>
          <p:nvPr>
            <p:ph type="sldNum" sz="quarter" idx="4"/>
          </p:nvPr>
        </p:nvSpPr>
        <p:spPr>
          <a:xfrm>
            <a:off x="11125200" y="6489701"/>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solidFill>
                  <a:prstClr val="white">
                    <a:lumMod val="50000"/>
                  </a:prstClr>
                </a:solidFill>
              </a:rPr>
              <a:pPr>
                <a:defRPr/>
              </a:pPr>
              <a:t>‹#›</a:t>
            </a:fld>
            <a:endParaRPr lang="en-GB" dirty="0">
              <a:solidFill>
                <a:prstClr val="white">
                  <a:lumMod val="50000"/>
                </a:prstClr>
              </a:solidFill>
            </a:endParaRPr>
          </a:p>
        </p:txBody>
      </p:sp>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9357" y="226451"/>
            <a:ext cx="1032107" cy="932733"/>
          </a:xfrm>
          <a:prstGeom prst="rect">
            <a:avLst/>
          </a:prstGeom>
        </p:spPr>
      </p:pic>
    </p:spTree>
    <p:extLst>
      <p:ext uri="{BB962C8B-B14F-4D97-AF65-F5344CB8AC3E}">
        <p14:creationId xmlns:p14="http://schemas.microsoft.com/office/powerpoint/2010/main" val="3790020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0"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pps.apple.com/be/app/mybenefits/id1447094117?l=nl#?platform=iphone" TargetMode="External"/><Relationship Id="rId2" Type="http://schemas.openxmlformats.org/officeDocument/2006/relationships/hyperlink" Target="https://play.google.com/store/apps/details?id=be.kszbcss.mybenefits&amp;hl=n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mybenefits.fgov.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ybenefits.fgov.be/"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apps.apple.com/be/app/mybenefits/id1447094117?l=nl" TargetMode="External"/><Relationship Id="rId13" Type="http://schemas.openxmlformats.org/officeDocument/2006/relationships/image" Target="../media/image31.png"/><Relationship Id="rId3" Type="http://schemas.openxmlformats.org/officeDocument/2006/relationships/hyperlink" Target="https://content.eranova.fgov.be/smals/BCSS_KSZ/MyBEnefits/NL_MyBEnefits_gebruikers.mp4" TargetMode="External"/><Relationship Id="rId7" Type="http://schemas.openxmlformats.org/officeDocument/2006/relationships/image" Target="../media/image28.png"/><Relationship Id="rId12" Type="http://schemas.openxmlformats.org/officeDocument/2006/relationships/hyperlink" Target="https://mybenefits.fgov.be/professional/home"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s://play.google.com/store/apps/details?id=be.kszbcss.mybenefits&amp;hl=nl" TargetMode="External"/><Relationship Id="rId11" Type="http://schemas.openxmlformats.org/officeDocument/2006/relationships/image" Target="../media/image30.png"/><Relationship Id="rId5" Type="http://schemas.openxmlformats.org/officeDocument/2006/relationships/hyperlink" Target="https://www.ksz-bcss.fgov.be/nl/project/gss-mybenefits#media-kit" TargetMode="External"/><Relationship Id="rId10" Type="http://schemas.openxmlformats.org/officeDocument/2006/relationships/hyperlink" Target="https://mybenefits.fgov.be/burger/home" TargetMode="External"/><Relationship Id="rId4" Type="http://schemas.openxmlformats.org/officeDocument/2006/relationships/hyperlink" Target="https://content.eranova.fgov.be/smals/BCSS_KSZ/MyBEnefits/NL_MyBEnefits_aanbieders.mp4" TargetMode="External"/><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hyperlink" Target="https://www.ksz-bcss.fgov.be/nl/diensten-en-support/diensten/gss-gemeenten-en-provincies" TargetMode="External"/><Relationship Id="rId7" Type="http://schemas.openxmlformats.org/officeDocument/2006/relationships/hyperlink" Target="mailto:contact@mybenefits.fgov.be" TargetMode="External"/><Relationship Id="rId2" Type="http://schemas.openxmlformats.org/officeDocument/2006/relationships/hyperlink" Target="https://www.ksz-bcss.fgov.be/nl/diensten-en-support/diensten/gss" TargetMode="External"/><Relationship Id="rId1" Type="http://schemas.openxmlformats.org/officeDocument/2006/relationships/slideLayout" Target="../slideLayouts/slideLayout2.xml"/><Relationship Id="rId6" Type="http://schemas.openxmlformats.org/officeDocument/2006/relationships/hyperlink" Target="https://www.ksz-bcss.fgov.be/nl/diensten-en-support/diensten/gss-mybenefits" TargetMode="External"/><Relationship Id="rId5" Type="http://schemas.openxmlformats.org/officeDocument/2006/relationships/hyperlink" Target="mailto:external@ksz-bcss.fgov.be" TargetMode="External"/><Relationship Id="rId4" Type="http://schemas.openxmlformats.org/officeDocument/2006/relationships/hyperlink" Target="https://www.ksz-bcss.fgov.be/nl/diensten-en-support/diensten/gss-ocmw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2044390"/>
            <a:ext cx="10873208" cy="2350581"/>
          </a:xfrm>
        </p:spPr>
        <p:txBody>
          <a:bodyPr>
            <a:noAutofit/>
          </a:bodyPr>
          <a:lstStyle/>
          <a:p>
            <a:r>
              <a:rPr lang="nl-BE" dirty="0"/>
              <a:t>Automatische toekenning </a:t>
            </a:r>
            <a:r>
              <a:rPr lang="nl-BE" dirty="0" smtClean="0"/>
              <a:t>van aanvullende </a:t>
            </a:r>
            <a:r>
              <a:rPr lang="nl-BE" dirty="0"/>
              <a:t>rechten</a:t>
            </a:r>
            <a:br>
              <a:rPr lang="nl-BE" dirty="0"/>
            </a:br>
            <a:r>
              <a:rPr lang="nl-BE" dirty="0"/>
              <a:t>Geharmoniseerde Sociale Statuten (GSS) </a:t>
            </a:r>
            <a:br>
              <a:rPr lang="nl-BE" dirty="0"/>
            </a:br>
            <a:r>
              <a:rPr lang="nl-BE" dirty="0" err="1"/>
              <a:t>MyBEnefits</a:t>
            </a:r>
            <a:endParaRPr lang="nl-BE" dirty="0"/>
          </a:p>
        </p:txBody>
      </p:sp>
    </p:spTree>
    <p:extLst>
      <p:ext uri="{BB962C8B-B14F-4D97-AF65-F5344CB8AC3E}">
        <p14:creationId xmlns:p14="http://schemas.microsoft.com/office/powerpoint/2010/main" val="3622190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Bufferdatabank - voordelen</a:t>
            </a:r>
            <a:endParaRPr lang="nl-BE"/>
          </a:p>
        </p:txBody>
      </p:sp>
      <p:sp>
        <p:nvSpPr>
          <p:cNvPr id="3" name="Content Placeholder 2"/>
          <p:cNvSpPr>
            <a:spLocks noGrp="1"/>
          </p:cNvSpPr>
          <p:nvPr>
            <p:ph idx="1"/>
          </p:nvPr>
        </p:nvSpPr>
        <p:spPr/>
        <p:txBody>
          <a:bodyPr/>
          <a:lstStyle/>
          <a:p>
            <a:r>
              <a:rPr lang="nl-BE" dirty="0" smtClean="0"/>
              <a:t>voor gebruikers van gegevens</a:t>
            </a:r>
          </a:p>
          <a:p>
            <a:pPr lvl="1"/>
            <a:r>
              <a:rPr lang="nl-BE" dirty="0" smtClean="0"/>
              <a:t>geheel van informatie is op gecoördineerde en gevalideerde wijze beschikbaar</a:t>
            </a:r>
          </a:p>
          <a:p>
            <a:pPr lvl="1"/>
            <a:r>
              <a:rPr lang="nl-BE" dirty="0" smtClean="0"/>
              <a:t>mogelijkheid tot toepassing van beslissingsregels door de KSZ in functie van de concrete behoeften van elke gebruiker (waarborg proportionaliteitsbeginsel)</a:t>
            </a:r>
          </a:p>
          <a:p>
            <a:r>
              <a:rPr lang="nl-BE" dirty="0" smtClean="0"/>
              <a:t>voor de beheerders van authentieke bronnen</a:t>
            </a:r>
          </a:p>
          <a:p>
            <a:pPr lvl="1"/>
            <a:r>
              <a:rPr lang="nl-BE" dirty="0" smtClean="0"/>
              <a:t>vermijden van ad hoc ontwikkelingen voor elke gegevensaanvraag</a:t>
            </a:r>
          </a:p>
          <a:p>
            <a:pPr lvl="1"/>
            <a:r>
              <a:rPr lang="nl-BE" dirty="0" smtClean="0"/>
              <a:t>vermijden van terbeschikkingstelling van gegevens  volgens behoeften van elke gebruiker</a:t>
            </a:r>
          </a:p>
          <a:p>
            <a:r>
              <a:rPr lang="nl-BE" dirty="0" smtClean="0"/>
              <a:t>voor het systeem</a:t>
            </a:r>
          </a:p>
          <a:p>
            <a:pPr lvl="1"/>
            <a:r>
              <a:rPr lang="nl-BE" dirty="0" smtClean="0"/>
              <a:t>aanzet tot standaardisatie van de statuten waarmee rekening wordt gehouden bij de vaststelling van aanvullende rechten en het tijdstip of periode waarvoor ze beschikbaar moeten zijn (‘legoblokjesfilosofie’)</a:t>
            </a:r>
          </a:p>
        </p:txBody>
      </p:sp>
      <p:sp>
        <p:nvSpPr>
          <p:cNvPr id="4" name="Slide Number Placeholder 3"/>
          <p:cNvSpPr>
            <a:spLocks noGrp="1"/>
          </p:cNvSpPr>
          <p:nvPr>
            <p:ph type="sldNum" sz="quarter" idx="10"/>
          </p:nvPr>
        </p:nvSpPr>
        <p:spPr/>
        <p:txBody>
          <a:bodyPr/>
          <a:lstStyle/>
          <a:p>
            <a:fld id="{D353B685-A2AB-4518-B31A-1C8B277EB988}" type="slidenum">
              <a:rPr lang="en-GB" smtClean="0"/>
              <a:pPr/>
              <a:t>10</a:t>
            </a:fld>
            <a:endParaRPr lang="en-GB"/>
          </a:p>
        </p:txBody>
      </p:sp>
    </p:spTree>
    <p:extLst>
      <p:ext uri="{BB962C8B-B14F-4D97-AF65-F5344CB8AC3E}">
        <p14:creationId xmlns:p14="http://schemas.microsoft.com/office/powerpoint/2010/main" val="3388292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070C0"/>
                </a:solidFill>
              </a:rPr>
              <a:t>Juridische aspecten</a:t>
            </a:r>
          </a:p>
        </p:txBody>
      </p:sp>
      <p:sp>
        <p:nvSpPr>
          <p:cNvPr id="3" name="Content Placeholder 2"/>
          <p:cNvSpPr>
            <a:spLocks noGrp="1"/>
          </p:cNvSpPr>
          <p:nvPr>
            <p:ph idx="1"/>
          </p:nvPr>
        </p:nvSpPr>
        <p:spPr/>
        <p:txBody>
          <a:bodyPr>
            <a:normAutofit/>
          </a:bodyPr>
          <a:lstStyle/>
          <a:p>
            <a:r>
              <a:rPr lang="nl-BE" dirty="0"/>
              <a:t>algemene </a:t>
            </a:r>
            <a:r>
              <a:rPr lang="nl-BE" dirty="0">
                <a:solidFill>
                  <a:srgbClr val="0070C0"/>
                </a:solidFill>
              </a:rPr>
              <a:t>beraadslaging nr. 16/008 </a:t>
            </a:r>
            <a:r>
              <a:rPr lang="nl-BE" dirty="0"/>
              <a:t>van 2 februari 2016 over de oprichting van de </a:t>
            </a:r>
            <a:r>
              <a:rPr lang="nl-BE" dirty="0" smtClean="0"/>
              <a:t>bufferbank </a:t>
            </a:r>
            <a:r>
              <a:rPr lang="nl-BE" dirty="0"/>
              <a:t>bij de Kruispuntbank van de Sociale Zekerheid voor de </a:t>
            </a:r>
            <a:r>
              <a:rPr lang="nl-BE"/>
              <a:t>automatische </a:t>
            </a:r>
            <a:r>
              <a:rPr lang="nl-BE" smtClean="0"/>
              <a:t>toekenning van </a:t>
            </a:r>
            <a:r>
              <a:rPr lang="nl-BE" dirty="0"/>
              <a:t>aanvullende </a:t>
            </a:r>
            <a:r>
              <a:rPr lang="nl-BE" dirty="0" smtClean="0"/>
              <a:t>rechten</a:t>
            </a:r>
          </a:p>
          <a:p>
            <a:endParaRPr lang="nl-BE" dirty="0"/>
          </a:p>
          <a:p>
            <a:endParaRPr lang="nl-NL" sz="700" dirty="0"/>
          </a:p>
          <a:p>
            <a:r>
              <a:rPr lang="nl-BE" dirty="0"/>
              <a:t>dit project is nauw verbonden met de </a:t>
            </a:r>
            <a:r>
              <a:rPr lang="nl-BE" dirty="0">
                <a:solidFill>
                  <a:srgbClr val="0070C0"/>
                </a:solidFill>
              </a:rPr>
              <a:t>harmonisatie van de statuten </a:t>
            </a:r>
            <a:r>
              <a:rPr lang="nl-BE" dirty="0"/>
              <a:t>die gebruikt worden voor de toekenning van aanvullende </a:t>
            </a:r>
            <a:r>
              <a:rPr lang="nl-BE" dirty="0" smtClean="0"/>
              <a:t>rechten</a:t>
            </a:r>
            <a:endParaRPr lang="nl-BE" dirty="0"/>
          </a:p>
          <a:p>
            <a:endParaRPr lang="nl-NL" sz="700" dirty="0"/>
          </a:p>
          <a:p>
            <a:endParaRPr lang="nl-BE" dirty="0" smtClean="0"/>
          </a:p>
          <a:p>
            <a:r>
              <a:rPr lang="nl-BE" dirty="0" smtClean="0"/>
              <a:t>noodzakelijke </a:t>
            </a:r>
            <a:r>
              <a:rPr lang="nl-BE" dirty="0">
                <a:solidFill>
                  <a:srgbClr val="0070C0"/>
                </a:solidFill>
              </a:rPr>
              <a:t>vereenvoudiging </a:t>
            </a:r>
            <a:r>
              <a:rPr lang="nl-BE" dirty="0"/>
              <a:t>van de </a:t>
            </a:r>
            <a:r>
              <a:rPr lang="nl-BE" dirty="0" smtClean="0"/>
              <a:t>regelgevingen </a:t>
            </a:r>
            <a:r>
              <a:rPr lang="nl-BE" dirty="0"/>
              <a:t>om </a:t>
            </a:r>
            <a:r>
              <a:rPr lang="nl-BE" dirty="0" smtClean="0"/>
              <a:t>‘</a:t>
            </a:r>
            <a:r>
              <a:rPr lang="nl-BE" dirty="0" smtClean="0">
                <a:solidFill>
                  <a:srgbClr val="0070C0"/>
                </a:solidFill>
              </a:rPr>
              <a:t>legoblokjesfilosofie’</a:t>
            </a:r>
            <a:r>
              <a:rPr lang="nl-BE" dirty="0" smtClean="0"/>
              <a:t> </a:t>
            </a:r>
            <a:r>
              <a:rPr lang="nl-BE" dirty="0"/>
              <a:t>te volgen</a:t>
            </a:r>
          </a:p>
          <a:p>
            <a:endParaRPr lang="nl-NL" sz="6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11</a:t>
            </a:fld>
            <a:endParaRPr lang="en-GB">
              <a:solidFill>
                <a:prstClr val="white">
                  <a:lumMod val="50000"/>
                </a:prstClr>
              </a:solidFill>
            </a:endParaRPr>
          </a:p>
        </p:txBody>
      </p:sp>
    </p:spTree>
    <p:extLst>
      <p:ext uri="{BB962C8B-B14F-4D97-AF65-F5344CB8AC3E}">
        <p14:creationId xmlns:p14="http://schemas.microsoft.com/office/powerpoint/2010/main" val="3261510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solidFill>
                  <a:srgbClr val="0070C0"/>
                </a:solidFill>
              </a:rPr>
              <a:t>Vereenvoudiging van de reglementering</a:t>
            </a:r>
          </a:p>
        </p:txBody>
      </p:sp>
      <p:sp>
        <p:nvSpPr>
          <p:cNvPr id="4" name="Rectangle 3"/>
          <p:cNvSpPr/>
          <p:nvPr/>
        </p:nvSpPr>
        <p:spPr>
          <a:xfrm>
            <a:off x="1775520" y="2348881"/>
            <a:ext cx="4176464" cy="3524042"/>
          </a:xfrm>
          <a:prstGeom prst="rect">
            <a:avLst/>
          </a:prstGeom>
        </p:spPr>
        <p:txBody>
          <a:bodyPr wrap="square">
            <a:spAutoFit/>
          </a:bodyPr>
          <a:lstStyle/>
          <a:p>
            <a:pPr marL="180975" indent="-11113"/>
            <a:r>
              <a:rPr lang="nl-BE" dirty="0" smtClean="0">
                <a:latin typeface="Calibri" panose="020F0502020204030204" pitchFamily="34" charset="0"/>
                <a:ea typeface="Calibri" panose="020F0502020204030204" pitchFamily="34" charset="0"/>
                <a:cs typeface="Times New Roman" panose="02020603050405020304" pitchFamily="18" charset="0"/>
              </a:rPr>
              <a:t>Een </a:t>
            </a:r>
            <a:r>
              <a:rPr lang="nl-BE" dirty="0">
                <a:latin typeface="Calibri" panose="020F0502020204030204" pitchFamily="34" charset="0"/>
                <a:ea typeface="Calibri" panose="020F0502020204030204" pitchFamily="34" charset="0"/>
                <a:cs typeface="Times New Roman" panose="02020603050405020304" pitchFamily="18" charset="0"/>
              </a:rPr>
              <a:t>premie is toegekend aan de </a:t>
            </a:r>
            <a:r>
              <a:rPr lang="nl-BE" dirty="0" smtClean="0">
                <a:latin typeface="Calibri" panose="020F0502020204030204" pitchFamily="34" charset="0"/>
                <a:ea typeface="Calibri" panose="020F0502020204030204" pitchFamily="34" charset="0"/>
                <a:cs typeface="Times New Roman" panose="02020603050405020304" pitchFamily="18" charset="0"/>
              </a:rPr>
              <a:t>referentiepersoon </a:t>
            </a:r>
            <a:r>
              <a:rPr lang="nl-BE" dirty="0">
                <a:latin typeface="Calibri" panose="020F0502020204030204" pitchFamily="34" charset="0"/>
                <a:ea typeface="Calibri" panose="020F0502020204030204" pitchFamily="34" charset="0"/>
                <a:cs typeface="Times New Roman" panose="02020603050405020304" pitchFamily="18" charset="0"/>
              </a:rPr>
              <a:t>van het gezin ingeschreven in de gemeente waarvan ten minste 1 of meerdere gezinsleden op 1 januari van het betreffende dienstjaar genieten van de</a:t>
            </a:r>
          </a:p>
          <a:p>
            <a:pPr marL="180975" indent="-11113"/>
            <a:endParaRPr lang="fr-BE" sz="700" dirty="0">
              <a:latin typeface="Calibri" panose="020F0502020204030204" pitchFamily="34" charset="0"/>
              <a:ea typeface="Calibri" panose="020F0502020204030204" pitchFamily="34" charset="0"/>
              <a:cs typeface="Times New Roman" panose="02020603050405020304" pitchFamily="18" charset="0"/>
            </a:endParaRPr>
          </a:p>
          <a:p>
            <a:pPr marL="360363" indent="-179388">
              <a:buFont typeface="Arial" panose="020B0604020202020204" pitchFamily="34" charset="0"/>
              <a:buChar char="•"/>
            </a:pPr>
            <a:r>
              <a:rPr lang="nl-BE" dirty="0">
                <a:latin typeface="Calibri" panose="020F0502020204030204" pitchFamily="34" charset="0"/>
                <a:ea typeface="Calibri" panose="020F0502020204030204" pitchFamily="34" charset="0"/>
                <a:cs typeface="Times New Roman" panose="02020603050405020304" pitchFamily="18" charset="0"/>
              </a:rPr>
              <a:t>v</a:t>
            </a:r>
            <a:r>
              <a:rPr lang="nl-BE" dirty="0" smtClean="0">
                <a:latin typeface="Calibri" panose="020F0502020204030204" pitchFamily="34" charset="0"/>
                <a:ea typeface="Calibri" panose="020F0502020204030204" pitchFamily="34" charset="0"/>
                <a:cs typeface="Times New Roman" panose="02020603050405020304" pitchFamily="18" charset="0"/>
              </a:rPr>
              <a:t>oorkeurtarieven </a:t>
            </a:r>
            <a:r>
              <a:rPr lang="nl-BE" dirty="0">
                <a:latin typeface="Calibri" panose="020F0502020204030204" pitchFamily="34" charset="0"/>
                <a:ea typeface="Calibri" panose="020F0502020204030204" pitchFamily="34" charset="0"/>
                <a:cs typeface="Times New Roman" panose="02020603050405020304" pitchFamily="18" charset="0"/>
              </a:rPr>
              <a:t>inzake</a:t>
            </a:r>
            <a:br>
              <a:rPr lang="nl-BE" dirty="0">
                <a:latin typeface="Calibri" panose="020F0502020204030204" pitchFamily="34" charset="0"/>
                <a:ea typeface="Calibri" panose="020F0502020204030204" pitchFamily="34" charset="0"/>
                <a:cs typeface="Times New Roman" panose="02020603050405020304" pitchFamily="18" charset="0"/>
              </a:rPr>
            </a:br>
            <a:r>
              <a:rPr lang="nl-BE" dirty="0" smtClean="0">
                <a:latin typeface="Calibri" panose="020F0502020204030204" pitchFamily="34" charset="0"/>
                <a:ea typeface="Calibri" panose="020F0502020204030204" pitchFamily="34" charset="0"/>
                <a:cs typeface="Times New Roman" panose="02020603050405020304" pitchFamily="18" charset="0"/>
              </a:rPr>
              <a:t>gezondheidszorgen</a:t>
            </a:r>
            <a:endParaRPr lang="nl-BE" dirty="0">
              <a:latin typeface="Calibri" panose="020F0502020204030204" pitchFamily="34" charset="0"/>
              <a:ea typeface="Calibri" panose="020F0502020204030204" pitchFamily="34" charset="0"/>
              <a:cs typeface="Times New Roman" panose="02020603050405020304" pitchFamily="18" charset="0"/>
            </a:endParaRPr>
          </a:p>
          <a:p>
            <a:pPr marL="357188" indent="-174625">
              <a:buFont typeface="Arial" panose="020B0604020202020204" pitchFamily="34" charset="0"/>
              <a:buChar char="•"/>
            </a:pPr>
            <a:r>
              <a:rPr lang="nl-BE" dirty="0">
                <a:latin typeface="Calibri" panose="020F0502020204030204" pitchFamily="34" charset="0"/>
                <a:ea typeface="Calibri" panose="020F0502020204030204" pitchFamily="34" charset="0"/>
                <a:cs typeface="Times New Roman" panose="02020603050405020304" pitchFamily="18" charset="0"/>
              </a:rPr>
              <a:t>i</a:t>
            </a:r>
            <a:r>
              <a:rPr lang="nl-BE" dirty="0" smtClean="0">
                <a:latin typeface="Calibri" panose="020F0502020204030204" pitchFamily="34" charset="0"/>
                <a:ea typeface="Calibri" panose="020F0502020204030204" pitchFamily="34" charset="0"/>
                <a:cs typeface="Times New Roman" panose="02020603050405020304" pitchFamily="18" charset="0"/>
              </a:rPr>
              <a:t>nkomensgarantie </a:t>
            </a:r>
            <a:r>
              <a:rPr lang="nl-BE" dirty="0">
                <a:latin typeface="Calibri" panose="020F0502020204030204" pitchFamily="34" charset="0"/>
                <a:ea typeface="Calibri" panose="020F0502020204030204" pitchFamily="34" charset="0"/>
                <a:cs typeface="Times New Roman" panose="02020603050405020304" pitchFamily="18" charset="0"/>
              </a:rPr>
              <a:t>voor ouderen </a:t>
            </a:r>
            <a:r>
              <a:rPr lang="nl-BE" dirty="0" smtClean="0">
                <a:latin typeface="Calibri" panose="020F0502020204030204" pitchFamily="34" charset="0"/>
                <a:ea typeface="Calibri" panose="020F0502020204030204" pitchFamily="34" charset="0"/>
                <a:cs typeface="Times New Roman" panose="02020603050405020304" pitchFamily="18" charset="0"/>
              </a:rPr>
              <a:t>(</a:t>
            </a:r>
            <a:r>
              <a:rPr lang="nl-BE" dirty="0">
                <a:latin typeface="Calibri" panose="020F0502020204030204" pitchFamily="34" charset="0"/>
                <a:ea typeface="Calibri" panose="020F0502020204030204" pitchFamily="34" charset="0"/>
                <a:cs typeface="Times New Roman" panose="02020603050405020304" pitchFamily="18" charset="0"/>
              </a:rPr>
              <a:t>IGO)</a:t>
            </a:r>
          </a:p>
          <a:p>
            <a:pPr marL="285750" indent="-104775">
              <a:buFont typeface="Arial" panose="020B0604020202020204" pitchFamily="34" charset="0"/>
              <a:buChar char="•"/>
            </a:pPr>
            <a:r>
              <a:rPr lang="nl-BE" dirty="0">
                <a:latin typeface="Calibri" panose="020F0502020204030204" pitchFamily="34" charset="0"/>
                <a:ea typeface="Calibri" panose="020F0502020204030204" pitchFamily="34" charset="0"/>
                <a:cs typeface="Times New Roman" panose="02020603050405020304" pitchFamily="18" charset="0"/>
              </a:rPr>
              <a:t> t</a:t>
            </a:r>
            <a:r>
              <a:rPr lang="nl-BE" dirty="0" smtClean="0">
                <a:latin typeface="Calibri" panose="020F0502020204030204" pitchFamily="34" charset="0"/>
                <a:ea typeface="Calibri" panose="020F0502020204030204" pitchFamily="34" charset="0"/>
                <a:cs typeface="Times New Roman" panose="02020603050405020304" pitchFamily="18" charset="0"/>
              </a:rPr>
              <a:t>egemoetkoming </a:t>
            </a:r>
            <a:r>
              <a:rPr lang="nl-BE" dirty="0">
                <a:latin typeface="Calibri" panose="020F0502020204030204" pitchFamily="34" charset="0"/>
                <a:ea typeface="Calibri" panose="020F0502020204030204" pitchFamily="34" charset="0"/>
                <a:cs typeface="Times New Roman" panose="02020603050405020304" pitchFamily="18" charset="0"/>
              </a:rPr>
              <a:t>aan gehandicapten</a:t>
            </a:r>
          </a:p>
          <a:p>
            <a:pPr marL="360363" indent="-179388">
              <a:buFont typeface="Arial" panose="020B0604020202020204" pitchFamily="34" charset="0"/>
              <a:buChar char="•"/>
            </a:pP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a:t>
            </a:r>
            <a:r>
              <a:rPr lang="nl-BE"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erhoogde </a:t>
            </a: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kinderbijslag (regeling</a:t>
            </a:r>
            <a:b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nl-BE"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loonarbeiders </a:t>
            </a:r>
            <a:r>
              <a:rPr lang="nl-B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of zelfstandigen)</a:t>
            </a:r>
          </a:p>
        </p:txBody>
      </p:sp>
      <p:sp>
        <p:nvSpPr>
          <p:cNvPr id="5" name="Rectangle 4"/>
          <p:cNvSpPr/>
          <p:nvPr/>
        </p:nvSpPr>
        <p:spPr>
          <a:xfrm>
            <a:off x="6240016" y="2348881"/>
            <a:ext cx="4248472" cy="3570208"/>
          </a:xfrm>
          <a:prstGeom prst="rect">
            <a:avLst/>
          </a:prstGeom>
        </p:spPr>
        <p:txBody>
          <a:bodyPr wrap="square">
            <a:spAutoFit/>
          </a:bodyPr>
          <a:lstStyle/>
          <a:p>
            <a:pPr marL="180975" indent="-11113"/>
            <a:r>
              <a:rPr lang="nl-BE" dirty="0" smtClean="0">
                <a:latin typeface="Calibri" panose="020F0502020204030204" pitchFamily="34" charset="0"/>
                <a:ea typeface="Calibri" panose="020F0502020204030204" pitchFamily="34" charset="0"/>
                <a:cs typeface="Times New Roman" panose="02020603050405020304" pitchFamily="18" charset="0"/>
              </a:rPr>
              <a:t>Een </a:t>
            </a:r>
            <a:r>
              <a:rPr lang="nl-BE" dirty="0">
                <a:latin typeface="Calibri" panose="020F0502020204030204" pitchFamily="34" charset="0"/>
                <a:ea typeface="Calibri" panose="020F0502020204030204" pitchFamily="34" charset="0"/>
                <a:cs typeface="Times New Roman" panose="02020603050405020304" pitchFamily="18" charset="0"/>
              </a:rPr>
              <a:t>premie is toegekend aan de </a:t>
            </a:r>
            <a:r>
              <a:rPr lang="nl-BE" dirty="0" smtClean="0">
                <a:latin typeface="Calibri" panose="020F0502020204030204" pitchFamily="34" charset="0"/>
                <a:ea typeface="Calibri" panose="020F0502020204030204" pitchFamily="34" charset="0"/>
                <a:cs typeface="Times New Roman" panose="02020603050405020304" pitchFamily="18" charset="0"/>
              </a:rPr>
              <a:t>referentiepersoon </a:t>
            </a:r>
            <a:r>
              <a:rPr lang="nl-BE" dirty="0">
                <a:latin typeface="Calibri" panose="020F0502020204030204" pitchFamily="34" charset="0"/>
                <a:ea typeface="Calibri" panose="020F0502020204030204" pitchFamily="34" charset="0"/>
                <a:cs typeface="Times New Roman" panose="02020603050405020304" pitchFamily="18" charset="0"/>
              </a:rPr>
              <a:t>van het gezin ingeschreven in de </a:t>
            </a:r>
            <a:r>
              <a:rPr lang="nl-BE" dirty="0" smtClean="0">
                <a:latin typeface="Calibri" panose="020F0502020204030204" pitchFamily="34" charset="0"/>
                <a:ea typeface="Calibri" panose="020F0502020204030204" pitchFamily="34" charset="0"/>
                <a:cs typeface="Times New Roman" panose="02020603050405020304" pitchFamily="18" charset="0"/>
              </a:rPr>
              <a:t>gemeente </a:t>
            </a:r>
            <a:r>
              <a:rPr lang="nl-BE" dirty="0">
                <a:latin typeface="Calibri" panose="020F0502020204030204" pitchFamily="34" charset="0"/>
                <a:ea typeface="Calibri" panose="020F0502020204030204" pitchFamily="34" charset="0"/>
                <a:cs typeface="Times New Roman" panose="02020603050405020304" pitchFamily="18" charset="0"/>
              </a:rPr>
              <a:t>waarvan ten minste 1 of meerdere gezinsleden op 1 januari van het betreffende dienstjaar genieten van de </a:t>
            </a:r>
            <a:r>
              <a:rPr lang="nl-BE"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verhoogde verzekeringstegemoetkoming </a:t>
            </a:r>
            <a:r>
              <a:rPr lang="nl-BE" dirty="0">
                <a:latin typeface="Calibri" panose="020F0502020204030204" pitchFamily="34" charset="0"/>
                <a:ea typeface="Calibri" panose="020F0502020204030204" pitchFamily="34" charset="0"/>
                <a:cs typeface="Times New Roman" panose="02020603050405020304" pitchFamily="18" charset="0"/>
              </a:rPr>
              <a:t>(bedoeld in artikel 37, §19, van de wet betreffende de verplichte verzekering voor geneeskundige verzorging en </a:t>
            </a:r>
            <a:r>
              <a:rPr lang="nl-BE" dirty="0" smtClean="0">
                <a:latin typeface="Calibri" panose="020F0502020204030204" pitchFamily="34" charset="0"/>
                <a:ea typeface="Calibri" panose="020F0502020204030204" pitchFamily="34" charset="0"/>
                <a:cs typeface="Times New Roman" panose="02020603050405020304" pitchFamily="18" charset="0"/>
              </a:rPr>
              <a:t>uitkeringen</a:t>
            </a:r>
            <a:r>
              <a:rPr lang="nl-BE" dirty="0">
                <a:latin typeface="Calibri" panose="020F0502020204030204" pitchFamily="34" charset="0"/>
                <a:ea typeface="Calibri" panose="020F0502020204030204" pitchFamily="34" charset="0"/>
                <a:cs typeface="Times New Roman" panose="02020603050405020304" pitchFamily="18" charset="0"/>
              </a:rPr>
              <a:t>, gecoördineerd op 14 juli 1994)</a:t>
            </a:r>
          </a:p>
          <a:p>
            <a:pPr marL="250984" indent="-80963"/>
            <a:r>
              <a:rPr lang="nl-BE" sz="1400" dirty="0">
                <a:latin typeface="Calibri" panose="020F0502020204030204" pitchFamily="34" charset="0"/>
                <a:ea typeface="Calibri" panose="020F0502020204030204" pitchFamily="34" charset="0"/>
                <a:cs typeface="Times New Roman" panose="02020603050405020304" pitchFamily="18" charset="0"/>
              </a:rPr>
              <a:t> </a:t>
            </a:r>
          </a:p>
          <a:p>
            <a:pPr marL="250984" indent="-80963"/>
            <a:r>
              <a:rPr lang="nl-BE" sz="14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Rounded Rectangle 5"/>
          <p:cNvSpPr/>
          <p:nvPr/>
        </p:nvSpPr>
        <p:spPr>
          <a:xfrm>
            <a:off x="2207568" y="1484784"/>
            <a:ext cx="2592288" cy="648072"/>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b="1">
                <a:solidFill>
                  <a:srgbClr val="FF0000"/>
                </a:solidFill>
              </a:rPr>
              <a:t>vb. Don’t</a:t>
            </a:r>
          </a:p>
        </p:txBody>
      </p:sp>
      <p:sp>
        <p:nvSpPr>
          <p:cNvPr id="7" name="Rounded Rectangle 6"/>
          <p:cNvSpPr/>
          <p:nvPr/>
        </p:nvSpPr>
        <p:spPr>
          <a:xfrm>
            <a:off x="6816080" y="1477289"/>
            <a:ext cx="2592288" cy="648072"/>
          </a:xfrm>
          <a:prstGeom prst="round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b="1">
                <a:solidFill>
                  <a:srgbClr val="00B050"/>
                </a:solidFill>
              </a:rPr>
              <a:t>vb. Do</a:t>
            </a:r>
          </a:p>
        </p:txBody>
      </p:sp>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12</a:t>
            </a:fld>
            <a:endParaRPr lang="en-GB">
              <a:solidFill>
                <a:prstClr val="white">
                  <a:lumMod val="50000"/>
                </a:prstClr>
              </a:solidFill>
            </a:endParaRPr>
          </a:p>
        </p:txBody>
      </p:sp>
    </p:spTree>
    <p:extLst>
      <p:ext uri="{BB962C8B-B14F-4D97-AF65-F5344CB8AC3E}">
        <p14:creationId xmlns:p14="http://schemas.microsoft.com/office/powerpoint/2010/main" val="3806547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0070C0"/>
                </a:solidFill>
              </a:rPr>
              <a:t>Legoblokjesfilosofie</a:t>
            </a:r>
            <a:endParaRPr lang="nl-BE" dirty="0">
              <a:solidFill>
                <a:srgbClr val="0070C0"/>
              </a:solidFill>
            </a:endParaRPr>
          </a:p>
        </p:txBody>
      </p:sp>
      <p:grpSp>
        <p:nvGrpSpPr>
          <p:cNvPr id="27" name="Group 26"/>
          <p:cNvGrpSpPr/>
          <p:nvPr/>
        </p:nvGrpSpPr>
        <p:grpSpPr>
          <a:xfrm>
            <a:off x="1775520" y="1003633"/>
            <a:ext cx="1692616" cy="5737735"/>
            <a:chOff x="575128" y="823206"/>
            <a:chExt cx="1692616" cy="5737735"/>
          </a:xfrm>
        </p:grpSpPr>
        <p:grpSp>
          <p:nvGrpSpPr>
            <p:cNvPr id="25" name="Group 24"/>
            <p:cNvGrpSpPr/>
            <p:nvPr/>
          </p:nvGrpSpPr>
          <p:grpSpPr>
            <a:xfrm>
              <a:off x="575128" y="823206"/>
              <a:ext cx="1692616" cy="1186001"/>
              <a:chOff x="538696" y="823206"/>
              <a:chExt cx="1692616" cy="1186001"/>
            </a:xfrm>
          </p:grpSpPr>
          <p:sp>
            <p:nvSpPr>
              <p:cNvPr id="5" name="Rounded Rectangle 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Verblijfplaats</a:t>
                </a:r>
              </a:p>
            </p:txBody>
          </p:sp>
          <p:sp>
            <p:nvSpPr>
              <p:cNvPr id="6" name="Rounded Rectangle 5"/>
              <p:cNvSpPr/>
              <p:nvPr/>
            </p:nvSpPr>
            <p:spPr>
              <a:xfrm>
                <a:off x="538696" y="823206"/>
                <a:ext cx="539652" cy="1186001"/>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250">
                    <a:ea typeface="Verdana" panose="020B0604030504040204" pitchFamily="34" charset="0"/>
                    <a:cs typeface="Verdana" panose="020B0604030504040204" pitchFamily="34" charset="0"/>
                  </a:rPr>
                  <a:t>Authentieke bron (RR &amp; KSZ)</a:t>
                </a:r>
              </a:p>
            </p:txBody>
          </p:sp>
          <p:sp>
            <p:nvSpPr>
              <p:cNvPr id="7" name="Rounded Rectangle 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Geboorte-datum</a:t>
                </a:r>
              </a:p>
            </p:txBody>
          </p:sp>
          <p:sp>
            <p:nvSpPr>
              <p:cNvPr id="8" name="Rounded Rectangle 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Gezins-samenstelling</a:t>
                </a:r>
              </a:p>
            </p:txBody>
          </p:sp>
        </p:grpSp>
        <p:grpSp>
          <p:nvGrpSpPr>
            <p:cNvPr id="24" name="Group 23"/>
            <p:cNvGrpSpPr/>
            <p:nvPr/>
          </p:nvGrpSpPr>
          <p:grpSpPr>
            <a:xfrm>
              <a:off x="575128" y="2132856"/>
              <a:ext cx="1692616" cy="3762850"/>
              <a:chOff x="3239424" y="2132856"/>
              <a:chExt cx="1692616" cy="3762850"/>
            </a:xfrm>
          </p:grpSpPr>
          <p:sp>
            <p:nvSpPr>
              <p:cNvPr id="10" name="Rounded Rectangle 9"/>
              <p:cNvSpPr/>
              <p:nvPr/>
            </p:nvSpPr>
            <p:spPr>
              <a:xfrm>
                <a:off x="3239424" y="2132856"/>
                <a:ext cx="584936" cy="3762849"/>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a:t>Sociale statuten</a:t>
                </a:r>
              </a:p>
            </p:txBody>
          </p:sp>
          <p:sp>
            <p:nvSpPr>
              <p:cNvPr id="11" name="Rounded Rectangle 10"/>
              <p:cNvSpPr/>
              <p:nvPr/>
            </p:nvSpPr>
            <p:spPr>
              <a:xfrm>
                <a:off x="3823804" y="2132857"/>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b="1" dirty="0">
                    <a:solidFill>
                      <a:sysClr val="windowText" lastClr="000000"/>
                    </a:solidFill>
                  </a:rPr>
                  <a:t>FOD of OISZ</a:t>
                </a:r>
              </a:p>
            </p:txBody>
          </p:sp>
          <p:sp>
            <p:nvSpPr>
              <p:cNvPr id="12" name="Rounded Rectangle 11"/>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IGO</a:t>
                </a:r>
                <a:endParaRPr lang="nl-BE" sz="1200" dirty="0">
                  <a:solidFill>
                    <a:sysClr val="windowText" lastClr="000000"/>
                  </a:solidFill>
                </a:endParaRPr>
              </a:p>
            </p:txBody>
          </p:sp>
          <p:sp>
            <p:nvSpPr>
              <p:cNvPr id="13" name="Rounded Rectangle 12"/>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IVT</a:t>
                </a:r>
                <a:endParaRPr lang="nl-BE" sz="1200" dirty="0">
                  <a:solidFill>
                    <a:sysClr val="windowText" lastClr="000000"/>
                  </a:solidFill>
                </a:endParaRPr>
              </a:p>
            </p:txBody>
          </p:sp>
          <p:sp>
            <p:nvSpPr>
              <p:cNvPr id="14" name="Rounded Rectangle 13"/>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THAB</a:t>
                </a:r>
                <a:endParaRPr lang="nl-BE" sz="1200" dirty="0">
                  <a:solidFill>
                    <a:sysClr val="windowText" lastClr="000000"/>
                  </a:solidFill>
                </a:endParaRPr>
              </a:p>
            </p:txBody>
          </p:sp>
          <p:sp>
            <p:nvSpPr>
              <p:cNvPr id="15" name="Rounded Rectangle 14"/>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a:t>
                </a:r>
              </a:p>
            </p:txBody>
          </p:sp>
          <p:sp>
            <p:nvSpPr>
              <p:cNvPr id="16" name="Rounded Rectangle 15"/>
              <p:cNvSpPr/>
              <p:nvPr/>
            </p:nvSpPr>
            <p:spPr>
              <a:xfrm>
                <a:off x="3823803" y="3575385"/>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b="1" dirty="0">
                    <a:solidFill>
                      <a:sysClr val="windowText" lastClr="000000"/>
                    </a:solidFill>
                  </a:rPr>
                  <a:t>OCMW</a:t>
                </a:r>
              </a:p>
            </p:txBody>
          </p:sp>
          <p:sp>
            <p:nvSpPr>
              <p:cNvPr id="17" name="Rounded Rectangle 16"/>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LL</a:t>
                </a:r>
                <a:endParaRPr lang="nl-BE" sz="1200" dirty="0">
                  <a:solidFill>
                    <a:sysClr val="windowText" lastClr="000000"/>
                  </a:solidFill>
                </a:endParaRPr>
              </a:p>
            </p:txBody>
          </p:sp>
          <p:sp>
            <p:nvSpPr>
              <p:cNvPr id="18" name="Rounded Rectangle 17"/>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EQ </a:t>
                </a:r>
                <a:r>
                  <a:rPr lang="nl-BE" sz="1200" dirty="0">
                    <a:solidFill>
                      <a:sysClr val="windowText" lastClr="000000"/>
                    </a:solidFill>
                  </a:rPr>
                  <a:t>- LL </a:t>
                </a:r>
              </a:p>
            </p:txBody>
          </p:sp>
          <p:sp>
            <p:nvSpPr>
              <p:cNvPr id="19" name="Rounded Rectangle 18"/>
              <p:cNvSpPr/>
              <p:nvPr/>
            </p:nvSpPr>
            <p:spPr>
              <a:xfrm>
                <a:off x="3823802" y="4440064"/>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b="1" dirty="0" smtClean="0">
                    <a:solidFill>
                      <a:sysClr val="windowText" lastClr="000000"/>
                    </a:solidFill>
                  </a:rPr>
                  <a:t>Opgroeie</a:t>
                </a:r>
                <a:r>
                  <a:rPr lang="nl-BE" sz="1200" b="1" dirty="0">
                    <a:solidFill>
                      <a:sysClr val="windowText" lastClr="000000"/>
                    </a:solidFill>
                  </a:rPr>
                  <a:t>n</a:t>
                </a:r>
              </a:p>
            </p:txBody>
          </p:sp>
          <p:sp>
            <p:nvSpPr>
              <p:cNvPr id="20" name="Rounded Rectangle 19"/>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P1-4</a:t>
                </a:r>
              </a:p>
            </p:txBody>
          </p:sp>
          <p:sp>
            <p:nvSpPr>
              <p:cNvPr id="21" name="Rounded Rectangle 20"/>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a:t>
                </a:r>
              </a:p>
            </p:txBody>
          </p:sp>
          <p:sp>
            <p:nvSpPr>
              <p:cNvPr id="22" name="Rounded Rectangle 21"/>
              <p:cNvSpPr/>
              <p:nvPr/>
            </p:nvSpPr>
            <p:spPr>
              <a:xfrm>
                <a:off x="3823802" y="5314052"/>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100" b="1" dirty="0">
                    <a:solidFill>
                      <a:sysClr val="windowText" lastClr="000000"/>
                    </a:solidFill>
                  </a:rPr>
                  <a:t>Ziekenfondsen</a:t>
                </a:r>
              </a:p>
            </p:txBody>
          </p:sp>
          <p:sp>
            <p:nvSpPr>
              <p:cNvPr id="23" name="Rounded Rectangle 22"/>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RVV</a:t>
                </a:r>
                <a:endParaRPr lang="nl-BE" sz="1200" dirty="0">
                  <a:solidFill>
                    <a:sysClr val="windowText" lastClr="000000"/>
                  </a:solidFill>
                </a:endParaRPr>
              </a:p>
            </p:txBody>
          </p:sp>
        </p:grpSp>
        <p:sp>
          <p:nvSpPr>
            <p:cNvPr id="26" name="Rounded Rectangle 25"/>
            <p:cNvSpPr/>
            <p:nvPr/>
          </p:nvSpPr>
          <p:spPr>
            <a:xfrm rot="5400000">
              <a:off x="1152889" y="5446086"/>
              <a:ext cx="539652" cy="1690057"/>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a:ea typeface="Verdana" panose="020B0604030504040204" pitchFamily="34" charset="0"/>
                  <a:cs typeface="Verdana" panose="020B0604030504040204" pitchFamily="34" charset="0"/>
                </a:rPr>
                <a:t>Inkomsten</a:t>
              </a:r>
            </a:p>
          </p:txBody>
        </p:sp>
      </p:grpSp>
      <p:grpSp>
        <p:nvGrpSpPr>
          <p:cNvPr id="30" name="Group 29"/>
          <p:cNvGrpSpPr/>
          <p:nvPr/>
        </p:nvGrpSpPr>
        <p:grpSpPr>
          <a:xfrm>
            <a:off x="4620263" y="3046353"/>
            <a:ext cx="1706396" cy="1318750"/>
            <a:chOff x="3851919" y="2626397"/>
            <a:chExt cx="1706396" cy="1318750"/>
          </a:xfrm>
        </p:grpSpPr>
        <p:sp>
          <p:nvSpPr>
            <p:cNvPr id="28" name="Rounded Rectangle 27"/>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a:solidFill>
                    <a:sysClr val="windowText" lastClr="000000"/>
                  </a:solidFill>
                </a:rPr>
                <a:t>Vermindering provinciebelasting</a:t>
              </a:r>
            </a:p>
          </p:txBody>
        </p:sp>
        <p:sp>
          <p:nvSpPr>
            <p:cNvPr id="29" name="Rounded Rectangle 28"/>
            <p:cNvSpPr/>
            <p:nvPr/>
          </p:nvSpPr>
          <p:spPr>
            <a:xfrm rot="5400000">
              <a:off x="4532378" y="1945938"/>
              <a:ext cx="345478"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a:t>Aanvullend recht</a:t>
              </a:r>
            </a:p>
          </p:txBody>
        </p:sp>
      </p:grpSp>
      <p:grpSp>
        <p:nvGrpSpPr>
          <p:cNvPr id="31" name="Group 30"/>
          <p:cNvGrpSpPr/>
          <p:nvPr/>
        </p:nvGrpSpPr>
        <p:grpSpPr>
          <a:xfrm>
            <a:off x="7478785" y="2871877"/>
            <a:ext cx="1706396" cy="1493226"/>
            <a:chOff x="3851919" y="2451921"/>
            <a:chExt cx="1706396" cy="1493226"/>
          </a:xfrm>
        </p:grpSpPr>
        <p:sp>
          <p:nvSpPr>
            <p:cNvPr id="32" name="Rounded Rectangle 31"/>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a:solidFill>
                    <a:sysClr val="windowText" lastClr="000000"/>
                  </a:solidFill>
                </a:rPr>
                <a:t>Provincie Oost-Vlaanderen</a:t>
              </a:r>
            </a:p>
          </p:txBody>
        </p:sp>
        <p:sp>
          <p:nvSpPr>
            <p:cNvPr id="33" name="Rounded Rectangle 32"/>
            <p:cNvSpPr/>
            <p:nvPr/>
          </p:nvSpPr>
          <p:spPr>
            <a:xfrm rot="5400000">
              <a:off x="4435291" y="1868549"/>
              <a:ext cx="539652"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a:t>Toekennende </a:t>
              </a:r>
              <a:r>
                <a:rPr lang="nl-BE" sz="1600" dirty="0" smtClean="0"/>
                <a:t>instantie</a:t>
              </a:r>
              <a:endParaRPr lang="nl-BE" sz="1600" dirty="0"/>
            </a:p>
          </p:txBody>
        </p:sp>
      </p:grpSp>
      <p:cxnSp>
        <p:nvCxnSpPr>
          <p:cNvPr id="34" name="Straight Arrow Connector 33"/>
          <p:cNvCxnSpPr/>
          <p:nvPr/>
        </p:nvCxnSpPr>
        <p:spPr>
          <a:xfrm>
            <a:off x="3481878" y="1574771"/>
            <a:ext cx="1066378" cy="2325864"/>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470448" y="4045458"/>
            <a:ext cx="1077808" cy="1873230"/>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348456" y="3861048"/>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13</a:t>
            </a:fld>
            <a:endParaRPr lang="en-GB">
              <a:solidFill>
                <a:prstClr val="white">
                  <a:lumMod val="50000"/>
                </a:prstClr>
              </a:solidFill>
            </a:endParaRPr>
          </a:p>
        </p:txBody>
      </p:sp>
    </p:spTree>
    <p:extLst>
      <p:ext uri="{BB962C8B-B14F-4D97-AF65-F5344CB8AC3E}">
        <p14:creationId xmlns:p14="http://schemas.microsoft.com/office/powerpoint/2010/main" val="328033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0070C0"/>
                </a:solidFill>
              </a:rPr>
              <a:t>Legoblokjesfilosofie</a:t>
            </a:r>
            <a:endParaRPr lang="nl-BE" dirty="0">
              <a:solidFill>
                <a:srgbClr val="0070C0"/>
              </a:solidFill>
            </a:endParaRPr>
          </a:p>
        </p:txBody>
      </p:sp>
      <p:grpSp>
        <p:nvGrpSpPr>
          <p:cNvPr id="27" name="Group 26"/>
          <p:cNvGrpSpPr/>
          <p:nvPr/>
        </p:nvGrpSpPr>
        <p:grpSpPr>
          <a:xfrm>
            <a:off x="1782683" y="1003633"/>
            <a:ext cx="1692616" cy="5737735"/>
            <a:chOff x="575128" y="823206"/>
            <a:chExt cx="1692616" cy="5737735"/>
          </a:xfrm>
        </p:grpSpPr>
        <p:grpSp>
          <p:nvGrpSpPr>
            <p:cNvPr id="25" name="Group 24"/>
            <p:cNvGrpSpPr/>
            <p:nvPr/>
          </p:nvGrpSpPr>
          <p:grpSpPr>
            <a:xfrm>
              <a:off x="575128" y="823206"/>
              <a:ext cx="1692616" cy="1186001"/>
              <a:chOff x="538696" y="823206"/>
              <a:chExt cx="1692616" cy="1186001"/>
            </a:xfrm>
          </p:grpSpPr>
          <p:sp>
            <p:nvSpPr>
              <p:cNvPr id="5" name="Rounded Rectangle 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Verblijfplaats</a:t>
                </a:r>
              </a:p>
            </p:txBody>
          </p:sp>
          <p:sp>
            <p:nvSpPr>
              <p:cNvPr id="6" name="Rounded Rectangle 5"/>
              <p:cNvSpPr/>
              <p:nvPr/>
            </p:nvSpPr>
            <p:spPr>
              <a:xfrm>
                <a:off x="538696" y="823206"/>
                <a:ext cx="539652" cy="1186001"/>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250">
                    <a:ea typeface="Verdana" panose="020B0604030504040204" pitchFamily="34" charset="0"/>
                    <a:cs typeface="Verdana" panose="020B0604030504040204" pitchFamily="34" charset="0"/>
                  </a:rPr>
                  <a:t>Authentieke bron (RR &amp; KSZ)</a:t>
                </a:r>
              </a:p>
            </p:txBody>
          </p:sp>
          <p:sp>
            <p:nvSpPr>
              <p:cNvPr id="7" name="Rounded Rectangle 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Geboorte-datum</a:t>
                </a:r>
              </a:p>
            </p:txBody>
          </p:sp>
          <p:sp>
            <p:nvSpPr>
              <p:cNvPr id="8" name="Rounded Rectangle 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Gezins-samenstelling</a:t>
                </a:r>
              </a:p>
            </p:txBody>
          </p:sp>
        </p:grpSp>
        <p:grpSp>
          <p:nvGrpSpPr>
            <p:cNvPr id="24" name="Group 23"/>
            <p:cNvGrpSpPr/>
            <p:nvPr/>
          </p:nvGrpSpPr>
          <p:grpSpPr>
            <a:xfrm>
              <a:off x="575128" y="2132856"/>
              <a:ext cx="1692616" cy="3762850"/>
              <a:chOff x="3239424" y="2132856"/>
              <a:chExt cx="1692616" cy="3762850"/>
            </a:xfrm>
          </p:grpSpPr>
          <p:sp>
            <p:nvSpPr>
              <p:cNvPr id="10" name="Rounded Rectangle 9"/>
              <p:cNvSpPr/>
              <p:nvPr/>
            </p:nvSpPr>
            <p:spPr>
              <a:xfrm>
                <a:off x="3239424" y="2132856"/>
                <a:ext cx="584936" cy="3762849"/>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a:t>Sociale statuten</a:t>
                </a:r>
              </a:p>
            </p:txBody>
          </p:sp>
          <p:sp>
            <p:nvSpPr>
              <p:cNvPr id="11" name="Rounded Rectangle 10"/>
              <p:cNvSpPr/>
              <p:nvPr/>
            </p:nvSpPr>
            <p:spPr>
              <a:xfrm>
                <a:off x="3823804" y="2132857"/>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b="1" dirty="0">
                    <a:solidFill>
                      <a:sysClr val="windowText" lastClr="000000"/>
                    </a:solidFill>
                  </a:rPr>
                  <a:t>FOD of OISZ</a:t>
                </a:r>
              </a:p>
            </p:txBody>
          </p:sp>
          <p:sp>
            <p:nvSpPr>
              <p:cNvPr id="12" name="Rounded Rectangle 11"/>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IGO</a:t>
                </a:r>
                <a:endParaRPr lang="nl-BE" sz="1200" dirty="0">
                  <a:solidFill>
                    <a:sysClr val="windowText" lastClr="000000"/>
                  </a:solidFill>
                </a:endParaRPr>
              </a:p>
            </p:txBody>
          </p:sp>
          <p:sp>
            <p:nvSpPr>
              <p:cNvPr id="13" name="Rounded Rectangle 12"/>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IVT</a:t>
                </a:r>
                <a:endParaRPr lang="nl-BE" sz="1200" dirty="0">
                  <a:solidFill>
                    <a:sysClr val="windowText" lastClr="000000"/>
                  </a:solidFill>
                </a:endParaRPr>
              </a:p>
            </p:txBody>
          </p:sp>
          <p:sp>
            <p:nvSpPr>
              <p:cNvPr id="14" name="Rounded Rectangle 13"/>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THAB</a:t>
                </a:r>
                <a:endParaRPr lang="nl-BE" sz="1200" dirty="0">
                  <a:solidFill>
                    <a:sysClr val="windowText" lastClr="000000"/>
                  </a:solidFill>
                </a:endParaRPr>
              </a:p>
            </p:txBody>
          </p:sp>
          <p:sp>
            <p:nvSpPr>
              <p:cNvPr id="15" name="Rounded Rectangle 14"/>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a:t>
                </a:r>
              </a:p>
            </p:txBody>
          </p:sp>
          <p:sp>
            <p:nvSpPr>
              <p:cNvPr id="16" name="Rounded Rectangle 15"/>
              <p:cNvSpPr/>
              <p:nvPr/>
            </p:nvSpPr>
            <p:spPr>
              <a:xfrm>
                <a:off x="3823803" y="3572781"/>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b="1" dirty="0">
                    <a:solidFill>
                      <a:sysClr val="windowText" lastClr="000000"/>
                    </a:solidFill>
                  </a:rPr>
                  <a:t>OCMW</a:t>
                </a:r>
              </a:p>
            </p:txBody>
          </p:sp>
          <p:sp>
            <p:nvSpPr>
              <p:cNvPr id="17" name="Rounded Rectangle 16"/>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LL</a:t>
                </a:r>
                <a:endParaRPr lang="nl-BE" sz="1200" dirty="0">
                  <a:solidFill>
                    <a:sysClr val="windowText" lastClr="000000"/>
                  </a:solidFill>
                </a:endParaRPr>
              </a:p>
            </p:txBody>
          </p:sp>
          <p:sp>
            <p:nvSpPr>
              <p:cNvPr id="18" name="Rounded Rectangle 17"/>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EQ </a:t>
                </a:r>
                <a:r>
                  <a:rPr lang="nl-BE" sz="1200" dirty="0">
                    <a:solidFill>
                      <a:sysClr val="windowText" lastClr="000000"/>
                    </a:solidFill>
                  </a:rPr>
                  <a:t>- LL </a:t>
                </a:r>
              </a:p>
            </p:txBody>
          </p:sp>
          <p:sp>
            <p:nvSpPr>
              <p:cNvPr id="19" name="Rounded Rectangle 18"/>
              <p:cNvSpPr/>
              <p:nvPr/>
            </p:nvSpPr>
            <p:spPr>
              <a:xfrm>
                <a:off x="3823802" y="4440557"/>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b="1" dirty="0" smtClean="0">
                    <a:solidFill>
                      <a:sysClr val="windowText" lastClr="000000"/>
                    </a:solidFill>
                  </a:rPr>
                  <a:t>Opgroeien</a:t>
                </a:r>
                <a:endParaRPr lang="nl-BE" sz="1200" b="1" dirty="0">
                  <a:solidFill>
                    <a:sysClr val="windowText" lastClr="000000"/>
                  </a:solidFill>
                </a:endParaRPr>
              </a:p>
            </p:txBody>
          </p:sp>
          <p:sp>
            <p:nvSpPr>
              <p:cNvPr id="20" name="Rounded Rectangle 19"/>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P1-4</a:t>
                </a:r>
              </a:p>
            </p:txBody>
          </p:sp>
          <p:sp>
            <p:nvSpPr>
              <p:cNvPr id="21" name="Rounded Rectangle 20"/>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a:solidFill>
                      <a:sysClr val="windowText" lastClr="000000"/>
                    </a:solidFill>
                  </a:rPr>
                  <a:t>…</a:t>
                </a:r>
              </a:p>
            </p:txBody>
          </p:sp>
          <p:sp>
            <p:nvSpPr>
              <p:cNvPr id="22" name="Rounded Rectangle 21"/>
              <p:cNvSpPr/>
              <p:nvPr/>
            </p:nvSpPr>
            <p:spPr>
              <a:xfrm>
                <a:off x="3823802" y="5314052"/>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100" b="1" dirty="0">
                    <a:solidFill>
                      <a:sysClr val="windowText" lastClr="000000"/>
                    </a:solidFill>
                  </a:rPr>
                  <a:t>Ziekenfondsen</a:t>
                </a:r>
              </a:p>
            </p:txBody>
          </p:sp>
          <p:sp>
            <p:nvSpPr>
              <p:cNvPr id="23" name="Rounded Rectangle 22"/>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RVV</a:t>
                </a:r>
                <a:endParaRPr lang="nl-BE" sz="1200" dirty="0">
                  <a:solidFill>
                    <a:sysClr val="windowText" lastClr="000000"/>
                  </a:solidFill>
                </a:endParaRPr>
              </a:p>
            </p:txBody>
          </p:sp>
        </p:grpSp>
        <p:sp>
          <p:nvSpPr>
            <p:cNvPr id="26" name="Rounded Rectangle 25"/>
            <p:cNvSpPr/>
            <p:nvPr/>
          </p:nvSpPr>
          <p:spPr>
            <a:xfrm rot="5400000">
              <a:off x="1152889" y="5446086"/>
              <a:ext cx="539652" cy="1690057"/>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a:ea typeface="Verdana" panose="020B0604030504040204" pitchFamily="34" charset="0"/>
                  <a:cs typeface="Verdana" panose="020B0604030504040204" pitchFamily="34" charset="0"/>
                </a:rPr>
                <a:t>Inkomsten</a:t>
              </a:r>
            </a:p>
          </p:txBody>
        </p:sp>
      </p:grpSp>
      <p:grpSp>
        <p:nvGrpSpPr>
          <p:cNvPr id="30" name="Group 29"/>
          <p:cNvGrpSpPr/>
          <p:nvPr/>
        </p:nvGrpSpPr>
        <p:grpSpPr>
          <a:xfrm>
            <a:off x="4627426" y="3046353"/>
            <a:ext cx="1706396" cy="1318750"/>
            <a:chOff x="3851919" y="2626397"/>
            <a:chExt cx="1706396" cy="1318750"/>
          </a:xfrm>
        </p:grpSpPr>
        <p:sp>
          <p:nvSpPr>
            <p:cNvPr id="28" name="Rounded Rectangle 27"/>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a:solidFill>
                    <a:sysClr val="windowText" lastClr="000000"/>
                  </a:solidFill>
                </a:rPr>
                <a:t>Sociaal tarief gas &amp; elektriciteit</a:t>
              </a:r>
            </a:p>
          </p:txBody>
        </p:sp>
        <p:sp>
          <p:nvSpPr>
            <p:cNvPr id="29" name="Rounded Rectangle 28"/>
            <p:cNvSpPr/>
            <p:nvPr/>
          </p:nvSpPr>
          <p:spPr>
            <a:xfrm rot="5400000">
              <a:off x="4532378" y="1945938"/>
              <a:ext cx="345478"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a:t>Aanvullend recht</a:t>
              </a:r>
            </a:p>
          </p:txBody>
        </p:sp>
      </p:grpSp>
      <p:grpSp>
        <p:nvGrpSpPr>
          <p:cNvPr id="31" name="Group 30"/>
          <p:cNvGrpSpPr/>
          <p:nvPr/>
        </p:nvGrpSpPr>
        <p:grpSpPr>
          <a:xfrm>
            <a:off x="7485948" y="2871877"/>
            <a:ext cx="1706396" cy="1493226"/>
            <a:chOff x="3851919" y="2451921"/>
            <a:chExt cx="1706396" cy="1493226"/>
          </a:xfrm>
        </p:grpSpPr>
        <p:sp>
          <p:nvSpPr>
            <p:cNvPr id="32" name="Rounded Rectangle 31"/>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a:solidFill>
                    <a:sysClr val="windowText" lastClr="000000"/>
                  </a:solidFill>
                </a:rPr>
                <a:t>FOD Economie &amp; </a:t>
              </a:r>
              <a:r>
                <a:rPr lang="nl-BE" sz="1400">
                  <a:solidFill>
                    <a:schemeClr val="tx1"/>
                  </a:solidFill>
                </a:rPr>
                <a:t>nutsbedrijven</a:t>
              </a:r>
            </a:p>
          </p:txBody>
        </p:sp>
        <p:sp>
          <p:nvSpPr>
            <p:cNvPr id="33" name="Rounded Rectangle 32"/>
            <p:cNvSpPr/>
            <p:nvPr/>
          </p:nvSpPr>
          <p:spPr>
            <a:xfrm rot="5400000">
              <a:off x="4435291" y="1868549"/>
              <a:ext cx="539652"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a:t>Toekennende </a:t>
              </a:r>
              <a:r>
                <a:rPr lang="nl-BE" sz="1600" dirty="0" smtClean="0"/>
                <a:t>instantie</a:t>
              </a:r>
              <a:endParaRPr lang="nl-BE" sz="1600" dirty="0"/>
            </a:p>
          </p:txBody>
        </p:sp>
      </p:grpSp>
      <p:cxnSp>
        <p:nvCxnSpPr>
          <p:cNvPr id="34" name="Straight Arrow Connector 33"/>
          <p:cNvCxnSpPr>
            <a:stCxn id="8" idx="3"/>
          </p:cNvCxnSpPr>
          <p:nvPr/>
        </p:nvCxnSpPr>
        <p:spPr>
          <a:xfrm>
            <a:off x="3475300" y="1993695"/>
            <a:ext cx="1152127" cy="1579320"/>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 idx="3"/>
          </p:cNvCxnSpPr>
          <p:nvPr/>
        </p:nvCxnSpPr>
        <p:spPr>
          <a:xfrm flipV="1">
            <a:off x="3475300" y="4005064"/>
            <a:ext cx="1152127" cy="18095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355619" y="3861048"/>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3"/>
          </p:cNvCxnSpPr>
          <p:nvPr/>
        </p:nvCxnSpPr>
        <p:spPr>
          <a:xfrm>
            <a:off x="3475300" y="2745927"/>
            <a:ext cx="1152127" cy="89909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3"/>
          </p:cNvCxnSpPr>
          <p:nvPr/>
        </p:nvCxnSpPr>
        <p:spPr>
          <a:xfrm>
            <a:off x="3475300" y="3033633"/>
            <a:ext cx="1152127" cy="71957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4" idx="3"/>
            <a:endCxn id="28" idx="1"/>
          </p:cNvCxnSpPr>
          <p:nvPr/>
        </p:nvCxnSpPr>
        <p:spPr>
          <a:xfrm>
            <a:off x="3475299" y="3323282"/>
            <a:ext cx="1152128" cy="55518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8" idx="3"/>
          </p:cNvCxnSpPr>
          <p:nvPr/>
        </p:nvCxnSpPr>
        <p:spPr>
          <a:xfrm flipV="1">
            <a:off x="3475300" y="4077072"/>
            <a:ext cx="1152127" cy="39859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0" idx="3"/>
          </p:cNvCxnSpPr>
          <p:nvPr/>
        </p:nvCxnSpPr>
        <p:spPr>
          <a:xfrm flipV="1">
            <a:off x="3475300" y="4186018"/>
            <a:ext cx="1152127" cy="867002"/>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14</a:t>
            </a:fld>
            <a:endParaRPr lang="en-GB">
              <a:solidFill>
                <a:prstClr val="white">
                  <a:lumMod val="50000"/>
                </a:prstClr>
              </a:solidFill>
            </a:endParaRPr>
          </a:p>
        </p:txBody>
      </p:sp>
    </p:spTree>
    <p:extLst>
      <p:ext uri="{BB962C8B-B14F-4D97-AF65-F5344CB8AC3E}">
        <p14:creationId xmlns:p14="http://schemas.microsoft.com/office/powerpoint/2010/main" val="120508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AutoShape 5"/>
          <p:cNvSpPr>
            <a:spLocks noChangeAspect="1" noChangeArrowheads="1"/>
          </p:cNvSpPr>
          <p:nvPr/>
        </p:nvSpPr>
        <p:spPr bwMode="auto">
          <a:xfrm>
            <a:off x="1524001" y="1111251"/>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defRPr/>
            </a:pPr>
            <a:endParaRPr lang="fr-BE" altLang="fr-FR" sz="1800">
              <a:solidFill>
                <a:prstClr val="black"/>
              </a:solidFill>
            </a:endParaRPr>
          </a:p>
        </p:txBody>
      </p:sp>
      <p:sp>
        <p:nvSpPr>
          <p:cNvPr id="7" name="Title 1"/>
          <p:cNvSpPr>
            <a:spLocks noGrp="1"/>
          </p:cNvSpPr>
          <p:nvPr>
            <p:ph type="title"/>
          </p:nvPr>
        </p:nvSpPr>
        <p:spPr/>
        <p:txBody>
          <a:bodyPr/>
          <a:lstStyle/>
          <a:p>
            <a:r>
              <a:rPr lang="nl-BE" dirty="0" smtClean="0">
                <a:solidFill>
                  <a:srgbClr val="0070C0"/>
                </a:solidFill>
              </a:rPr>
              <a:t>Online raadpleging authentieke bronnen</a:t>
            </a:r>
            <a:endParaRPr lang="nl-BE" dirty="0">
              <a:solidFill>
                <a:srgbClr val="0070C0"/>
              </a:solidFill>
            </a:endParaRPr>
          </a:p>
        </p:txBody>
      </p:sp>
      <p:sp>
        <p:nvSpPr>
          <p:cNvPr id="2" name="Content Placeholder 1"/>
          <p:cNvSpPr>
            <a:spLocks noGrp="1"/>
          </p:cNvSpPr>
          <p:nvPr>
            <p:ph idx="1"/>
          </p:nvPr>
        </p:nvSpPr>
        <p:spPr/>
        <p:txBody>
          <a:bodyPr>
            <a:normAutofit lnSpcReduction="10000"/>
          </a:bodyPr>
          <a:lstStyle/>
          <a:p>
            <a:r>
              <a:rPr lang="nl-BE" dirty="0">
                <a:solidFill>
                  <a:srgbClr val="0070C0"/>
                </a:solidFill>
              </a:rPr>
              <a:t>online raadpleging </a:t>
            </a:r>
            <a:r>
              <a:rPr lang="nl-BE" dirty="0" smtClean="0"/>
              <a:t>van 10</a:t>
            </a:r>
            <a:r>
              <a:rPr lang="nl-BE" dirty="0" smtClean="0">
                <a:solidFill>
                  <a:srgbClr val="FF0000"/>
                </a:solidFill>
              </a:rPr>
              <a:t> </a:t>
            </a:r>
            <a:r>
              <a:rPr lang="nl-BE" dirty="0">
                <a:solidFill>
                  <a:srgbClr val="0070C0"/>
                </a:solidFill>
              </a:rPr>
              <a:t>authentieke bronnen </a:t>
            </a:r>
            <a:r>
              <a:rPr lang="nl-BE" dirty="0" smtClean="0"/>
              <a:t>door de toekennende instanties (1 </a:t>
            </a:r>
            <a:r>
              <a:rPr lang="nl-BE" dirty="0" smtClean="0">
                <a:sym typeface="Arial" charset="0"/>
              </a:rPr>
              <a:t>authentieke bron momenteel in voorbereiding)</a:t>
            </a:r>
          </a:p>
          <a:p>
            <a:pPr lvl="1"/>
            <a:r>
              <a:rPr lang="nl-BE" dirty="0" smtClean="0"/>
              <a:t>online en interactief voor specifieke dossiers</a:t>
            </a:r>
          </a:p>
          <a:p>
            <a:pPr lvl="1"/>
            <a:r>
              <a:rPr lang="nl-BE" dirty="0" smtClean="0"/>
              <a:t>mogelijkheid om na te gaan of potentiële rechthebbende voldoet aan criteria op een bepaalde datum </a:t>
            </a:r>
          </a:p>
          <a:p>
            <a:pPr lvl="1"/>
            <a:r>
              <a:rPr lang="nl-BE" dirty="0" smtClean="0"/>
              <a:t>mogelijkheid om recht toe te kennen aan elke potentiële rechthebbende die niet op voorhand gekend is</a:t>
            </a:r>
          </a:p>
          <a:p>
            <a:pPr lvl="2"/>
            <a:r>
              <a:rPr lang="nl-BE" dirty="0" smtClean="0"/>
              <a:t>gebruiker van het openbaar vervoer </a:t>
            </a:r>
          </a:p>
          <a:p>
            <a:pPr lvl="1"/>
            <a:r>
              <a:rPr lang="nl-BE" dirty="0"/>
              <a:t>mogelijkheid om na te gaan of een persoon voldoet aan een geheel van criteria die in de beraadslaging van het IVC zijn vastgelegd (voorbeeld: woonplaats, statuut op een bepaalde datum, …)</a:t>
            </a:r>
          </a:p>
          <a:p>
            <a:pPr lvl="1"/>
            <a:r>
              <a:rPr lang="nl-BE" dirty="0" smtClean="0"/>
              <a:t>enkele voorbeelden </a:t>
            </a:r>
          </a:p>
          <a:p>
            <a:pPr lvl="2"/>
            <a:r>
              <a:rPr lang="nl-BE" dirty="0" smtClean="0"/>
              <a:t>aanvullende gezinsbijslag in de Duitstalige Gemeenschap en in het Waals Gewest</a:t>
            </a:r>
          </a:p>
          <a:p>
            <a:pPr lvl="2"/>
            <a:r>
              <a:rPr lang="nl-BE" dirty="0" smtClean="0">
                <a:sym typeface="Arial" charset="0"/>
              </a:rPr>
              <a:t>bijkomende dienstencheques (WSE)</a:t>
            </a:r>
          </a:p>
          <a:p>
            <a:pPr lvl="2"/>
            <a:r>
              <a:rPr lang="nl-BE" dirty="0" smtClean="0">
                <a:sym typeface="Arial" charset="0"/>
              </a:rPr>
              <a:t>kaart verhoogde tegemoetkoming en kaart kosteloze begeleider (NMBS) </a:t>
            </a:r>
          </a:p>
          <a:p>
            <a:pPr lvl="2"/>
            <a:r>
              <a:rPr lang="nl-BE" dirty="0" err="1">
                <a:sym typeface="Arial" charset="0"/>
              </a:rPr>
              <a:t>B</a:t>
            </a:r>
            <a:r>
              <a:rPr lang="nl-BE" dirty="0" err="1" smtClean="0">
                <a:sym typeface="Arial" charset="0"/>
              </a:rPr>
              <a:t>russel’Air</a:t>
            </a:r>
            <a:r>
              <a:rPr lang="nl-BE" dirty="0" smtClean="0">
                <a:sym typeface="Arial" charset="0"/>
              </a:rPr>
              <a:t> premie (Brussel Mobiliteit)</a:t>
            </a:r>
          </a:p>
          <a:p>
            <a:pPr lvl="2"/>
            <a:endParaRPr lang="fr-FR" dirty="0" smtClean="0"/>
          </a:p>
          <a:p>
            <a:pPr lvl="1"/>
            <a:endParaRPr lang="fr-BE" dirty="0" smtClean="0"/>
          </a:p>
          <a:p>
            <a:endParaRPr lang="fr-BE" dirty="0" smtClean="0"/>
          </a:p>
          <a:p>
            <a:pPr lvl="1"/>
            <a:endParaRPr lang="fr-BE" dirty="0" smtClean="0"/>
          </a:p>
          <a:p>
            <a:pPr lvl="2"/>
            <a:endParaRPr lang="fr-BE" dirty="0" smtClean="0"/>
          </a:p>
          <a:p>
            <a:pPr lvl="2"/>
            <a:endParaRPr lang="fr-BE" dirty="0"/>
          </a:p>
        </p:txBody>
      </p:sp>
      <p:sp>
        <p:nvSpPr>
          <p:cNvPr id="3" name="Slide Number Placeholder 2"/>
          <p:cNvSpPr>
            <a:spLocks noGrp="1"/>
          </p:cNvSpPr>
          <p:nvPr>
            <p:ph type="sldNum" sz="quarter" idx="10"/>
          </p:nvPr>
        </p:nvSpPr>
        <p:spPr/>
        <p:txBody>
          <a:bodyPr/>
          <a:lstStyle/>
          <a:p>
            <a:fld id="{D353B685-A2AB-4518-B31A-1C8B277EB988}" type="slidenum">
              <a:rPr lang="en-GB" smtClean="0"/>
              <a:pPr/>
              <a:t>15</a:t>
            </a:fld>
            <a:endParaRPr lang="en-GB"/>
          </a:p>
        </p:txBody>
      </p:sp>
      <p:sp>
        <p:nvSpPr>
          <p:cNvPr id="8" name="Oval 7"/>
          <p:cNvSpPr/>
          <p:nvPr/>
        </p:nvSpPr>
        <p:spPr>
          <a:xfrm>
            <a:off x="591752" y="1268760"/>
            <a:ext cx="287867" cy="279400"/>
          </a:xfrm>
          <a:prstGeom prst="ellipse">
            <a:avLst/>
          </a:prstGeom>
          <a:solidFill>
            <a:srgbClr val="00206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350"/>
              <a:t>2</a:t>
            </a:r>
          </a:p>
        </p:txBody>
      </p:sp>
    </p:spTree>
    <p:extLst>
      <p:ext uri="{BB962C8B-B14F-4D97-AF65-F5344CB8AC3E}">
        <p14:creationId xmlns:p14="http://schemas.microsoft.com/office/powerpoint/2010/main" val="3700107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0070C0"/>
                </a:solidFill>
              </a:rPr>
              <a:t>Combinatie batch &amp; online raadpleging</a:t>
            </a:r>
            <a:endParaRPr lang="nl-BE" dirty="0">
              <a:solidFill>
                <a:srgbClr val="0070C0"/>
              </a:solidFill>
            </a:endParaRPr>
          </a:p>
        </p:txBody>
      </p:sp>
      <p:sp>
        <p:nvSpPr>
          <p:cNvPr id="3" name="Content Placeholder 2"/>
          <p:cNvSpPr>
            <a:spLocks noGrp="1"/>
          </p:cNvSpPr>
          <p:nvPr>
            <p:ph idx="1"/>
          </p:nvPr>
        </p:nvSpPr>
        <p:spPr/>
        <p:txBody>
          <a:bodyPr/>
          <a:lstStyle/>
          <a:p>
            <a:r>
              <a:rPr lang="nl-BE" dirty="0" smtClean="0"/>
              <a:t>indien een toekennende instantie voor eenzelfde project zowel de batch- als de online dienst gebruikt, zijn de uitgevoerde controles (datum/woonplaats/leeftijd/statuut/gezinssamenstelling) dezelfde voor beide methodes</a:t>
            </a:r>
            <a:endParaRPr lang="nl-NL" dirty="0" smtClean="0"/>
          </a:p>
          <a:p>
            <a:r>
              <a:rPr lang="nl-BE" dirty="0" smtClean="0"/>
              <a:t>voorbeeld: een toekennende instantie mag het RVV-statuut op 01/01 krijgen voor het toekennen van een voordeel aan haar inwoners </a:t>
            </a:r>
          </a:p>
          <a:p>
            <a:pPr lvl="1"/>
            <a:r>
              <a:rPr lang="nl-BE" dirty="0" smtClean="0"/>
              <a:t>de toekennende instantie raadpleegt in het begin van het jaar de bufferdatabank om het voordeel automatisch toe te kennen aan haar inwoners met het RVV-statuut op 01/01</a:t>
            </a:r>
            <a:endParaRPr lang="nl-NL" dirty="0" smtClean="0"/>
          </a:p>
          <a:p>
            <a:pPr lvl="1"/>
            <a:r>
              <a:rPr lang="nl-BE" dirty="0"/>
              <a:t>i</a:t>
            </a:r>
            <a:r>
              <a:rPr lang="nl-BE" dirty="0" smtClean="0"/>
              <a:t>ndien een inwoner zich doorheen het jaar aanbiedt om zijn voordeel te krijgen, kan de toekennende instantie de online gegevens raadplegen bij de authentieke bronnen, maar wel steeds voor het RVV-statuut op 01/01</a:t>
            </a:r>
          </a:p>
        </p:txBody>
      </p:sp>
      <p:sp>
        <p:nvSpPr>
          <p:cNvPr id="6" name="Slide Number Placeholder 5"/>
          <p:cNvSpPr>
            <a:spLocks noGrp="1"/>
          </p:cNvSpPr>
          <p:nvPr>
            <p:ph type="sldNum" sz="quarter" idx="10"/>
          </p:nvPr>
        </p:nvSpPr>
        <p:spPr/>
        <p:txBody>
          <a:bodyPr/>
          <a:lstStyle/>
          <a:p>
            <a:fld id="{D353B685-A2AB-4518-B31A-1C8B277EB988}" type="slidenum">
              <a:rPr lang="en-GB" smtClean="0"/>
              <a:pPr/>
              <a:t>16</a:t>
            </a:fld>
            <a:endParaRPr lang="en-GB"/>
          </a:p>
        </p:txBody>
      </p:sp>
    </p:spTree>
    <p:extLst>
      <p:ext uri="{BB962C8B-B14F-4D97-AF65-F5344CB8AC3E}">
        <p14:creationId xmlns:p14="http://schemas.microsoft.com/office/powerpoint/2010/main" val="2802006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solidFill>
                  <a:srgbClr val="0070C0"/>
                </a:solidFill>
              </a:rPr>
              <a:t>MyBEnefits.fgov</a:t>
            </a:r>
            <a:endParaRPr lang="nl-BE" dirty="0">
              <a:solidFill>
                <a:srgbClr val="0070C0"/>
              </a:solidFill>
            </a:endParaRPr>
          </a:p>
        </p:txBody>
      </p:sp>
      <p:sp>
        <p:nvSpPr>
          <p:cNvPr id="3" name="Content Placeholder 2"/>
          <p:cNvSpPr>
            <a:spLocks noGrp="1"/>
          </p:cNvSpPr>
          <p:nvPr>
            <p:ph idx="1"/>
          </p:nvPr>
        </p:nvSpPr>
        <p:spPr/>
        <p:txBody>
          <a:bodyPr/>
          <a:lstStyle/>
          <a:p>
            <a:r>
              <a:rPr lang="nl-BE" dirty="0" smtClean="0"/>
              <a:t>sinds februari 2019 </a:t>
            </a:r>
            <a:r>
              <a:rPr lang="nl-BE" dirty="0" err="1">
                <a:solidFill>
                  <a:srgbClr val="0070C0"/>
                </a:solidFill>
              </a:rPr>
              <a:t>MyBEnefits.fgov</a:t>
            </a:r>
            <a:r>
              <a:rPr lang="nl-BE" dirty="0">
                <a:solidFill>
                  <a:srgbClr val="0070C0"/>
                </a:solidFill>
              </a:rPr>
              <a:t> </a:t>
            </a:r>
            <a:endParaRPr lang="nl-NL" dirty="0">
              <a:solidFill>
                <a:srgbClr val="0070C0"/>
              </a:solidFill>
            </a:endParaRPr>
          </a:p>
          <a:p>
            <a:pPr lvl="1"/>
            <a:r>
              <a:rPr lang="nl-BE" dirty="0" smtClean="0"/>
              <a:t>bijkomende tool via een </a:t>
            </a:r>
            <a:r>
              <a:rPr lang="nl-BE" dirty="0">
                <a:solidFill>
                  <a:srgbClr val="0070C0"/>
                </a:solidFill>
              </a:rPr>
              <a:t>mobiele app &amp; </a:t>
            </a:r>
            <a:r>
              <a:rPr lang="nl-BE" dirty="0" err="1">
                <a:solidFill>
                  <a:srgbClr val="0070C0"/>
                </a:solidFill>
              </a:rPr>
              <a:t>webtoepassing</a:t>
            </a:r>
            <a:endParaRPr lang="nl-NL" dirty="0">
              <a:solidFill>
                <a:srgbClr val="0070C0"/>
              </a:solidFill>
            </a:endParaRPr>
          </a:p>
          <a:p>
            <a:pPr lvl="1"/>
            <a:r>
              <a:rPr lang="nl-BE" dirty="0" smtClean="0"/>
              <a:t>waarmee de </a:t>
            </a:r>
            <a:r>
              <a:rPr lang="nl-BE" dirty="0">
                <a:solidFill>
                  <a:srgbClr val="0070C0"/>
                </a:solidFill>
              </a:rPr>
              <a:t>burger zijn sociale statuten </a:t>
            </a:r>
            <a:r>
              <a:rPr lang="nl-BE" dirty="0" smtClean="0"/>
              <a:t>op de datum van de dag </a:t>
            </a:r>
            <a:r>
              <a:rPr lang="nl-BE" dirty="0">
                <a:solidFill>
                  <a:srgbClr val="0070C0"/>
                </a:solidFill>
              </a:rPr>
              <a:t>zelf kan raadplegen </a:t>
            </a:r>
            <a:r>
              <a:rPr lang="nl-BE" dirty="0" smtClean="0"/>
              <a:t>en aantonen om zijn rechten te laten gelden bij de verschillende toekennende instanties</a:t>
            </a:r>
            <a:endParaRPr lang="nl-NL" dirty="0" smtClean="0"/>
          </a:p>
          <a:p>
            <a:pPr lvl="1"/>
            <a:r>
              <a:rPr lang="nl-BE" dirty="0" smtClean="0"/>
              <a:t>waarmee de </a:t>
            </a:r>
            <a:r>
              <a:rPr lang="nl-BE" dirty="0">
                <a:solidFill>
                  <a:srgbClr val="0070C0"/>
                </a:solidFill>
              </a:rPr>
              <a:t>professionele gebruiker</a:t>
            </a:r>
            <a:r>
              <a:rPr lang="nl-BE" dirty="0" smtClean="0"/>
              <a:t>, voornamelijk de toekennende instanties die geen klassieke partners van de KSZ zijn, </a:t>
            </a:r>
            <a:r>
              <a:rPr lang="nl-BE" dirty="0" smtClean="0">
                <a:solidFill>
                  <a:srgbClr val="0070C0"/>
                </a:solidFill>
              </a:rPr>
              <a:t>de gegevens </a:t>
            </a:r>
            <a:r>
              <a:rPr lang="nl-BE" dirty="0">
                <a:solidFill>
                  <a:srgbClr val="0070C0"/>
                </a:solidFill>
              </a:rPr>
              <a:t>kan controleren</a:t>
            </a:r>
          </a:p>
          <a:p>
            <a:pPr lvl="2"/>
            <a:r>
              <a:rPr lang="nl-BE" sz="2000" dirty="0" smtClean="0"/>
              <a:t>actoren die typisch niet rechtstreeks met de KSZ samenwerken (bv. : sport, kinderopvang, musea, vrijetijdscentra, pretparken, …)</a:t>
            </a:r>
          </a:p>
          <a:p>
            <a:pPr lvl="2"/>
            <a:r>
              <a:rPr lang="nl-BE" sz="2000" dirty="0" smtClean="0"/>
              <a:t>actoren die (nog) niet over een automatische gegevensstroom beschikken (bv: pro deo rechtsbijstand, korting gemeentebelasting, …) </a:t>
            </a:r>
          </a:p>
          <a:p>
            <a:pPr lvl="1"/>
            <a:r>
              <a:rPr lang="nl-BE" dirty="0" smtClean="0">
                <a:sym typeface="Arial" charset="0"/>
              </a:rPr>
              <a:t>waarmee de burger en de professional voordelen in de sector van cultuur, sport en ontspanning kunnen raadplegen/melden</a:t>
            </a:r>
          </a:p>
        </p:txBody>
      </p:sp>
      <p:sp>
        <p:nvSpPr>
          <p:cNvPr id="4" name="Slide Number Placeholder 3"/>
          <p:cNvSpPr>
            <a:spLocks noGrp="1"/>
          </p:cNvSpPr>
          <p:nvPr>
            <p:ph type="sldNum" sz="quarter" idx="10"/>
          </p:nvPr>
        </p:nvSpPr>
        <p:spPr/>
        <p:txBody>
          <a:bodyPr/>
          <a:lstStyle/>
          <a:p>
            <a:fld id="{D353B685-A2AB-4518-B31A-1C8B277EB988}" type="slidenum">
              <a:rPr lang="en-GB" smtClean="0"/>
              <a:pPr/>
              <a:t>17</a:t>
            </a:fld>
            <a:endParaRPr lang="en-GB"/>
          </a:p>
        </p:txBody>
      </p:sp>
      <p:sp>
        <p:nvSpPr>
          <p:cNvPr id="5" name="Oval 4"/>
          <p:cNvSpPr/>
          <p:nvPr/>
        </p:nvSpPr>
        <p:spPr>
          <a:xfrm>
            <a:off x="588400" y="1268760"/>
            <a:ext cx="287867" cy="279400"/>
          </a:xfrm>
          <a:prstGeom prst="ellipse">
            <a:avLst/>
          </a:prstGeom>
          <a:solidFill>
            <a:srgbClr val="00206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350" dirty="0"/>
              <a:t>3</a:t>
            </a:r>
          </a:p>
        </p:txBody>
      </p:sp>
    </p:spTree>
    <p:extLst>
      <p:ext uri="{BB962C8B-B14F-4D97-AF65-F5344CB8AC3E}">
        <p14:creationId xmlns:p14="http://schemas.microsoft.com/office/powerpoint/2010/main" val="1838719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nl-BE" dirty="0" smtClean="0">
                <a:solidFill>
                  <a:srgbClr val="0070C0"/>
                </a:solidFill>
              </a:rPr>
              <a:t>Veilig aanmelden</a:t>
            </a:r>
            <a:endParaRPr lang="nl-BE" dirty="0">
              <a:solidFill>
                <a:srgbClr val="0070C0"/>
              </a:solidFill>
            </a:endParaRPr>
          </a:p>
        </p:txBody>
      </p:sp>
      <p:sp>
        <p:nvSpPr>
          <p:cNvPr id="3" name="Content Placeholder 2"/>
          <p:cNvSpPr>
            <a:spLocks noGrp="1"/>
          </p:cNvSpPr>
          <p:nvPr>
            <p:ph idx="1"/>
          </p:nvPr>
        </p:nvSpPr>
        <p:spPr/>
        <p:txBody>
          <a:bodyPr/>
          <a:lstStyle/>
          <a:p>
            <a:r>
              <a:rPr lang="nl-BE" dirty="0" smtClean="0"/>
              <a:t> </a:t>
            </a:r>
            <a:r>
              <a:rPr lang="nl-BE" dirty="0">
                <a:solidFill>
                  <a:srgbClr val="0070C0"/>
                </a:solidFill>
              </a:rPr>
              <a:t>burger : identificatie nodig</a:t>
            </a:r>
          </a:p>
          <a:p>
            <a:pPr lvl="1"/>
            <a:r>
              <a:rPr lang="nl-BE" dirty="0" smtClean="0"/>
              <a:t>statuut raadplegen </a:t>
            </a:r>
          </a:p>
          <a:p>
            <a:pPr marL="457200" lvl="1" indent="0">
              <a:buNone/>
            </a:pPr>
            <a:r>
              <a:rPr lang="nl-BE" sz="1800" dirty="0" smtClean="0">
                <a:solidFill>
                  <a:srgbClr val="0070C0"/>
                </a:solidFill>
              </a:rPr>
              <a:t>	privacygevoelige </a:t>
            </a:r>
            <a:r>
              <a:rPr lang="nl-BE" sz="1800" dirty="0">
                <a:solidFill>
                  <a:srgbClr val="0070C0"/>
                </a:solidFill>
              </a:rPr>
              <a:t>informatie: voldoende hoog veiligheidsniveau</a:t>
            </a:r>
          </a:p>
          <a:p>
            <a:pPr lvl="2"/>
            <a:r>
              <a:rPr lang="nl-BE" sz="1800" dirty="0" smtClean="0"/>
              <a:t>e-ID</a:t>
            </a:r>
          </a:p>
          <a:p>
            <a:pPr lvl="2"/>
            <a:r>
              <a:rPr lang="nl-BE" sz="1800" dirty="0" smtClean="0"/>
              <a:t>ITSME </a:t>
            </a:r>
          </a:p>
          <a:p>
            <a:pPr lvl="2"/>
            <a:r>
              <a:rPr lang="nl-BE" sz="1800" dirty="0" smtClean="0"/>
              <a:t>Time-</a:t>
            </a:r>
            <a:r>
              <a:rPr lang="nl-BE" sz="1800" dirty="0" err="1" smtClean="0"/>
              <a:t>based</a:t>
            </a:r>
            <a:r>
              <a:rPr lang="nl-BE" sz="1800" dirty="0" smtClean="0"/>
              <a:t> </a:t>
            </a:r>
            <a:r>
              <a:rPr lang="nl-BE" sz="1800" dirty="0" err="1" smtClean="0"/>
              <a:t>One</a:t>
            </a:r>
            <a:r>
              <a:rPr lang="nl-BE" sz="1800" dirty="0" smtClean="0"/>
              <a:t>-Time Password </a:t>
            </a:r>
          </a:p>
          <a:p>
            <a:pPr lvl="2"/>
            <a:r>
              <a:rPr lang="nl-BE" sz="1800" dirty="0" smtClean="0"/>
              <a:t>Token </a:t>
            </a:r>
          </a:p>
          <a:p>
            <a:pPr lvl="1"/>
            <a:r>
              <a:rPr lang="nl-BE" dirty="0" smtClean="0"/>
              <a:t>QR-code aanmaken / evt. afdrukken (enkel via website)</a:t>
            </a:r>
          </a:p>
          <a:p>
            <a:endParaRPr lang="nl-BE" dirty="0" smtClean="0"/>
          </a:p>
          <a:p>
            <a:r>
              <a:rPr lang="nl-BE" dirty="0" smtClean="0"/>
              <a:t> </a:t>
            </a:r>
            <a:r>
              <a:rPr lang="nl-BE" dirty="0">
                <a:solidFill>
                  <a:srgbClr val="0070C0"/>
                </a:solidFill>
              </a:rPr>
              <a:t>professional : geen identificatie nodig</a:t>
            </a:r>
          </a:p>
          <a:p>
            <a:pPr lvl="1"/>
            <a:r>
              <a:rPr lang="nl-BE" dirty="0" smtClean="0"/>
              <a:t>QR-code / unieke code, aangeboden door burger, uitlezen</a:t>
            </a:r>
          </a:p>
          <a:p>
            <a:pPr lvl="1"/>
            <a:r>
              <a:rPr lang="nl-BE" dirty="0" smtClean="0"/>
              <a:t>minimale informatie: statuut, postcode, controlegetal RRN-nummer</a:t>
            </a:r>
            <a:endParaRPr lang="nl-BE" dirty="0"/>
          </a:p>
        </p:txBody>
      </p:sp>
      <p:sp>
        <p:nvSpPr>
          <p:cNvPr id="4" name="Slide Number Placeholder 3"/>
          <p:cNvSpPr>
            <a:spLocks noGrp="1"/>
          </p:cNvSpPr>
          <p:nvPr>
            <p:ph type="sldNum" sz="quarter" idx="10"/>
          </p:nvPr>
        </p:nvSpPr>
        <p:spPr/>
        <p:txBody>
          <a:bodyPr/>
          <a:lstStyle/>
          <a:p>
            <a:fld id="{D353B685-A2AB-4518-B31A-1C8B277EB988}" type="slidenum">
              <a:rPr lang="en-GB" smtClean="0"/>
              <a:pPr/>
              <a:t>18</a:t>
            </a:fld>
            <a:endParaRPr lang="en-GB"/>
          </a:p>
        </p:txBody>
      </p:sp>
      <p:grpSp>
        <p:nvGrpSpPr>
          <p:cNvPr id="2" name="Group 1"/>
          <p:cNvGrpSpPr/>
          <p:nvPr/>
        </p:nvGrpSpPr>
        <p:grpSpPr>
          <a:xfrm>
            <a:off x="9048328" y="1916832"/>
            <a:ext cx="1321705" cy="1624149"/>
            <a:chOff x="7446398" y="1871748"/>
            <a:chExt cx="1321705" cy="1624149"/>
          </a:xfrm>
        </p:grpSpPr>
        <p:pic>
          <p:nvPicPr>
            <p:cNvPr id="7" name="Picture 6"/>
            <p:cNvPicPr>
              <a:picLocks noChangeAspect="1"/>
            </p:cNvPicPr>
            <p:nvPr/>
          </p:nvPicPr>
          <p:blipFill>
            <a:blip r:embed="rId2"/>
            <a:stretch>
              <a:fillRect/>
            </a:stretch>
          </p:blipFill>
          <p:spPr>
            <a:xfrm>
              <a:off x="7596336" y="2609999"/>
              <a:ext cx="1021829" cy="885898"/>
            </a:xfrm>
            <a:prstGeom prst="rect">
              <a:avLst/>
            </a:prstGeom>
          </p:spPr>
        </p:pic>
        <p:pic>
          <p:nvPicPr>
            <p:cNvPr id="8" name="Picture 7"/>
            <p:cNvPicPr>
              <a:picLocks noChangeAspect="1"/>
            </p:cNvPicPr>
            <p:nvPr/>
          </p:nvPicPr>
          <p:blipFill>
            <a:blip r:embed="rId3"/>
            <a:stretch>
              <a:fillRect/>
            </a:stretch>
          </p:blipFill>
          <p:spPr>
            <a:xfrm>
              <a:off x="7446398" y="1871748"/>
              <a:ext cx="1321705" cy="538473"/>
            </a:xfrm>
            <a:prstGeom prst="rect">
              <a:avLst/>
            </a:prstGeom>
          </p:spPr>
        </p:pic>
      </p:grpSp>
    </p:spTree>
    <p:extLst>
      <p:ext uri="{BB962C8B-B14F-4D97-AF65-F5344CB8AC3E}">
        <p14:creationId xmlns:p14="http://schemas.microsoft.com/office/powerpoint/2010/main" val="1249831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070C0"/>
                </a:solidFill>
              </a:rPr>
              <a:t>Mobiele </a:t>
            </a:r>
            <a:r>
              <a:rPr lang="nl-BE" dirty="0" smtClean="0">
                <a:solidFill>
                  <a:srgbClr val="0070C0"/>
                </a:solidFill>
              </a:rPr>
              <a:t>app</a:t>
            </a:r>
            <a:endParaRPr lang="nl-BE" dirty="0">
              <a:solidFill>
                <a:srgbClr val="0070C0"/>
              </a:solidFill>
            </a:endParaRPr>
          </a:p>
        </p:txBody>
      </p:sp>
      <p:sp>
        <p:nvSpPr>
          <p:cNvPr id="3" name="Content Placeholder 2"/>
          <p:cNvSpPr>
            <a:spLocks noGrp="1"/>
          </p:cNvSpPr>
          <p:nvPr>
            <p:ph idx="1"/>
          </p:nvPr>
        </p:nvSpPr>
        <p:spPr>
          <a:xfrm>
            <a:off x="1981200" y="1196752"/>
            <a:ext cx="8229600" cy="5400600"/>
          </a:xfrm>
        </p:spPr>
        <p:txBody>
          <a:bodyPr>
            <a:normAutofit/>
          </a:bodyPr>
          <a:lstStyle/>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pPr marL="0" indent="0">
              <a:buNone/>
            </a:pPr>
            <a:endParaRPr lang="fr-BE" dirty="0"/>
          </a:p>
        </p:txBody>
      </p:sp>
      <p:sp>
        <p:nvSpPr>
          <p:cNvPr id="5" name="Rectangle 4"/>
          <p:cNvSpPr/>
          <p:nvPr/>
        </p:nvSpPr>
        <p:spPr>
          <a:xfrm>
            <a:off x="2711624" y="5517233"/>
            <a:ext cx="6913984" cy="1354217"/>
          </a:xfrm>
          <a:prstGeom prst="rect">
            <a:avLst/>
          </a:prstGeom>
        </p:spPr>
        <p:txBody>
          <a:bodyPr wrap="square">
            <a:spAutoFit/>
          </a:bodyPr>
          <a:lstStyle/>
          <a:p>
            <a:pPr lvl="1"/>
            <a:r>
              <a:rPr lang="nl-BE" sz="1600" dirty="0"/>
              <a:t>De toepassing MyBEnefits is beschikbaar in mobiele en in </a:t>
            </a:r>
            <a:r>
              <a:rPr lang="nl-BE" sz="1600" dirty="0" err="1"/>
              <a:t>webversie</a:t>
            </a:r>
            <a:r>
              <a:rPr lang="nl-BE" sz="1600" dirty="0"/>
              <a:t>.</a:t>
            </a:r>
          </a:p>
          <a:p>
            <a:pPr lvl="1"/>
            <a:r>
              <a:rPr lang="nl-BE" sz="1600" dirty="0"/>
              <a:t>beschikbaar voor Android vanuit </a:t>
            </a:r>
            <a:r>
              <a:rPr lang="nl-BE" sz="1600" u="sng" dirty="0">
                <a:hlinkClick r:id="rId2"/>
              </a:rPr>
              <a:t>Google Play.</a:t>
            </a:r>
          </a:p>
          <a:p>
            <a:pPr lvl="1"/>
            <a:r>
              <a:rPr lang="nl-BE" sz="1600" dirty="0"/>
              <a:t>beschikbaar voor Apple vanuit </a:t>
            </a:r>
            <a:r>
              <a:rPr lang="nl-BE" sz="1600" u="sng" dirty="0">
                <a:hlinkClick r:id="rId3"/>
              </a:rPr>
              <a:t>App store</a:t>
            </a:r>
            <a:r>
              <a:rPr lang="nl-BE" sz="1600" dirty="0"/>
              <a:t>.</a:t>
            </a:r>
          </a:p>
          <a:p>
            <a:pPr lvl="1"/>
            <a:r>
              <a:rPr lang="nl-BE" sz="1600" dirty="0"/>
              <a:t>beschikbaar via de website </a:t>
            </a:r>
            <a:r>
              <a:rPr lang="nl-BE" sz="1600" u="sng" dirty="0">
                <a:hlinkClick r:id="rId4"/>
              </a:rPr>
              <a:t>mybenefits.fgov.be</a:t>
            </a:r>
            <a:r>
              <a:rPr lang="nl-BE" sz="1600" dirty="0"/>
              <a:t> </a:t>
            </a:r>
          </a:p>
          <a:p>
            <a:pPr marL="685800" lvl="1" indent="-285750">
              <a:buFont typeface="Wingdings" panose="05000000000000000000" pitchFamily="2" charset="2"/>
              <a:buChar char="à"/>
              <a:defRPr/>
            </a:pPr>
            <a:endParaRPr lang="fr-BE" dirty="0">
              <a:solidFill>
                <a:prstClr val="black"/>
              </a:solidFill>
              <a:latin typeface="Calibri"/>
            </a:endParaRPr>
          </a:p>
        </p:txBody>
      </p:sp>
      <p:pic>
        <p:nvPicPr>
          <p:cNvPr id="6" name="Picture 5"/>
          <p:cNvPicPr>
            <a:picLocks noChangeAspect="1"/>
          </p:cNvPicPr>
          <p:nvPr/>
        </p:nvPicPr>
        <p:blipFill>
          <a:blip r:embed="rId5"/>
          <a:stretch>
            <a:fillRect/>
          </a:stretch>
        </p:blipFill>
        <p:spPr>
          <a:xfrm>
            <a:off x="4583832" y="866725"/>
            <a:ext cx="2808312" cy="4650507"/>
          </a:xfrm>
          <a:prstGeom prst="rect">
            <a:avLst/>
          </a:prstGeom>
        </p:spPr>
      </p:pic>
      <p:sp>
        <p:nvSpPr>
          <p:cNvPr id="8" name="Wave 7"/>
          <p:cNvSpPr/>
          <p:nvPr/>
        </p:nvSpPr>
        <p:spPr>
          <a:xfrm rot="820728">
            <a:off x="7641867" y="280582"/>
            <a:ext cx="1060838" cy="1021245"/>
          </a:xfrm>
          <a:prstGeom prst="wav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a:t>.fgov</a:t>
            </a:r>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19</a:t>
            </a:fld>
            <a:endParaRPr lang="en-GB">
              <a:solidFill>
                <a:prstClr val="white">
                  <a:lumMod val="50000"/>
                </a:prstClr>
              </a:solidFill>
            </a:endParaRPr>
          </a:p>
        </p:txBody>
      </p:sp>
    </p:spTree>
    <p:extLst>
      <p:ext uri="{BB962C8B-B14F-4D97-AF65-F5344CB8AC3E}">
        <p14:creationId xmlns:p14="http://schemas.microsoft.com/office/powerpoint/2010/main" val="297581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solidFill>
                  <a:srgbClr val="0070C0"/>
                </a:solidFill>
              </a:rPr>
              <a:t>Aanvullende rechten</a:t>
            </a:r>
          </a:p>
        </p:txBody>
      </p:sp>
      <p:sp>
        <p:nvSpPr>
          <p:cNvPr id="3" name="Content Placeholder 2"/>
          <p:cNvSpPr>
            <a:spLocks noGrp="1"/>
          </p:cNvSpPr>
          <p:nvPr>
            <p:ph idx="1"/>
          </p:nvPr>
        </p:nvSpPr>
        <p:spPr/>
        <p:txBody>
          <a:bodyPr>
            <a:normAutofit/>
          </a:bodyPr>
          <a:lstStyle/>
          <a:p>
            <a:r>
              <a:rPr lang="nl-BE" dirty="0"/>
              <a:t> </a:t>
            </a:r>
            <a:r>
              <a:rPr lang="nl-BE" dirty="0" smtClean="0">
                <a:solidFill>
                  <a:srgbClr val="0070C0"/>
                </a:solidFill>
              </a:rPr>
              <a:t>sociaal statuut </a:t>
            </a:r>
            <a:r>
              <a:rPr lang="nl-BE" dirty="0"/>
              <a:t>voor ca. 2 miljoen burgers in België </a:t>
            </a:r>
          </a:p>
          <a:p>
            <a:pPr lvl="1"/>
            <a:r>
              <a:rPr lang="nl-BE" dirty="0"/>
              <a:t>beperkt inkomen </a:t>
            </a:r>
          </a:p>
          <a:p>
            <a:pPr lvl="1"/>
            <a:r>
              <a:rPr lang="nl-BE" dirty="0"/>
              <a:t>handicap, fysieke of mentale beperking</a:t>
            </a:r>
          </a:p>
          <a:p>
            <a:pPr lvl="1"/>
            <a:r>
              <a:rPr lang="nl-BE" dirty="0"/>
              <a:t>kind met bijzondere </a:t>
            </a:r>
            <a:r>
              <a:rPr lang="nl-BE" dirty="0" smtClean="0"/>
              <a:t>noden</a:t>
            </a:r>
          </a:p>
          <a:p>
            <a:pPr lvl="1"/>
            <a:r>
              <a:rPr lang="nl-BE" dirty="0" smtClean="0"/>
              <a:t>…</a:t>
            </a:r>
            <a:endParaRPr lang="nl-BE" dirty="0"/>
          </a:p>
          <a:p>
            <a:endParaRPr lang="nl-NL" sz="600" dirty="0"/>
          </a:p>
          <a:p>
            <a:endParaRPr lang="nl-BE" dirty="0" smtClean="0"/>
          </a:p>
          <a:p>
            <a:r>
              <a:rPr lang="nl-BE" dirty="0" smtClean="0"/>
              <a:t>burgers </a:t>
            </a:r>
            <a:r>
              <a:rPr lang="nl-BE" dirty="0"/>
              <a:t>met sociaal statuut krijgen </a:t>
            </a:r>
            <a:r>
              <a:rPr lang="nl-BE" dirty="0" smtClean="0">
                <a:solidFill>
                  <a:srgbClr val="0070C0"/>
                </a:solidFill>
              </a:rPr>
              <a:t>aanvullende rechten</a:t>
            </a:r>
          </a:p>
          <a:p>
            <a:pPr lvl="1"/>
            <a:r>
              <a:rPr lang="nl-BE" dirty="0" smtClean="0"/>
              <a:t>sociaal tarief voor gas, elektriciteit, water, telecom</a:t>
            </a:r>
          </a:p>
          <a:p>
            <a:pPr lvl="1"/>
            <a:r>
              <a:rPr lang="nl-BE" dirty="0" smtClean="0"/>
              <a:t>sociaal tarief openbaar </a:t>
            </a:r>
            <a:r>
              <a:rPr lang="nl-BE" dirty="0"/>
              <a:t>vervoer (NMBS, De Lijn, TEC…)</a:t>
            </a:r>
          </a:p>
          <a:p>
            <a:pPr lvl="1"/>
            <a:r>
              <a:rPr lang="nl-BE" dirty="0" smtClean="0"/>
              <a:t>sociale huisvesting</a:t>
            </a:r>
            <a:endParaRPr lang="nl-BE" dirty="0"/>
          </a:p>
          <a:p>
            <a:pPr lvl="1"/>
            <a:r>
              <a:rPr lang="nl-BE" dirty="0" smtClean="0"/>
              <a:t>belastingvermindering</a:t>
            </a:r>
            <a:r>
              <a:rPr lang="nl-BE" dirty="0"/>
              <a:t>, gratis huisvuilophaling</a:t>
            </a:r>
          </a:p>
          <a:p>
            <a:pPr lvl="1"/>
            <a:r>
              <a:rPr lang="nl-BE" dirty="0"/>
              <a:t>korting voor socioculturele </a:t>
            </a:r>
            <a:r>
              <a:rPr lang="nl-BE" dirty="0" smtClean="0"/>
              <a:t>of sportactiviteiten</a:t>
            </a:r>
            <a:endParaRPr lang="nl-BE" dirty="0"/>
          </a:p>
          <a:p>
            <a:pPr lvl="1"/>
            <a:r>
              <a:rPr lang="nl-BE" dirty="0"/>
              <a:t>…</a:t>
            </a:r>
          </a:p>
          <a:p>
            <a:pPr lvl="1"/>
            <a:endParaRPr lang="nl-BE" dirty="0" smtClean="0"/>
          </a:p>
          <a:p>
            <a:pPr lvl="1"/>
            <a:endParaRPr lang="en-US" dirty="0"/>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a:t>
            </a:fld>
            <a:endParaRPr lang="en-GB">
              <a:solidFill>
                <a:prstClr val="white">
                  <a:lumMod val="50000"/>
                </a:prstClr>
              </a:solidFill>
            </a:endParaRPr>
          </a:p>
        </p:txBody>
      </p:sp>
    </p:spTree>
    <p:extLst>
      <p:ext uri="{BB962C8B-B14F-4D97-AF65-F5344CB8AC3E}">
        <p14:creationId xmlns:p14="http://schemas.microsoft.com/office/powerpoint/2010/main" val="2602399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solidFill>
                  <a:srgbClr val="0070C0"/>
                </a:solidFill>
              </a:rPr>
              <a:t>Burger - raadplegen &amp; code creëren</a:t>
            </a:r>
          </a:p>
        </p:txBody>
      </p:sp>
      <p:pic>
        <p:nvPicPr>
          <p:cNvPr id="5" name="Picture 4"/>
          <p:cNvPicPr>
            <a:picLocks noChangeAspect="1"/>
          </p:cNvPicPr>
          <p:nvPr/>
        </p:nvPicPr>
        <p:blipFill>
          <a:blip r:embed="rId2"/>
          <a:stretch>
            <a:fillRect/>
          </a:stretch>
        </p:blipFill>
        <p:spPr>
          <a:xfrm>
            <a:off x="2351585" y="1340768"/>
            <a:ext cx="3029069" cy="5040560"/>
          </a:xfrm>
          <a:prstGeom prst="rect">
            <a:avLst/>
          </a:prstGeom>
        </p:spPr>
      </p:pic>
      <p:pic>
        <p:nvPicPr>
          <p:cNvPr id="7" name="Picture 6"/>
          <p:cNvPicPr>
            <a:picLocks noChangeAspect="1"/>
          </p:cNvPicPr>
          <p:nvPr/>
        </p:nvPicPr>
        <p:blipFill>
          <a:blip r:embed="rId3"/>
          <a:stretch>
            <a:fillRect/>
          </a:stretch>
        </p:blipFill>
        <p:spPr>
          <a:xfrm>
            <a:off x="5879976" y="1376079"/>
            <a:ext cx="4181282" cy="4847482"/>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20</a:t>
            </a:fld>
            <a:endParaRPr lang="en-GB">
              <a:solidFill>
                <a:prstClr val="white">
                  <a:lumMod val="50000"/>
                </a:prstClr>
              </a:solidFill>
            </a:endParaRPr>
          </a:p>
        </p:txBody>
      </p:sp>
    </p:spTree>
    <p:extLst>
      <p:ext uri="{BB962C8B-B14F-4D97-AF65-F5344CB8AC3E}">
        <p14:creationId xmlns:p14="http://schemas.microsoft.com/office/powerpoint/2010/main" val="1493864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solidFill>
                  <a:srgbClr val="0070C0"/>
                </a:solidFill>
              </a:rPr>
              <a:t>Professional - raadplegen</a:t>
            </a:r>
          </a:p>
        </p:txBody>
      </p:sp>
      <p:pic>
        <p:nvPicPr>
          <p:cNvPr id="5" name="Content Placeholder 4"/>
          <p:cNvPicPr>
            <a:picLocks noGrp="1"/>
          </p:cNvPicPr>
          <p:nvPr>
            <p:ph idx="1"/>
          </p:nvPr>
        </p:nvPicPr>
        <p:blipFill>
          <a:blip r:embed="rId2"/>
          <a:stretch>
            <a:fillRect/>
          </a:stretch>
        </p:blipFill>
        <p:spPr>
          <a:xfrm>
            <a:off x="6384032" y="1268761"/>
            <a:ext cx="3367088" cy="496824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429" b="11569"/>
          <a:stretch/>
        </p:blipFill>
        <p:spPr>
          <a:xfrm>
            <a:off x="2855641" y="1356270"/>
            <a:ext cx="3190875" cy="4881043"/>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21</a:t>
            </a:fld>
            <a:endParaRPr lang="en-GB">
              <a:solidFill>
                <a:prstClr val="white">
                  <a:lumMod val="50000"/>
                </a:prstClr>
              </a:solidFill>
            </a:endParaRPr>
          </a:p>
        </p:txBody>
      </p:sp>
    </p:spTree>
    <p:extLst>
      <p:ext uri="{BB962C8B-B14F-4D97-AF65-F5344CB8AC3E}">
        <p14:creationId xmlns:p14="http://schemas.microsoft.com/office/powerpoint/2010/main" val="657368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solidFill>
                  <a:srgbClr val="0070C0"/>
                </a:solidFill>
              </a:rPr>
              <a:t>Professional - resultaat</a:t>
            </a:r>
          </a:p>
        </p:txBody>
      </p:sp>
      <p:pic>
        <p:nvPicPr>
          <p:cNvPr id="3" name="Picture 2"/>
          <p:cNvPicPr>
            <a:picLocks noChangeAspect="1"/>
          </p:cNvPicPr>
          <p:nvPr/>
        </p:nvPicPr>
        <p:blipFill>
          <a:blip r:embed="rId2"/>
          <a:stretch>
            <a:fillRect/>
          </a:stretch>
        </p:blipFill>
        <p:spPr>
          <a:xfrm>
            <a:off x="4151784" y="1196752"/>
            <a:ext cx="3384376" cy="5184576"/>
          </a:xfrm>
          <a:prstGeom prst="rect">
            <a:avLst/>
          </a:prstGeom>
        </p:spPr>
      </p:pic>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22</a:t>
            </a:fld>
            <a:endParaRPr lang="en-GB">
              <a:solidFill>
                <a:prstClr val="white">
                  <a:lumMod val="50000"/>
                </a:prstClr>
              </a:solidFill>
            </a:endParaRPr>
          </a:p>
        </p:txBody>
      </p:sp>
    </p:spTree>
    <p:extLst>
      <p:ext uri="{BB962C8B-B14F-4D97-AF65-F5344CB8AC3E}">
        <p14:creationId xmlns:p14="http://schemas.microsoft.com/office/powerpoint/2010/main" val="276380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solidFill>
                  <a:srgbClr val="0070C0"/>
                </a:solidFill>
              </a:rPr>
              <a:t>De voordelen raadplegen</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2602" y="1196975"/>
            <a:ext cx="2486797" cy="5111750"/>
          </a:xfrm>
        </p:spPr>
      </p:pic>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23</a:t>
            </a:fld>
            <a:endParaRPr lang="en-GB">
              <a:solidFill>
                <a:prstClr val="white">
                  <a:lumMod val="50000"/>
                </a:prstClr>
              </a:solidFill>
            </a:endParaRPr>
          </a:p>
        </p:txBody>
      </p:sp>
    </p:spTree>
    <p:extLst>
      <p:ext uri="{BB962C8B-B14F-4D97-AF65-F5344CB8AC3E}">
        <p14:creationId xmlns:p14="http://schemas.microsoft.com/office/powerpoint/2010/main" val="1939754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solidFill>
                  <a:srgbClr val="0070C0"/>
                </a:solidFill>
              </a:rPr>
              <a:t>De voordelen filteren</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2602" y="1196975"/>
            <a:ext cx="2486797" cy="5111750"/>
          </a:xfrm>
        </p:spPr>
      </p:pic>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24</a:t>
            </a:fld>
            <a:endParaRPr lang="en-GB">
              <a:solidFill>
                <a:prstClr val="white">
                  <a:lumMod val="50000"/>
                </a:prstClr>
              </a:solidFill>
            </a:endParaRPr>
          </a:p>
        </p:txBody>
      </p:sp>
    </p:spTree>
    <p:extLst>
      <p:ext uri="{BB962C8B-B14F-4D97-AF65-F5344CB8AC3E}">
        <p14:creationId xmlns:p14="http://schemas.microsoft.com/office/powerpoint/2010/main" val="881614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solidFill>
                  <a:srgbClr val="0070C0"/>
                </a:solidFill>
              </a:rPr>
              <a:t>Een voordeel melden</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2602" y="1196975"/>
            <a:ext cx="2486797" cy="5111750"/>
          </a:xfr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25</a:t>
            </a:fld>
            <a:endParaRPr lang="en-GB">
              <a:solidFill>
                <a:prstClr val="white">
                  <a:lumMod val="50000"/>
                </a:prstClr>
              </a:solidFill>
            </a:endParaRPr>
          </a:p>
        </p:txBody>
      </p:sp>
    </p:spTree>
    <p:extLst>
      <p:ext uri="{BB962C8B-B14F-4D97-AF65-F5344CB8AC3E}">
        <p14:creationId xmlns:p14="http://schemas.microsoft.com/office/powerpoint/2010/main" val="1995287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48" t="1023" r="6141" b="20218"/>
          <a:stretch/>
        </p:blipFill>
        <p:spPr>
          <a:xfrm>
            <a:off x="1487488" y="1340768"/>
            <a:ext cx="9217024" cy="5544617"/>
          </a:xfrm>
          <a:prstGeom prst="rect">
            <a:avLst/>
          </a:prstGeom>
        </p:spPr>
      </p:pic>
      <p:sp>
        <p:nvSpPr>
          <p:cNvPr id="6" name="TextBox 5"/>
          <p:cNvSpPr txBox="1"/>
          <p:nvPr/>
        </p:nvSpPr>
        <p:spPr>
          <a:xfrm>
            <a:off x="4007768" y="908721"/>
            <a:ext cx="4248472" cy="646331"/>
          </a:xfrm>
          <a:prstGeom prst="rect">
            <a:avLst/>
          </a:prstGeom>
          <a:noFill/>
        </p:spPr>
        <p:txBody>
          <a:bodyPr wrap="square" rtlCol="0">
            <a:spAutoFit/>
          </a:bodyPr>
          <a:lstStyle/>
          <a:p>
            <a:pPr algn="ctr"/>
            <a:r>
              <a:rPr lang="nl-BE">
                <a:solidFill>
                  <a:srgbClr val="0070C0"/>
                </a:solidFill>
                <a:hlinkClick r:id="rId3"/>
              </a:rPr>
              <a:t>www.mybenefits.fgov.be</a:t>
            </a:r>
          </a:p>
          <a:p>
            <a:pPr algn="ctr"/>
            <a:endParaRPr lang="en-US" dirty="0"/>
          </a:p>
        </p:txBody>
      </p:sp>
      <p:sp>
        <p:nvSpPr>
          <p:cNvPr id="7" name="Title 1"/>
          <p:cNvSpPr>
            <a:spLocks noGrp="1"/>
          </p:cNvSpPr>
          <p:nvPr>
            <p:ph type="title"/>
          </p:nvPr>
        </p:nvSpPr>
        <p:spPr>
          <a:xfrm>
            <a:off x="1991544" y="188640"/>
            <a:ext cx="8229600" cy="922114"/>
          </a:xfrm>
        </p:spPr>
        <p:txBody>
          <a:bodyPr/>
          <a:lstStyle/>
          <a:p>
            <a:r>
              <a:rPr lang="nl-BE" dirty="0" err="1" smtClean="0">
                <a:solidFill>
                  <a:srgbClr val="0070C0"/>
                </a:solidFill>
              </a:rPr>
              <a:t>Webtoepassing</a:t>
            </a:r>
            <a:endParaRPr lang="nl-BE" dirty="0">
              <a:solidFill>
                <a:srgbClr val="0070C0"/>
              </a:solidFill>
            </a:endParaRPr>
          </a:p>
        </p:txBody>
      </p:sp>
      <p:sp>
        <p:nvSpPr>
          <p:cNvPr id="5" name="Slide Number Placeholder 2"/>
          <p:cNvSpPr txBox="1">
            <a:spLocks/>
          </p:cNvSpPr>
          <p:nvPr/>
        </p:nvSpPr>
        <p:spPr>
          <a:xfrm>
            <a:off x="9867900" y="6489701"/>
            <a:ext cx="7508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0B4676-8C04-4206-9414-9A1C50CFA6F9}" type="slidenum">
              <a:rPr lang="en-US" sz="1400">
                <a:solidFill>
                  <a:srgbClr val="0070C0"/>
                </a:solidFill>
              </a:rPr>
              <a:pPr algn="r"/>
              <a:t>26</a:t>
            </a:fld>
            <a:endParaRPr lang="en-US" sz="1400">
              <a:solidFill>
                <a:srgbClr val="0070C0"/>
              </a:solidFill>
            </a:endParaRPr>
          </a:p>
        </p:txBody>
      </p:sp>
      <p:sp>
        <p:nvSpPr>
          <p:cNvPr id="8" name="Wave 7"/>
          <p:cNvSpPr>
            <a:spLocks noChangeAspect="1"/>
          </p:cNvSpPr>
          <p:nvPr/>
        </p:nvSpPr>
        <p:spPr>
          <a:xfrm rot="820728">
            <a:off x="8761316" y="206785"/>
            <a:ext cx="954754" cy="919121"/>
          </a:xfrm>
          <a:prstGeom prst="wav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a:t>.fgov</a:t>
            </a:r>
          </a:p>
        </p:txBody>
      </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26</a:t>
            </a:fld>
            <a:endParaRPr lang="en-GB">
              <a:solidFill>
                <a:prstClr val="white">
                  <a:lumMod val="50000"/>
                </a:prstClr>
              </a:solidFill>
            </a:endParaRPr>
          </a:p>
        </p:txBody>
      </p:sp>
    </p:spTree>
    <p:extLst>
      <p:ext uri="{BB962C8B-B14F-4D97-AF65-F5344CB8AC3E}">
        <p14:creationId xmlns:p14="http://schemas.microsoft.com/office/powerpoint/2010/main" val="1091688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0070C0"/>
                </a:solidFill>
              </a:rPr>
              <a:t>Burger</a:t>
            </a:r>
            <a:endParaRPr lang="nl-BE" dirty="0">
              <a:solidFill>
                <a:srgbClr val="0070C0"/>
              </a:solidFill>
            </a:endParaRPr>
          </a:p>
        </p:txBody>
      </p:sp>
      <p:sp>
        <p:nvSpPr>
          <p:cNvPr id="3" name="Content Placeholder 2"/>
          <p:cNvSpPr>
            <a:spLocks noGrp="1"/>
          </p:cNvSpPr>
          <p:nvPr>
            <p:ph idx="1"/>
          </p:nvPr>
        </p:nvSpPr>
        <p:spPr/>
        <p:txBody>
          <a:bodyPr>
            <a:normAutofit/>
          </a:bodyPr>
          <a:lstStyle/>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p:txBody>
      </p:sp>
      <p:grpSp>
        <p:nvGrpSpPr>
          <p:cNvPr id="8" name="Group 7"/>
          <p:cNvGrpSpPr/>
          <p:nvPr/>
        </p:nvGrpSpPr>
        <p:grpSpPr>
          <a:xfrm>
            <a:off x="3423828" y="1124744"/>
            <a:ext cx="6005338" cy="5592122"/>
            <a:chOff x="1899828" y="511564"/>
            <a:chExt cx="6005338" cy="5592122"/>
          </a:xfrm>
        </p:grpSpPr>
        <p:pic>
          <p:nvPicPr>
            <p:cNvPr id="10" name="Picture 9"/>
            <p:cNvPicPr>
              <a:picLocks noChangeAspect="1"/>
            </p:cNvPicPr>
            <p:nvPr/>
          </p:nvPicPr>
          <p:blipFill>
            <a:blip r:embed="rId2"/>
            <a:stretch>
              <a:fillRect/>
            </a:stretch>
          </p:blipFill>
          <p:spPr>
            <a:xfrm>
              <a:off x="1899828" y="511564"/>
              <a:ext cx="4809911" cy="5592122"/>
            </a:xfrm>
            <a:prstGeom prst="rect">
              <a:avLst/>
            </a:prstGeom>
          </p:spPr>
        </p:pic>
        <p:sp>
          <p:nvSpPr>
            <p:cNvPr id="11" name="TextBox 10"/>
            <p:cNvSpPr txBox="1"/>
            <p:nvPr/>
          </p:nvSpPr>
          <p:spPr>
            <a:xfrm>
              <a:off x="5220072" y="4303486"/>
              <a:ext cx="2685094" cy="523220"/>
            </a:xfrm>
            <a:prstGeom prst="rect">
              <a:avLst/>
            </a:prstGeom>
            <a:noFill/>
            <a:ln>
              <a:solidFill>
                <a:srgbClr val="0070C0"/>
              </a:solidFill>
            </a:ln>
          </p:spPr>
          <p:txBody>
            <a:bodyPr wrap="none" rtlCol="0">
              <a:spAutoFit/>
            </a:bodyPr>
            <a:lstStyle/>
            <a:p>
              <a:pPr marL="285750" indent="-285750">
                <a:buFontTx/>
                <a:buChar char="-"/>
                <a:defRPr/>
              </a:pPr>
              <a:r>
                <a:rPr lang="nl-BE" sz="1400">
                  <a:solidFill>
                    <a:prstClr val="black"/>
                  </a:solidFill>
                  <a:latin typeface="Calibri"/>
                </a:rPr>
                <a:t>Voor PC, tablet of smartphone</a:t>
              </a:r>
            </a:p>
            <a:p>
              <a:pPr marL="285750" indent="-285750">
                <a:buFontTx/>
                <a:buChar char="-"/>
                <a:defRPr/>
              </a:pPr>
              <a:r>
                <a:rPr lang="nl-BE" sz="1400">
                  <a:solidFill>
                    <a:prstClr val="black"/>
                  </a:solidFill>
                  <a:latin typeface="Calibri"/>
                </a:rPr>
                <a:t>Kan attest afdrukken</a:t>
              </a:r>
            </a:p>
          </p:txBody>
        </p:sp>
      </p:gr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27</a:t>
            </a:fld>
            <a:endParaRPr lang="en-GB">
              <a:solidFill>
                <a:prstClr val="white">
                  <a:lumMod val="50000"/>
                </a:prstClr>
              </a:solidFill>
            </a:endParaRPr>
          </a:p>
        </p:txBody>
      </p:sp>
    </p:spTree>
    <p:extLst>
      <p:ext uri="{BB962C8B-B14F-4D97-AF65-F5344CB8AC3E}">
        <p14:creationId xmlns:p14="http://schemas.microsoft.com/office/powerpoint/2010/main" val="514674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BE" dirty="0">
                <a:solidFill>
                  <a:srgbClr val="0070C0"/>
                </a:solidFill>
              </a:rPr>
              <a:t>Burger </a:t>
            </a:r>
            <a:r>
              <a:rPr lang="nl-BE" dirty="0" smtClean="0">
                <a:solidFill>
                  <a:srgbClr val="0070C0"/>
                </a:solidFill>
              </a:rPr>
              <a:t>- raadplegen</a:t>
            </a:r>
            <a:endParaRPr lang="nl-BE" dirty="0">
              <a:solidFill>
                <a:srgbClr val="0070C0"/>
              </a:solidFill>
            </a:endParaRPr>
          </a:p>
        </p:txBody>
      </p:sp>
      <p:grpSp>
        <p:nvGrpSpPr>
          <p:cNvPr id="4" name="Group 3"/>
          <p:cNvGrpSpPr/>
          <p:nvPr/>
        </p:nvGrpSpPr>
        <p:grpSpPr>
          <a:xfrm>
            <a:off x="1224608" y="1171935"/>
            <a:ext cx="9900592" cy="5256584"/>
            <a:chOff x="0" y="1340768"/>
            <a:chExt cx="9144000" cy="5256584"/>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5082"/>
            <a:stretch/>
          </p:blipFill>
          <p:spPr>
            <a:xfrm>
              <a:off x="0" y="1340768"/>
              <a:ext cx="9144000" cy="5256584"/>
            </a:xfrm>
            <a:prstGeom prst="rect">
              <a:avLst/>
            </a:prstGeom>
          </p:spPr>
        </p:pic>
        <p:sp>
          <p:nvSpPr>
            <p:cNvPr id="3" name="Rectangle 2"/>
            <p:cNvSpPr/>
            <p:nvPr/>
          </p:nvSpPr>
          <p:spPr>
            <a:xfrm>
              <a:off x="3275856" y="3284984"/>
              <a:ext cx="1152128" cy="144016"/>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83968" y="4005064"/>
              <a:ext cx="1152128" cy="144016"/>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28</a:t>
            </a:fld>
            <a:endParaRPr lang="en-GB">
              <a:solidFill>
                <a:prstClr val="white">
                  <a:lumMod val="50000"/>
                </a:prstClr>
              </a:solidFill>
            </a:endParaRPr>
          </a:p>
        </p:txBody>
      </p:sp>
    </p:spTree>
    <p:extLst>
      <p:ext uri="{BB962C8B-B14F-4D97-AF65-F5344CB8AC3E}">
        <p14:creationId xmlns:p14="http://schemas.microsoft.com/office/powerpoint/2010/main" val="4176808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solidFill>
                  <a:srgbClr val="0070C0"/>
                </a:solidFill>
              </a:rPr>
              <a:t>Burger - code creëren</a:t>
            </a:r>
          </a:p>
        </p:txBody>
      </p:sp>
      <p:grpSp>
        <p:nvGrpSpPr>
          <p:cNvPr id="5" name="Group 4"/>
          <p:cNvGrpSpPr/>
          <p:nvPr/>
        </p:nvGrpSpPr>
        <p:grpSpPr>
          <a:xfrm>
            <a:off x="1343472" y="1052736"/>
            <a:ext cx="9701810" cy="5330285"/>
            <a:chOff x="107504" y="1196752"/>
            <a:chExt cx="8837714" cy="533028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96752"/>
              <a:ext cx="8837714" cy="5330285"/>
            </a:xfrm>
            <a:prstGeom prst="rect">
              <a:avLst/>
            </a:prstGeom>
          </p:spPr>
        </p:pic>
        <p:sp>
          <p:nvSpPr>
            <p:cNvPr id="6" name="Rectangle 5"/>
            <p:cNvSpPr/>
            <p:nvPr/>
          </p:nvSpPr>
          <p:spPr>
            <a:xfrm>
              <a:off x="1403648" y="2996952"/>
              <a:ext cx="1152000" cy="180000"/>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3768" y="3681028"/>
              <a:ext cx="792088" cy="144016"/>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29</a:t>
            </a:fld>
            <a:endParaRPr lang="en-GB">
              <a:solidFill>
                <a:prstClr val="white">
                  <a:lumMod val="50000"/>
                </a:prstClr>
              </a:solidFill>
            </a:endParaRPr>
          </a:p>
        </p:txBody>
      </p:sp>
    </p:spTree>
    <p:extLst>
      <p:ext uri="{BB962C8B-B14F-4D97-AF65-F5344CB8AC3E}">
        <p14:creationId xmlns:p14="http://schemas.microsoft.com/office/powerpoint/2010/main" val="3074531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nl-BE" dirty="0">
                <a:solidFill>
                  <a:srgbClr val="0070C0"/>
                </a:solidFill>
              </a:rPr>
              <a:t>Aanvullende rechten</a:t>
            </a:r>
          </a:p>
        </p:txBody>
      </p:sp>
      <p:sp>
        <p:nvSpPr>
          <p:cNvPr id="59395" name="Content Placeholder 2"/>
          <p:cNvSpPr>
            <a:spLocks noGrp="1"/>
          </p:cNvSpPr>
          <p:nvPr>
            <p:ph idx="1"/>
          </p:nvPr>
        </p:nvSpPr>
        <p:spPr/>
        <p:txBody>
          <a:bodyPr>
            <a:normAutofit/>
          </a:bodyPr>
          <a:lstStyle/>
          <a:p>
            <a:r>
              <a:rPr lang="nl-BE" dirty="0"/>
              <a:t> vaststelling van</a:t>
            </a:r>
            <a:r>
              <a:rPr lang="nl-BE" dirty="0">
                <a:solidFill>
                  <a:srgbClr val="0070C0"/>
                </a:solidFill>
              </a:rPr>
              <a:t> non-take up </a:t>
            </a:r>
          </a:p>
          <a:p>
            <a:pPr lvl="1"/>
            <a:r>
              <a:rPr lang="nl-BE" dirty="0" err="1"/>
              <a:t>intransparantie</a:t>
            </a:r>
            <a:r>
              <a:rPr lang="nl-BE" dirty="0"/>
              <a:t>: mensen zijn weinig of niet op de hoogte van hun rechten </a:t>
            </a:r>
          </a:p>
          <a:p>
            <a:pPr lvl="1"/>
            <a:r>
              <a:rPr lang="nl-BE" dirty="0"/>
              <a:t>Mattheüseffect: rechten komen niet bij de beoogde (kwetsbare) doelgroep terecht</a:t>
            </a:r>
          </a:p>
          <a:p>
            <a:pPr lvl="1"/>
            <a:r>
              <a:rPr lang="nl-BE" dirty="0"/>
              <a:t>drempel: de aanvraag- en toekenningsprocedure voor sociale rechten is vaak omslachtig en tijdsintensief</a:t>
            </a:r>
          </a:p>
          <a:p>
            <a:pPr lvl="1"/>
            <a:r>
              <a:rPr lang="nl-BE" dirty="0"/>
              <a:t>ineffectiviteit: sociale maatregelen bereiken hun doel niet</a:t>
            </a:r>
          </a:p>
          <a:p>
            <a:pPr lvl="1"/>
            <a:r>
              <a:rPr lang="nl-BE" dirty="0"/>
              <a:t>status quo van de armoederatio i.p.v. sociale inclusie: het aantal armen daalt verhoudingsgewijs niet</a:t>
            </a:r>
          </a:p>
          <a:p>
            <a:pPr lvl="1"/>
            <a:endParaRPr lang="fr-BE" altLang="en-US" sz="600" dirty="0"/>
          </a:p>
          <a:p>
            <a:endParaRPr lang="nl-BE" altLang="en-US" dirty="0" smtClean="0"/>
          </a:p>
        </p:txBody>
      </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a:t>
            </a:fld>
            <a:endParaRPr lang="en-GB">
              <a:solidFill>
                <a:prstClr val="white">
                  <a:lumMod val="50000"/>
                </a:prstClr>
              </a:solidFill>
            </a:endParaRPr>
          </a:p>
        </p:txBody>
      </p:sp>
    </p:spTree>
    <p:extLst>
      <p:ext uri="{BB962C8B-B14F-4D97-AF65-F5344CB8AC3E}">
        <p14:creationId xmlns:p14="http://schemas.microsoft.com/office/powerpoint/2010/main" val="1544964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solidFill>
                  <a:srgbClr val="0070C0"/>
                </a:solidFill>
              </a:rPr>
              <a:t>Burger - attest</a:t>
            </a:r>
            <a:endParaRPr lang="nl-BE" dirty="0">
              <a:solidFill>
                <a:srgbClr val="0070C0"/>
              </a:solidFill>
            </a:endParaRPr>
          </a:p>
        </p:txBody>
      </p:sp>
      <p:grpSp>
        <p:nvGrpSpPr>
          <p:cNvPr id="7" name="Group 6"/>
          <p:cNvGrpSpPr/>
          <p:nvPr/>
        </p:nvGrpSpPr>
        <p:grpSpPr>
          <a:xfrm>
            <a:off x="3863753" y="1052736"/>
            <a:ext cx="4942667" cy="5390000"/>
            <a:chOff x="2339752" y="1135344"/>
            <a:chExt cx="4942667" cy="53900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135344"/>
              <a:ext cx="4942667" cy="5390000"/>
            </a:xfrm>
            <a:prstGeom prst="rect">
              <a:avLst/>
            </a:prstGeom>
            <a:ln>
              <a:solidFill>
                <a:schemeClr val="tx1"/>
              </a:solidFill>
            </a:ln>
          </p:spPr>
        </p:pic>
        <p:grpSp>
          <p:nvGrpSpPr>
            <p:cNvPr id="3" name="Group 2"/>
            <p:cNvGrpSpPr/>
            <p:nvPr/>
          </p:nvGrpSpPr>
          <p:grpSpPr>
            <a:xfrm>
              <a:off x="3491880" y="4941168"/>
              <a:ext cx="1980128" cy="720064"/>
              <a:chOff x="3491880" y="4941168"/>
              <a:chExt cx="1980128" cy="720064"/>
            </a:xfrm>
          </p:grpSpPr>
          <p:sp>
            <p:nvSpPr>
              <p:cNvPr id="5" name="Rectangle 4"/>
              <p:cNvSpPr/>
              <p:nvPr/>
            </p:nvSpPr>
            <p:spPr>
              <a:xfrm>
                <a:off x="3491880" y="4941168"/>
                <a:ext cx="1404000" cy="144000"/>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4008" y="5517232"/>
                <a:ext cx="828000" cy="144000"/>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30</a:t>
            </a:fld>
            <a:endParaRPr lang="en-GB">
              <a:solidFill>
                <a:prstClr val="white">
                  <a:lumMod val="50000"/>
                </a:prstClr>
              </a:solidFill>
            </a:endParaRPr>
          </a:p>
        </p:txBody>
      </p:sp>
    </p:spTree>
    <p:extLst>
      <p:ext uri="{BB962C8B-B14F-4D97-AF65-F5344CB8AC3E}">
        <p14:creationId xmlns:p14="http://schemas.microsoft.com/office/powerpoint/2010/main" val="1292154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070C0"/>
                </a:solidFill>
              </a:rPr>
              <a:t>Professional - </a:t>
            </a:r>
            <a:r>
              <a:rPr lang="nl-BE" dirty="0" smtClean="0">
                <a:solidFill>
                  <a:srgbClr val="0070C0"/>
                </a:solidFill>
              </a:rPr>
              <a:t>raadplegen</a:t>
            </a:r>
            <a:endParaRPr lang="nl-BE" dirty="0">
              <a:solidFill>
                <a:srgbClr val="0070C0"/>
              </a:solidFill>
            </a:endParaRPr>
          </a:p>
        </p:txBody>
      </p:sp>
      <p:pic>
        <p:nvPicPr>
          <p:cNvPr id="8" name="Picture 7"/>
          <p:cNvPicPr>
            <a:picLocks noChangeAspect="1"/>
          </p:cNvPicPr>
          <p:nvPr/>
        </p:nvPicPr>
        <p:blipFill>
          <a:blip r:embed="rId2"/>
          <a:stretch>
            <a:fillRect/>
          </a:stretch>
        </p:blipFill>
        <p:spPr>
          <a:xfrm>
            <a:off x="1760728" y="1417076"/>
            <a:ext cx="8691233" cy="4702414"/>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31</a:t>
            </a:fld>
            <a:endParaRPr lang="en-GB">
              <a:solidFill>
                <a:prstClr val="white">
                  <a:lumMod val="50000"/>
                </a:prstClr>
              </a:solidFill>
            </a:endParaRPr>
          </a:p>
        </p:txBody>
      </p:sp>
    </p:spTree>
    <p:extLst>
      <p:ext uri="{BB962C8B-B14F-4D97-AF65-F5344CB8AC3E}">
        <p14:creationId xmlns:p14="http://schemas.microsoft.com/office/powerpoint/2010/main" val="3459832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solidFill>
                  <a:srgbClr val="0070C0"/>
                </a:solidFill>
              </a:rPr>
              <a:t>Professional - resultaat </a:t>
            </a:r>
          </a:p>
        </p:txBody>
      </p:sp>
      <p:pic>
        <p:nvPicPr>
          <p:cNvPr id="5" name="Content Placeholder 4"/>
          <p:cNvPicPr>
            <a:picLocks noGrp="1"/>
          </p:cNvPicPr>
          <p:nvPr>
            <p:ph idx="1"/>
          </p:nvPr>
        </p:nvPicPr>
        <p:blipFill>
          <a:blip r:embed="rId2"/>
          <a:stretch>
            <a:fillRect/>
          </a:stretch>
        </p:blipFill>
        <p:spPr>
          <a:xfrm>
            <a:off x="1666471" y="1412776"/>
            <a:ext cx="8879746" cy="4896544"/>
          </a:xfrm>
          <a:prstGeom prst="rect">
            <a:avLst/>
          </a:prstGeom>
        </p:spPr>
      </p:pic>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32</a:t>
            </a:fld>
            <a:endParaRPr lang="en-GB">
              <a:solidFill>
                <a:prstClr val="white">
                  <a:lumMod val="50000"/>
                </a:prstClr>
              </a:solidFill>
            </a:endParaRPr>
          </a:p>
        </p:txBody>
      </p:sp>
    </p:spTree>
    <p:extLst>
      <p:ext uri="{BB962C8B-B14F-4D97-AF65-F5344CB8AC3E}">
        <p14:creationId xmlns:p14="http://schemas.microsoft.com/office/powerpoint/2010/main" val="1721551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solidFill>
                  <a:srgbClr val="0070C0"/>
                </a:solidFill>
              </a:rPr>
              <a:t>De voordelen raadplegen</a:t>
            </a:r>
          </a:p>
        </p:txBody>
      </p:sp>
      <p:pic>
        <p:nvPicPr>
          <p:cNvPr id="5" name="Content Placeholder 4"/>
          <p:cNvPicPr>
            <a:picLocks noGrp="1" noChangeAspect="1"/>
          </p:cNvPicPr>
          <p:nvPr>
            <p:ph idx="1"/>
          </p:nvPr>
        </p:nvPicPr>
        <p:blipFill>
          <a:blip r:embed="rId2"/>
          <a:stretch>
            <a:fillRect/>
          </a:stretch>
        </p:blipFill>
        <p:spPr>
          <a:xfrm>
            <a:off x="1981200" y="1432280"/>
            <a:ext cx="8229600" cy="4641141"/>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33</a:t>
            </a:fld>
            <a:endParaRPr lang="en-GB">
              <a:solidFill>
                <a:prstClr val="white">
                  <a:lumMod val="50000"/>
                </a:prstClr>
              </a:solidFill>
            </a:endParaRPr>
          </a:p>
        </p:txBody>
      </p:sp>
    </p:spTree>
    <p:extLst>
      <p:ext uri="{BB962C8B-B14F-4D97-AF65-F5344CB8AC3E}">
        <p14:creationId xmlns:p14="http://schemas.microsoft.com/office/powerpoint/2010/main" val="2396134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solidFill>
                  <a:srgbClr val="0070C0"/>
                </a:solidFill>
              </a:rPr>
              <a:t>Een voordeel melden</a:t>
            </a:r>
          </a:p>
        </p:txBody>
      </p:sp>
      <p:pic>
        <p:nvPicPr>
          <p:cNvPr id="6" name="Content Placeholder 5"/>
          <p:cNvPicPr>
            <a:picLocks noGrp="1" noChangeAspect="1"/>
          </p:cNvPicPr>
          <p:nvPr>
            <p:ph idx="1"/>
          </p:nvPr>
        </p:nvPicPr>
        <p:blipFill>
          <a:blip r:embed="rId2"/>
          <a:stretch>
            <a:fillRect/>
          </a:stretch>
        </p:blipFill>
        <p:spPr>
          <a:xfrm>
            <a:off x="1981200" y="1627388"/>
            <a:ext cx="8229600" cy="4250925"/>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34</a:t>
            </a:fld>
            <a:endParaRPr lang="en-GB">
              <a:solidFill>
                <a:prstClr val="white">
                  <a:lumMod val="50000"/>
                </a:prstClr>
              </a:solidFill>
            </a:endParaRPr>
          </a:p>
        </p:txBody>
      </p:sp>
    </p:spTree>
    <p:extLst>
      <p:ext uri="{BB962C8B-B14F-4D97-AF65-F5344CB8AC3E}">
        <p14:creationId xmlns:p14="http://schemas.microsoft.com/office/powerpoint/2010/main" val="181309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35</a:t>
            </a:fld>
            <a:endParaRPr lang="en-GB">
              <a:solidFill>
                <a:prstClr val="white">
                  <a:lumMod val="50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475" y="188640"/>
            <a:ext cx="1543050" cy="1543050"/>
          </a:xfrm>
          <a:prstGeom prst="rect">
            <a:avLst/>
          </a:prstGeom>
        </p:spPr>
      </p:pic>
      <p:sp>
        <p:nvSpPr>
          <p:cNvPr id="6" name="Rectangle 5"/>
          <p:cNvSpPr/>
          <p:nvPr/>
        </p:nvSpPr>
        <p:spPr>
          <a:xfrm>
            <a:off x="1559496" y="1913658"/>
            <a:ext cx="9144000" cy="4941168"/>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8" name="Rectangle 7"/>
          <p:cNvSpPr/>
          <p:nvPr/>
        </p:nvSpPr>
        <p:spPr>
          <a:xfrm>
            <a:off x="2498285" y="2227176"/>
            <a:ext cx="3237675" cy="12018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VIDEO</a:t>
            </a:r>
            <a:endParaRPr lang="en-US" sz="2800" dirty="0"/>
          </a:p>
        </p:txBody>
      </p:sp>
      <p:sp>
        <p:nvSpPr>
          <p:cNvPr id="9" name="Rectangle 8"/>
          <p:cNvSpPr/>
          <p:nvPr/>
        </p:nvSpPr>
        <p:spPr>
          <a:xfrm>
            <a:off x="6456040" y="2204864"/>
            <a:ext cx="3237675" cy="12018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MEDIA KIT</a:t>
            </a:r>
            <a:endParaRPr lang="en-US" sz="2800" dirty="0"/>
          </a:p>
        </p:txBody>
      </p:sp>
      <p:sp>
        <p:nvSpPr>
          <p:cNvPr id="10" name="Rectangle 9"/>
          <p:cNvSpPr/>
          <p:nvPr/>
        </p:nvSpPr>
        <p:spPr>
          <a:xfrm>
            <a:off x="2498285" y="4149080"/>
            <a:ext cx="3234990" cy="19219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APP MOBILE</a:t>
            </a:r>
            <a:endParaRPr lang="en-US" sz="2800" dirty="0"/>
          </a:p>
        </p:txBody>
      </p:sp>
      <p:sp>
        <p:nvSpPr>
          <p:cNvPr id="11" name="Rectangle 10"/>
          <p:cNvSpPr/>
          <p:nvPr/>
        </p:nvSpPr>
        <p:spPr>
          <a:xfrm>
            <a:off x="6456041" y="4149080"/>
            <a:ext cx="3240360" cy="19219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WEBAPP</a:t>
            </a:r>
            <a:endParaRPr lang="en-US" sz="2800" dirty="0"/>
          </a:p>
        </p:txBody>
      </p:sp>
      <p:sp>
        <p:nvSpPr>
          <p:cNvPr id="12" name="Rounded Rectangle 11">
            <a:hlinkClick r:id="rId3"/>
          </p:cNvPr>
          <p:cNvSpPr/>
          <p:nvPr/>
        </p:nvSpPr>
        <p:spPr>
          <a:xfrm>
            <a:off x="3071664"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r>
              <a:rPr lang="en-US" dirty="0" smtClean="0"/>
              <a:t>urger</a:t>
            </a:r>
            <a:endParaRPr lang="en-US" dirty="0"/>
          </a:p>
        </p:txBody>
      </p:sp>
      <p:sp>
        <p:nvSpPr>
          <p:cNvPr id="13" name="Rounded Rectangle 12">
            <a:hlinkClick r:id="rId4"/>
          </p:cNvPr>
          <p:cNvSpPr/>
          <p:nvPr/>
        </p:nvSpPr>
        <p:spPr>
          <a:xfrm>
            <a:off x="4223792"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dirty="0" smtClean="0"/>
              <a:t>rof.</a:t>
            </a:r>
            <a:endParaRPr lang="en-US" dirty="0"/>
          </a:p>
        </p:txBody>
      </p:sp>
      <p:sp>
        <p:nvSpPr>
          <p:cNvPr id="14" name="Rounded Rectangle 13">
            <a:hlinkClick r:id="rId5"/>
          </p:cNvPr>
          <p:cNvSpPr/>
          <p:nvPr/>
        </p:nvSpPr>
        <p:spPr>
          <a:xfrm>
            <a:off x="6960096"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flyer</a:t>
            </a:r>
            <a:endParaRPr lang="en-US" dirty="0"/>
          </a:p>
        </p:txBody>
      </p:sp>
      <p:sp>
        <p:nvSpPr>
          <p:cNvPr id="15" name="Rounded Rectangle 14">
            <a:hlinkClick r:id="rId5"/>
          </p:cNvPr>
          <p:cNvSpPr/>
          <p:nvPr/>
        </p:nvSpPr>
        <p:spPr>
          <a:xfrm>
            <a:off x="8112224"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affiches</a:t>
            </a:r>
            <a:endParaRPr lang="en-US" dirty="0"/>
          </a:p>
        </p:txBody>
      </p:sp>
      <p:sp>
        <p:nvSpPr>
          <p:cNvPr id="16" name="Rounded Rectangle 15"/>
          <p:cNvSpPr/>
          <p:nvPr/>
        </p:nvSpPr>
        <p:spPr>
          <a:xfrm>
            <a:off x="3431704" y="4653136"/>
            <a:ext cx="1463040" cy="515227"/>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7" name="Picture 1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6474" y="4704775"/>
            <a:ext cx="1333500" cy="400050"/>
          </a:xfrm>
          <a:prstGeom prst="rect">
            <a:avLst/>
          </a:prstGeom>
        </p:spPr>
      </p:pic>
      <p:pic>
        <p:nvPicPr>
          <p:cNvPr id="18" name="Picture 17">
            <a:hlinkClick r:id="rId8"/>
          </p:cNvPr>
          <p:cNvPicPr>
            <a:picLocks noChangeAspect="1"/>
          </p:cNvPicPr>
          <p:nvPr/>
        </p:nvPicPr>
        <p:blipFill>
          <a:blip r:embed="rId9"/>
          <a:stretch>
            <a:fillRect/>
          </a:stretch>
        </p:blipFill>
        <p:spPr>
          <a:xfrm>
            <a:off x="3431704" y="5280963"/>
            <a:ext cx="1475360" cy="524301"/>
          </a:xfrm>
          <a:prstGeom prst="rect">
            <a:avLst/>
          </a:prstGeom>
        </p:spPr>
      </p:pic>
      <p:pic>
        <p:nvPicPr>
          <p:cNvPr id="19" name="Picture 18">
            <a:hlinkClick r:id="rId10" tooltip="Link naar de website MyBEnefits / burg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35660" y="4776812"/>
            <a:ext cx="632548" cy="956444"/>
          </a:xfrm>
          <a:prstGeom prst="roundRect">
            <a:avLst/>
          </a:prstGeom>
          <a:ln>
            <a:solidFill>
              <a:schemeClr val="bg1"/>
            </a:solidFill>
          </a:ln>
        </p:spPr>
      </p:pic>
      <p:pic>
        <p:nvPicPr>
          <p:cNvPr id="20" name="Picture 19">
            <a:hlinkClick r:id="rId12" tooltip="Link naar de website MyBEnefits / professional"/>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42895" y="4776812"/>
            <a:ext cx="636359" cy="956444"/>
          </a:xfrm>
          <a:prstGeom prst="roundRect">
            <a:avLst/>
          </a:prstGeom>
          <a:ln>
            <a:solidFill>
              <a:schemeClr val="bg1"/>
            </a:solidFill>
          </a:ln>
        </p:spPr>
      </p:pic>
    </p:spTree>
    <p:extLst>
      <p:ext uri="{BB962C8B-B14F-4D97-AF65-F5344CB8AC3E}">
        <p14:creationId xmlns:p14="http://schemas.microsoft.com/office/powerpoint/2010/main" val="1672308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solidFill>
                  <a:srgbClr val="0070C0"/>
                </a:solidFill>
              </a:rPr>
              <a:t>Geharmoniseerde Sociale Statuten</a:t>
            </a:r>
          </a:p>
        </p:txBody>
      </p:sp>
      <p:sp>
        <p:nvSpPr>
          <p:cNvPr id="3" name="Content Placeholder 2"/>
          <p:cNvSpPr>
            <a:spLocks noGrp="1"/>
          </p:cNvSpPr>
          <p:nvPr>
            <p:ph idx="1"/>
          </p:nvPr>
        </p:nvSpPr>
        <p:spPr/>
        <p:txBody>
          <a:bodyPr>
            <a:normAutofit/>
          </a:bodyPr>
          <a:lstStyle/>
          <a:p>
            <a:pPr marL="0" indent="0">
              <a:buNone/>
            </a:pPr>
            <a:r>
              <a:rPr lang="nl-BE" dirty="0"/>
              <a:t>Buffer-databank</a:t>
            </a:r>
          </a:p>
          <a:p>
            <a:pPr marL="0" indent="0">
              <a:buNone/>
            </a:pPr>
            <a:r>
              <a:rPr lang="nl-BE" sz="1800" dirty="0"/>
              <a:t>meer info </a:t>
            </a:r>
            <a:r>
              <a:rPr lang="nl-BE" sz="1800" dirty="0" smtClean="0"/>
              <a:t>:</a:t>
            </a:r>
          </a:p>
          <a:p>
            <a:pPr marL="0" indent="0">
              <a:buNone/>
            </a:pPr>
            <a:r>
              <a:rPr lang="nl-BE" sz="1800" dirty="0" smtClean="0">
                <a:hlinkClick r:id="rId2"/>
              </a:rPr>
              <a:t>https</a:t>
            </a:r>
            <a:r>
              <a:rPr lang="nl-BE" sz="1800" dirty="0">
                <a:hlinkClick r:id="rId2"/>
              </a:rPr>
              <a:t>://www.ksz-bcss.fgov.be/nl/project/project-geharmoniseerde-sociale-statuten-afgeleide-rechten-gss</a:t>
            </a:r>
          </a:p>
          <a:p>
            <a:pPr marL="0" indent="0">
              <a:buNone/>
            </a:pPr>
            <a:endParaRPr lang="nl-BE" sz="600" dirty="0">
              <a:sym typeface="Wingdings" panose="05000000000000000000" pitchFamily="2" charset="2"/>
            </a:endParaRPr>
          </a:p>
          <a:p>
            <a:pPr marL="266700" indent="-266700">
              <a:buNone/>
            </a:pPr>
            <a:r>
              <a:rPr lang="nl-BE" sz="1800" dirty="0">
                <a:sym typeface="Wingdings" panose="05000000000000000000" pitchFamily="2" charset="2"/>
              </a:rPr>
              <a:t></a:t>
            </a:r>
            <a:r>
              <a:rPr lang="nl-BE" sz="1800" dirty="0"/>
              <a:t> </a:t>
            </a:r>
            <a:r>
              <a:rPr lang="nl-BE" sz="1800" dirty="0" smtClean="0"/>
              <a:t>gemeenten </a:t>
            </a:r>
            <a:r>
              <a:rPr lang="nl-BE" sz="1800" dirty="0"/>
              <a:t>: </a:t>
            </a:r>
            <a:r>
              <a:rPr lang="nl-BE" sz="1800" dirty="0">
                <a:hlinkClick r:id="rId3"/>
              </a:rPr>
              <a:t>https://www.ksz-bcss.fgov.be/nl/project/gss-gemeenten-en-provincies</a:t>
            </a:r>
          </a:p>
          <a:p>
            <a:pPr marL="0" indent="0">
              <a:buNone/>
            </a:pPr>
            <a:r>
              <a:rPr lang="nl-BE" sz="1800" dirty="0">
                <a:sym typeface="Wingdings" panose="05000000000000000000" pitchFamily="2" charset="2"/>
              </a:rPr>
              <a:t></a:t>
            </a:r>
            <a:r>
              <a:rPr lang="nl-BE" sz="1800" dirty="0"/>
              <a:t> </a:t>
            </a:r>
            <a:r>
              <a:rPr lang="nl-BE" sz="1800" dirty="0" err="1" smtClean="0"/>
              <a:t>OCMW’s</a:t>
            </a:r>
            <a:r>
              <a:rPr lang="nl-BE" sz="1800" dirty="0" smtClean="0"/>
              <a:t>: </a:t>
            </a:r>
            <a:r>
              <a:rPr lang="nl-BE" sz="1800" dirty="0">
                <a:hlinkClick r:id="rId4"/>
              </a:rPr>
              <a:t>https://</a:t>
            </a:r>
            <a:r>
              <a:rPr lang="nl-BE" sz="1800" dirty="0" smtClean="0">
                <a:hlinkClick r:id="rId4"/>
              </a:rPr>
              <a:t>www.ksz-bcss.fgov.be/nl/project/gss-ocmw-s</a:t>
            </a:r>
          </a:p>
          <a:p>
            <a:pPr marL="0" indent="0">
              <a:buNone/>
            </a:pPr>
            <a:r>
              <a:rPr lang="nl-BE" sz="1800" dirty="0" smtClean="0">
                <a:sym typeface="Wingdings" panose="05000000000000000000" pitchFamily="2" charset="2"/>
              </a:rPr>
              <a:t></a:t>
            </a:r>
            <a:r>
              <a:rPr lang="nl-BE" sz="1800" dirty="0" smtClean="0"/>
              <a:t> contact : </a:t>
            </a:r>
            <a:r>
              <a:rPr lang="nl-BE" sz="1800" dirty="0" smtClean="0">
                <a:hlinkClick r:id="rId5"/>
              </a:rPr>
              <a:t>external@ksz-bcss.fgov.be</a:t>
            </a:r>
          </a:p>
          <a:p>
            <a:pPr marL="0" indent="0">
              <a:buNone/>
            </a:pPr>
            <a:endParaRPr lang="fr-BE" dirty="0" smtClean="0"/>
          </a:p>
          <a:p>
            <a:pPr marL="0" indent="0">
              <a:buNone/>
            </a:pPr>
            <a:r>
              <a:rPr lang="nl-BE" dirty="0" err="1"/>
              <a:t>MyBEnefits.fgov</a:t>
            </a:r>
            <a:endParaRPr lang="nl-BE" dirty="0"/>
          </a:p>
          <a:p>
            <a:pPr marL="0" indent="0">
              <a:buNone/>
            </a:pPr>
            <a:endParaRPr lang="fr-BE" sz="600" dirty="0">
              <a:sym typeface="Wingdings" panose="05000000000000000000" pitchFamily="2" charset="2"/>
            </a:endParaRPr>
          </a:p>
          <a:p>
            <a:pPr marL="266700" indent="-266700">
              <a:buNone/>
            </a:pPr>
            <a:r>
              <a:rPr lang="nl-BE" sz="1800" dirty="0">
                <a:sym typeface="Wingdings" panose="05000000000000000000" pitchFamily="2" charset="2"/>
              </a:rPr>
              <a:t></a:t>
            </a:r>
            <a:r>
              <a:rPr lang="nl-BE" sz="1800" dirty="0"/>
              <a:t> media Kit : </a:t>
            </a:r>
            <a:r>
              <a:rPr lang="nl-BE" sz="1800" dirty="0">
                <a:hlinkClick r:id="rId6"/>
              </a:rPr>
              <a:t>https://www.ksz-bcss.fgov.be/nl/project/gss-mybenefits</a:t>
            </a:r>
          </a:p>
          <a:p>
            <a:pPr marL="0" indent="0">
              <a:buNone/>
            </a:pPr>
            <a:r>
              <a:rPr lang="nl-BE" sz="1800" dirty="0">
                <a:sym typeface="Wingdings" panose="05000000000000000000" pitchFamily="2" charset="2"/>
              </a:rPr>
              <a:t></a:t>
            </a:r>
            <a:r>
              <a:rPr lang="nl-BE" sz="1800" dirty="0"/>
              <a:t> contact : </a:t>
            </a:r>
            <a:r>
              <a:rPr lang="nl-BE" sz="1800" dirty="0">
                <a:hlinkClick r:id="rId7"/>
              </a:rPr>
              <a:t>contact@mybenefits.fgov.be</a:t>
            </a:r>
          </a:p>
          <a:p>
            <a:endParaRPr lang="fr-BE" dirty="0"/>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36</a:t>
            </a:fld>
            <a:endParaRPr lang="en-GB">
              <a:solidFill>
                <a:prstClr val="white">
                  <a:lumMod val="50000"/>
                </a:prstClr>
              </a:solidFill>
            </a:endParaRPr>
          </a:p>
        </p:txBody>
      </p:sp>
    </p:spTree>
    <p:extLst>
      <p:ext uri="{BB962C8B-B14F-4D97-AF65-F5344CB8AC3E}">
        <p14:creationId xmlns:p14="http://schemas.microsoft.com/office/powerpoint/2010/main" val="2996232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473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0070C0"/>
                </a:solidFill>
              </a:rPr>
              <a:t>Geharmoniseerde Sociale Statuten (GSS) </a:t>
            </a:r>
            <a:endParaRPr lang="nl-BE" dirty="0">
              <a:solidFill>
                <a:srgbClr val="0070C0"/>
              </a:solidFill>
            </a:endParaRPr>
          </a:p>
        </p:txBody>
      </p:sp>
      <p:sp>
        <p:nvSpPr>
          <p:cNvPr id="3" name="Content Placeholder 2"/>
          <p:cNvSpPr>
            <a:spLocks noGrp="1"/>
          </p:cNvSpPr>
          <p:nvPr>
            <p:ph idx="1"/>
          </p:nvPr>
        </p:nvSpPr>
        <p:spPr>
          <a:xfrm>
            <a:off x="609600" y="1196752"/>
            <a:ext cx="10515600" cy="5112568"/>
          </a:xfrm>
        </p:spPr>
        <p:txBody>
          <a:bodyPr/>
          <a:lstStyle/>
          <a:p>
            <a:r>
              <a:rPr lang="nl-BE" dirty="0" smtClean="0"/>
              <a:t> </a:t>
            </a:r>
            <a:r>
              <a:rPr lang="nl-BE" dirty="0" smtClean="0">
                <a:solidFill>
                  <a:srgbClr val="0070C0"/>
                </a:solidFill>
              </a:rPr>
              <a:t>context</a:t>
            </a:r>
          </a:p>
          <a:p>
            <a:pPr lvl="1"/>
            <a:r>
              <a:rPr lang="nl-BE" dirty="0" smtClean="0"/>
              <a:t>sociale statuten zijn vaak complex en worden niet altijd begrepen door de verschillende betrokken partijen</a:t>
            </a:r>
          </a:p>
          <a:p>
            <a:pPr lvl="1"/>
            <a:r>
              <a:rPr lang="nl-BE" dirty="0" smtClean="0"/>
              <a:t>regionalisering van de sociale statuten</a:t>
            </a:r>
          </a:p>
          <a:p>
            <a:pPr lvl="1"/>
            <a:r>
              <a:rPr lang="nl-BE" dirty="0" smtClean="0"/>
              <a:t>reglementering inzake toekenning van ‘aanvullende rechten’ is ook complex (voordelen/voorwaarden/referteperiodes)</a:t>
            </a:r>
          </a:p>
          <a:p>
            <a:pPr lvl="1"/>
            <a:r>
              <a:rPr lang="nl-BE" dirty="0" smtClean="0"/>
              <a:t>geen eenduidig begrippenapparaat</a:t>
            </a:r>
          </a:p>
          <a:p>
            <a:pPr lvl="1"/>
            <a:r>
              <a:rPr lang="nl-BE" dirty="0" smtClean="0"/>
              <a:t>er bestaat reeds een groot aantal gegevensuitwisselingen (voorkeurtarief, vrijstelling van taksen …)</a:t>
            </a:r>
          </a:p>
          <a:p>
            <a:pPr lvl="1"/>
            <a:r>
              <a:rPr lang="nl-BE" dirty="0" smtClean="0"/>
              <a:t>regelmatig nieuwe aanvragen bij gegevensleveranciers leiden tot ad hoc ontwikkelingen</a:t>
            </a:r>
          </a:p>
          <a:p>
            <a:endParaRPr lang="fr-BE" dirty="0"/>
          </a:p>
        </p:txBody>
      </p:sp>
      <p:sp>
        <p:nvSpPr>
          <p:cNvPr id="4" name="Slide Number Placeholder 3"/>
          <p:cNvSpPr>
            <a:spLocks noGrp="1"/>
          </p:cNvSpPr>
          <p:nvPr>
            <p:ph type="sldNum" sz="quarter" idx="10"/>
          </p:nvPr>
        </p:nvSpPr>
        <p:spPr/>
        <p:txBody>
          <a:bodyPr/>
          <a:lstStyle/>
          <a:p>
            <a:fld id="{D353B685-A2AB-4518-B31A-1C8B277EB988}" type="slidenum">
              <a:rPr lang="en-GB" smtClean="0"/>
              <a:pPr/>
              <a:t>4</a:t>
            </a:fld>
            <a:endParaRPr lang="en-GB"/>
          </a:p>
        </p:txBody>
      </p:sp>
    </p:spTree>
    <p:extLst>
      <p:ext uri="{BB962C8B-B14F-4D97-AF65-F5344CB8AC3E}">
        <p14:creationId xmlns:p14="http://schemas.microsoft.com/office/powerpoint/2010/main" val="3426601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normAutofit/>
          </a:bodyPr>
          <a:lstStyle/>
          <a:p>
            <a:r>
              <a:rPr lang="nl-BE" dirty="0" smtClean="0">
                <a:solidFill>
                  <a:srgbClr val="0070C0"/>
                </a:solidFill>
              </a:rPr>
              <a:t>Geharmoniseerde Sociale Statuten (GSS)</a:t>
            </a:r>
            <a:endParaRPr lang="nl-BE" dirty="0">
              <a:solidFill>
                <a:srgbClr val="0070C0"/>
              </a:solidFill>
            </a:endParaRPr>
          </a:p>
        </p:txBody>
      </p:sp>
      <p:sp>
        <p:nvSpPr>
          <p:cNvPr id="60419" name="Tijdelijke aanduiding voor inhoud 2"/>
          <p:cNvSpPr>
            <a:spLocks noGrp="1"/>
          </p:cNvSpPr>
          <p:nvPr>
            <p:ph idx="1"/>
          </p:nvPr>
        </p:nvSpPr>
        <p:spPr/>
        <p:txBody>
          <a:bodyPr>
            <a:normAutofit/>
          </a:bodyPr>
          <a:lstStyle/>
          <a:p>
            <a:r>
              <a:rPr lang="nl-BE" dirty="0" smtClean="0"/>
              <a:t>indien mogelijk, vermindering van het aantal gebruikte statuten en van de complexiteit ervan</a:t>
            </a:r>
          </a:p>
          <a:p>
            <a:r>
              <a:rPr lang="nl-BE" dirty="0" smtClean="0"/>
              <a:t>minimalisatie van het aantal administratieve formaliteiten en papieren attesten die aan deze (kwetsbare) bevolkingsgroep wordt gevraagd</a:t>
            </a:r>
          </a:p>
          <a:p>
            <a:r>
              <a:rPr lang="nl-BE" dirty="0" smtClean="0"/>
              <a:t>informatie over GSS beschikbaar </a:t>
            </a:r>
            <a:r>
              <a:rPr lang="nl-BE" dirty="0"/>
              <a:t>bij één of meerdere actor(en) wordt ter beschikking gesteld van andere actoren die op basis daarvan automatisch rechten toekennen aan de burger zonder dat hij/zij daartoe een aanvraag moet doen</a:t>
            </a:r>
          </a:p>
          <a:p>
            <a:r>
              <a:rPr lang="nl-BE" dirty="0"/>
              <a:t>gestandaardiseerde diensten </a:t>
            </a:r>
            <a:r>
              <a:rPr lang="nl-BE" dirty="0" smtClean="0"/>
              <a:t>om</a:t>
            </a:r>
          </a:p>
          <a:p>
            <a:pPr lvl="1"/>
            <a:r>
              <a:rPr lang="nl-BE" dirty="0" smtClean="0"/>
              <a:t>zoveel </a:t>
            </a:r>
            <a:r>
              <a:rPr lang="nl-BE" dirty="0"/>
              <a:t>mogelijk te antwoorden op </a:t>
            </a:r>
            <a:r>
              <a:rPr lang="nl-BE" dirty="0" smtClean="0"/>
              <a:t>informatieaanvragen</a:t>
            </a:r>
          </a:p>
          <a:p>
            <a:pPr lvl="1"/>
            <a:r>
              <a:rPr lang="nl-BE" dirty="0" smtClean="0"/>
              <a:t>meervoudige </a:t>
            </a:r>
            <a:r>
              <a:rPr lang="nl-BE" dirty="0"/>
              <a:t>ontwikkelingen te </a:t>
            </a:r>
            <a:r>
              <a:rPr lang="nl-BE" dirty="0" smtClean="0"/>
              <a:t>vermijden/beperken zowel </a:t>
            </a:r>
            <a:r>
              <a:rPr lang="nl-BE" dirty="0"/>
              <a:t>voor de gegevensleveranciers (authentieke bronnen) </a:t>
            </a:r>
            <a:r>
              <a:rPr lang="nl-BE" dirty="0" smtClean="0"/>
              <a:t>als voor </a:t>
            </a:r>
            <a:r>
              <a:rPr lang="nl-BE" dirty="0"/>
              <a:t>de instanties die voordelen </a:t>
            </a:r>
            <a:r>
              <a:rPr lang="nl-BE" dirty="0" smtClean="0"/>
              <a:t>toekennen</a:t>
            </a:r>
            <a:endParaRPr lang="nl-BE" dirty="0"/>
          </a:p>
        </p:txBody>
      </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5</a:t>
            </a:fld>
            <a:endParaRPr lang="en-GB">
              <a:solidFill>
                <a:prstClr val="white">
                  <a:lumMod val="50000"/>
                </a:prstClr>
              </a:solidFill>
            </a:endParaRPr>
          </a:p>
        </p:txBody>
      </p:sp>
    </p:spTree>
    <p:extLst>
      <p:ext uri="{BB962C8B-B14F-4D97-AF65-F5344CB8AC3E}">
        <p14:creationId xmlns:p14="http://schemas.microsoft.com/office/powerpoint/2010/main" val="990852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0070C0"/>
                </a:solidFill>
                <a:sym typeface="Arial" charset="0"/>
              </a:rPr>
              <a:t>Voordelen</a:t>
            </a:r>
            <a:endParaRPr lang="nl-BE" dirty="0">
              <a:solidFill>
                <a:srgbClr val="0070C0"/>
              </a:solidFill>
            </a:endParaRPr>
          </a:p>
        </p:txBody>
      </p:sp>
      <p:sp>
        <p:nvSpPr>
          <p:cNvPr id="3" name="Content Placeholder 2"/>
          <p:cNvSpPr>
            <a:spLocks noGrp="1"/>
          </p:cNvSpPr>
          <p:nvPr>
            <p:ph idx="1"/>
          </p:nvPr>
        </p:nvSpPr>
        <p:spPr/>
        <p:txBody>
          <a:bodyPr/>
          <a:lstStyle/>
          <a:p>
            <a:r>
              <a:rPr lang="nl-BE" dirty="0" smtClean="0"/>
              <a:t>voor de sociaal verzekerden</a:t>
            </a:r>
          </a:p>
          <a:p>
            <a:pPr lvl="1"/>
            <a:r>
              <a:rPr lang="nl-BE" dirty="0" smtClean="0"/>
              <a:t>burgers maximaal laten genieten van de aanvullende rechten waar ze recht op hebben</a:t>
            </a:r>
          </a:p>
          <a:p>
            <a:pPr lvl="1"/>
            <a:r>
              <a:rPr lang="nl-BE" dirty="0" smtClean="0"/>
              <a:t>administratieve formaliteiten tot een minimum beperken &amp; rekening houden met de realiteit op het terrein</a:t>
            </a:r>
          </a:p>
          <a:p>
            <a:pPr lvl="1"/>
            <a:endParaRPr lang="nl-BE" dirty="0" smtClean="0"/>
          </a:p>
          <a:p>
            <a:r>
              <a:rPr lang="nl-BE" dirty="0" smtClean="0"/>
              <a:t>voor de instellingen / actoren die het voordeel toekennen</a:t>
            </a:r>
          </a:p>
          <a:p>
            <a:pPr lvl="1"/>
            <a:r>
              <a:rPr lang="nl-BE" dirty="0" smtClean="0"/>
              <a:t>vlot alle nodige informatie ter beschikking krijgen voor de toekenning (sociaal statuut, domicilieadres…)</a:t>
            </a:r>
          </a:p>
          <a:p>
            <a:pPr lvl="1"/>
            <a:r>
              <a:rPr lang="nl-BE" dirty="0" smtClean="0"/>
              <a:t>vermijden van eventueel misbruik</a:t>
            </a:r>
          </a:p>
          <a:p>
            <a:endParaRPr lang="nl-BE" dirty="0" smtClean="0"/>
          </a:p>
        </p:txBody>
      </p:sp>
      <p:sp>
        <p:nvSpPr>
          <p:cNvPr id="4" name="Slide Number Placeholder 3"/>
          <p:cNvSpPr>
            <a:spLocks noGrp="1"/>
          </p:cNvSpPr>
          <p:nvPr>
            <p:ph type="sldNum" sz="quarter" idx="10"/>
          </p:nvPr>
        </p:nvSpPr>
        <p:spPr/>
        <p:txBody>
          <a:bodyPr/>
          <a:lstStyle/>
          <a:p>
            <a:fld id="{D353B685-A2AB-4518-B31A-1C8B277EB988}" type="slidenum">
              <a:rPr lang="en-GB" smtClean="0"/>
              <a:pPr/>
              <a:t>6</a:t>
            </a:fld>
            <a:endParaRPr lang="en-GB"/>
          </a:p>
        </p:txBody>
      </p:sp>
      <p:sp>
        <p:nvSpPr>
          <p:cNvPr id="6" name="Rounded Rectangle 5"/>
          <p:cNvSpPr/>
          <p:nvPr/>
        </p:nvSpPr>
        <p:spPr>
          <a:xfrm>
            <a:off x="1703512" y="5233639"/>
            <a:ext cx="8856984" cy="680507"/>
          </a:xfrm>
          <a:prstGeom prst="round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1703512" y="5361968"/>
            <a:ext cx="8856984" cy="461665"/>
          </a:xfrm>
          <a:prstGeom prst="rect">
            <a:avLst/>
          </a:prstGeom>
        </p:spPr>
        <p:txBody>
          <a:bodyPr wrap="square">
            <a:spAutoFit/>
          </a:bodyPr>
          <a:lstStyle/>
          <a:p>
            <a:pPr algn="ctr">
              <a:defRPr/>
            </a:pPr>
            <a:r>
              <a:rPr lang="nl-BE" sz="2400" dirty="0" smtClean="0">
                <a:solidFill>
                  <a:srgbClr val="0070C0"/>
                </a:solidFill>
                <a:latin typeface="+mj-lt"/>
                <a:ea typeface="+mj-ea"/>
                <a:cs typeface="+mj-cs"/>
                <a:sym typeface="Wingdings" panose="05000000000000000000" pitchFamily="2" charset="2"/>
              </a:rPr>
              <a:t>automatische toekenning </a:t>
            </a:r>
            <a:r>
              <a:rPr lang="nl-BE" sz="2400" dirty="0">
                <a:solidFill>
                  <a:srgbClr val="0070C0"/>
                </a:solidFill>
                <a:latin typeface="+mj-lt"/>
                <a:ea typeface="+mj-ea"/>
                <a:cs typeface="+mj-cs"/>
                <a:sym typeface="Wingdings" panose="05000000000000000000" pitchFamily="2" charset="2"/>
              </a:rPr>
              <a:t>van rechten verder </a:t>
            </a:r>
            <a:r>
              <a:rPr lang="nl-BE" sz="2400" b="1" dirty="0">
                <a:solidFill>
                  <a:srgbClr val="0070C0"/>
                </a:solidFill>
                <a:latin typeface="+mj-lt"/>
                <a:ea typeface="+mj-ea"/>
                <a:cs typeface="+mj-cs"/>
                <a:sym typeface="Wingdings" panose="05000000000000000000" pitchFamily="2" charset="2"/>
              </a:rPr>
              <a:t>verbeteren</a:t>
            </a:r>
          </a:p>
        </p:txBody>
      </p:sp>
    </p:spTree>
    <p:extLst>
      <p:ext uri="{BB962C8B-B14F-4D97-AF65-F5344CB8AC3E}">
        <p14:creationId xmlns:p14="http://schemas.microsoft.com/office/powerpoint/2010/main" val="93566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0070C0"/>
                </a:solidFill>
              </a:rPr>
              <a:t>Batchraadpleging bufferdatabank</a:t>
            </a:r>
            <a:endParaRPr lang="nl-BE" dirty="0">
              <a:solidFill>
                <a:srgbClr val="0070C0"/>
              </a:solidFill>
            </a:endParaRPr>
          </a:p>
        </p:txBody>
      </p:sp>
      <p:sp>
        <p:nvSpPr>
          <p:cNvPr id="3" name="Content Placeholder 2"/>
          <p:cNvSpPr>
            <a:spLocks noGrp="1"/>
          </p:cNvSpPr>
          <p:nvPr>
            <p:ph idx="1"/>
          </p:nvPr>
        </p:nvSpPr>
        <p:spPr/>
        <p:txBody>
          <a:bodyPr>
            <a:normAutofit/>
          </a:bodyPr>
          <a:lstStyle/>
          <a:p>
            <a:r>
              <a:rPr lang="nl-BE" dirty="0" smtClean="0">
                <a:solidFill>
                  <a:srgbClr val="0070C0"/>
                </a:solidFill>
              </a:rPr>
              <a:t>batchraadpleging </a:t>
            </a:r>
            <a:r>
              <a:rPr lang="nl-BE" dirty="0" smtClean="0"/>
              <a:t>van de gegevensbank GSS in de </a:t>
            </a:r>
            <a:r>
              <a:rPr lang="nl-BE" dirty="0" smtClean="0">
                <a:solidFill>
                  <a:srgbClr val="0070C0"/>
                </a:solidFill>
              </a:rPr>
              <a:t>bufferdatabank</a:t>
            </a:r>
            <a:endParaRPr lang="nl-BE" dirty="0" smtClean="0"/>
          </a:p>
          <a:p>
            <a:pPr lvl="1"/>
            <a:r>
              <a:rPr lang="nl-BE" dirty="0" smtClean="0"/>
              <a:t>wordt driemaandelijks gevoed door de 11 authentieke bronnen : POD MI, DGPH, ziekenfondsen, FPD, VSB, Agentschap Opgroeien, </a:t>
            </a:r>
            <a:r>
              <a:rPr lang="nl-BE" dirty="0" err="1" smtClean="0"/>
              <a:t>AViQ</a:t>
            </a:r>
            <a:r>
              <a:rPr lang="nl-BE" dirty="0" smtClean="0"/>
              <a:t>, OAW, </a:t>
            </a:r>
            <a:r>
              <a:rPr lang="nl-BE" dirty="0" err="1" smtClean="0"/>
              <a:t>IrisCare</a:t>
            </a:r>
            <a:r>
              <a:rPr lang="nl-BE" dirty="0" smtClean="0"/>
              <a:t>, DSL</a:t>
            </a:r>
            <a:r>
              <a:rPr lang="nl-BE" dirty="0" smtClean="0">
                <a:sym typeface="Arial" charset="0"/>
              </a:rPr>
              <a:t>  en MDG</a:t>
            </a:r>
            <a:endParaRPr lang="nl-NL" dirty="0" smtClean="0"/>
          </a:p>
          <a:p>
            <a:pPr lvl="1"/>
            <a:r>
              <a:rPr lang="nl-BE" dirty="0" smtClean="0"/>
              <a:t>mogelijkheid tot automatische toekenning van aanvullende rechten aan een categorie van personen die op voorhand is gekend bij de toekennende instantie</a:t>
            </a:r>
          </a:p>
          <a:p>
            <a:pPr lvl="2"/>
            <a:r>
              <a:rPr lang="nl-BE" dirty="0" smtClean="0"/>
              <a:t>vb. alle inwoners van een gemeente, alle gezinnen aangesloten op gas</a:t>
            </a:r>
            <a:endParaRPr lang="nl-NL" dirty="0" smtClean="0"/>
          </a:p>
          <a:p>
            <a:pPr lvl="1"/>
            <a:r>
              <a:rPr lang="nl-BE" dirty="0" smtClean="0"/>
              <a:t>mogelijkheid tot verwerking van grote volumes</a:t>
            </a:r>
          </a:p>
          <a:p>
            <a:pPr lvl="1"/>
            <a:r>
              <a:rPr lang="nl-BE" dirty="0" smtClean="0"/>
              <a:t>mogelijkheid om na te gaan of een persoon voldoet aan een geheel van criteria die in de beraadslaging van het IVC zijn vastgelegd (vb. woonplaats, statuut op een bepaalde datum, …)</a:t>
            </a:r>
          </a:p>
          <a:p>
            <a:pPr lvl="1"/>
            <a:r>
              <a:rPr lang="nl-BE" dirty="0" smtClean="0"/>
              <a:t>enkele voorbeelden </a:t>
            </a:r>
            <a:endParaRPr lang="en-US" dirty="0" smtClean="0"/>
          </a:p>
          <a:p>
            <a:pPr lvl="2"/>
            <a:r>
              <a:rPr lang="nl-BE" dirty="0" smtClean="0"/>
              <a:t>sociaal tarief gas / elektriciteit in België</a:t>
            </a:r>
          </a:p>
          <a:p>
            <a:pPr lvl="2"/>
            <a:r>
              <a:rPr lang="nl-BE" dirty="0" smtClean="0"/>
              <a:t>sociaal tarief water in Vlaanderen</a:t>
            </a:r>
          </a:p>
          <a:p>
            <a:pPr lvl="2"/>
            <a:r>
              <a:rPr lang="nl-BE" dirty="0" smtClean="0"/>
              <a:t>vrijstelling verkeersbelasting in Brussels Gewest</a:t>
            </a:r>
          </a:p>
          <a:p>
            <a:pPr lvl="2"/>
            <a:r>
              <a:rPr lang="nl-BE" dirty="0" smtClean="0"/>
              <a:t>gemeenten en provincies (bv. verminderd tarief buitenschoolse kinderopvang, verminderde heffing voor huisvuilophaling, korting belasting)</a:t>
            </a:r>
          </a:p>
          <a:p>
            <a:endParaRPr lang="en-US" dirty="0"/>
          </a:p>
        </p:txBody>
      </p:sp>
      <p:sp>
        <p:nvSpPr>
          <p:cNvPr id="4" name="Slide Number Placeholder 3"/>
          <p:cNvSpPr>
            <a:spLocks noGrp="1"/>
          </p:cNvSpPr>
          <p:nvPr>
            <p:ph type="sldNum" sz="quarter" idx="10"/>
          </p:nvPr>
        </p:nvSpPr>
        <p:spPr/>
        <p:txBody>
          <a:bodyPr/>
          <a:lstStyle/>
          <a:p>
            <a:fld id="{D353B685-A2AB-4518-B31A-1C8B277EB988}" type="slidenum">
              <a:rPr lang="en-GB" smtClean="0"/>
              <a:pPr/>
              <a:t>7</a:t>
            </a:fld>
            <a:endParaRPr lang="en-GB"/>
          </a:p>
        </p:txBody>
      </p:sp>
      <p:sp>
        <p:nvSpPr>
          <p:cNvPr id="5" name="Oval 4"/>
          <p:cNvSpPr/>
          <p:nvPr/>
        </p:nvSpPr>
        <p:spPr>
          <a:xfrm>
            <a:off x="610040" y="1203640"/>
            <a:ext cx="287867" cy="279400"/>
          </a:xfrm>
          <a:prstGeom prst="ellipse">
            <a:avLst/>
          </a:prstGeom>
          <a:solidFill>
            <a:srgbClr val="00206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350" dirty="0"/>
              <a:t>1</a:t>
            </a:r>
          </a:p>
        </p:txBody>
      </p:sp>
    </p:spTree>
    <p:extLst>
      <p:ext uri="{BB962C8B-B14F-4D97-AF65-F5344CB8AC3E}">
        <p14:creationId xmlns:p14="http://schemas.microsoft.com/office/powerpoint/2010/main" val="37228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66338"/>
            <a:ext cx="10972800" cy="922114"/>
          </a:xfrm>
        </p:spPr>
        <p:txBody>
          <a:bodyPr/>
          <a:lstStyle/>
          <a:p>
            <a:r>
              <a:rPr lang="nl-BE" dirty="0" smtClean="0">
                <a:solidFill>
                  <a:srgbClr val="0070C0"/>
                </a:solidFill>
              </a:rPr>
              <a:t>11 authentieke bronnen</a:t>
            </a:r>
            <a:endParaRPr lang="nl-BE" dirty="0">
              <a:solidFill>
                <a:srgbClr val="0070C0"/>
              </a:solidFill>
            </a:endParaRPr>
          </a:p>
        </p:txBody>
      </p:sp>
      <p:sp>
        <p:nvSpPr>
          <p:cNvPr id="3" name="Content Placeholder 2"/>
          <p:cNvSpPr>
            <a:spLocks noGrp="1"/>
          </p:cNvSpPr>
          <p:nvPr>
            <p:ph idx="1"/>
          </p:nvPr>
        </p:nvSpPr>
        <p:spPr>
          <a:xfrm>
            <a:off x="609600" y="1196752"/>
            <a:ext cx="9878888" cy="5112568"/>
          </a:xfrm>
        </p:spPr>
        <p:txBody>
          <a:bodyPr>
            <a:normAutofit fontScale="85000" lnSpcReduction="20000"/>
          </a:bodyPr>
          <a:lstStyle/>
          <a:p>
            <a:r>
              <a:rPr lang="nl-BE" dirty="0" smtClean="0"/>
              <a:t>federaal</a:t>
            </a:r>
          </a:p>
          <a:p>
            <a:pPr lvl="1"/>
            <a:r>
              <a:rPr lang="nl-BE" dirty="0" smtClean="0"/>
              <a:t>POD Maatschappelijke Integratie (POD MI) en </a:t>
            </a:r>
            <a:r>
              <a:rPr lang="nl-BE" dirty="0" err="1" smtClean="0"/>
              <a:t>OCMWs</a:t>
            </a:r>
            <a:r>
              <a:rPr lang="nl-BE" dirty="0" smtClean="0"/>
              <a:t> (vb. leefloon ((e)LL)</a:t>
            </a:r>
          </a:p>
          <a:p>
            <a:pPr lvl="1"/>
            <a:r>
              <a:rPr lang="nl-BE" dirty="0" smtClean="0"/>
              <a:t>DG Personen met een Handicap (DGPH) (vb. erkende handicap, </a:t>
            </a:r>
            <a:r>
              <a:rPr lang="nl-BE" dirty="0" err="1" smtClean="0"/>
              <a:t>inkomensvervangende</a:t>
            </a:r>
            <a:r>
              <a:rPr lang="nl-BE" dirty="0" smtClean="0"/>
              <a:t> tegemoetkoming (IVT))</a:t>
            </a:r>
          </a:p>
          <a:p>
            <a:pPr lvl="1"/>
            <a:r>
              <a:rPr lang="nl-BE" dirty="0" smtClean="0"/>
              <a:t>ziekenfondsen (vb. </a:t>
            </a:r>
            <a:r>
              <a:rPr lang="nl-BE" dirty="0"/>
              <a:t> recht op een verhoogde verzekeringstegemoetkoming (</a:t>
            </a:r>
            <a:r>
              <a:rPr lang="nl-BE" dirty="0" smtClean="0"/>
              <a:t>RVV))</a:t>
            </a:r>
          </a:p>
          <a:p>
            <a:pPr lvl="1"/>
            <a:r>
              <a:rPr lang="nl-BE" dirty="0" smtClean="0"/>
              <a:t>Federale </a:t>
            </a:r>
            <a:r>
              <a:rPr lang="nl-BE" dirty="0" err="1" smtClean="0"/>
              <a:t>PensioenDienst</a:t>
            </a:r>
            <a:r>
              <a:rPr lang="nl-BE" dirty="0" smtClean="0"/>
              <a:t> (FPD) (vb. </a:t>
            </a:r>
            <a:r>
              <a:rPr lang="nl-BE" dirty="0"/>
              <a:t>i</a:t>
            </a:r>
            <a:r>
              <a:rPr lang="nl-BE" dirty="0" smtClean="0"/>
              <a:t>nkomensgarantie voor </a:t>
            </a:r>
            <a:r>
              <a:rPr lang="nl-BE" dirty="0"/>
              <a:t>o</a:t>
            </a:r>
            <a:r>
              <a:rPr lang="nl-BE" dirty="0" smtClean="0"/>
              <a:t>uderen (IGO))</a:t>
            </a:r>
          </a:p>
          <a:p>
            <a:r>
              <a:rPr lang="nl-BE" dirty="0" smtClean="0"/>
              <a:t>Vlaanderen</a:t>
            </a:r>
          </a:p>
          <a:p>
            <a:pPr lvl="1"/>
            <a:r>
              <a:rPr lang="nl-BE" dirty="0" smtClean="0"/>
              <a:t>Vlaamse Sociale </a:t>
            </a:r>
            <a:r>
              <a:rPr lang="nl-BE" dirty="0"/>
              <a:t>B</a:t>
            </a:r>
            <a:r>
              <a:rPr lang="nl-BE" dirty="0" smtClean="0"/>
              <a:t>escherming (VSB) (vb. tegemoetkoming hulp aan bejaarden ((THAB)</a:t>
            </a:r>
          </a:p>
          <a:p>
            <a:pPr lvl="1"/>
            <a:r>
              <a:rPr lang="nl-BE" dirty="0" smtClean="0"/>
              <a:t>Agentschap Opgroeien (vb. </a:t>
            </a:r>
            <a:r>
              <a:rPr lang="nl-BE" dirty="0"/>
              <a:t>k</a:t>
            </a:r>
            <a:r>
              <a:rPr lang="nl-BE" dirty="0" smtClean="0"/>
              <a:t>inderen met specifieke ondersteuningsbehoefte </a:t>
            </a:r>
            <a:r>
              <a:rPr lang="nl-BE" dirty="0"/>
              <a:t>(</a:t>
            </a:r>
            <a:r>
              <a:rPr lang="nl-BE" dirty="0" smtClean="0"/>
              <a:t>P1-4))</a:t>
            </a:r>
          </a:p>
          <a:p>
            <a:r>
              <a:rPr lang="fr-FR" dirty="0" err="1" smtClean="0"/>
              <a:t>Wallonië</a:t>
            </a:r>
            <a:endParaRPr lang="fr-FR" dirty="0" smtClean="0"/>
          </a:p>
          <a:p>
            <a:pPr lvl="1"/>
            <a:r>
              <a:rPr lang="fr-FR" dirty="0" smtClean="0"/>
              <a:t>Agence wallonne pour une Vie de Qualité (</a:t>
            </a:r>
            <a:r>
              <a:rPr lang="nl-BE" dirty="0" err="1" smtClean="0"/>
              <a:t>AViQ</a:t>
            </a:r>
            <a:r>
              <a:rPr lang="nl-BE" dirty="0" smtClean="0"/>
              <a:t>) (vb. erkende handicap kinderen)</a:t>
            </a:r>
          </a:p>
          <a:p>
            <a:pPr lvl="1"/>
            <a:r>
              <a:rPr lang="nl-BE" dirty="0" smtClean="0"/>
              <a:t>Organismes </a:t>
            </a:r>
            <a:r>
              <a:rPr lang="nl-BE" dirty="0" err="1" smtClean="0"/>
              <a:t>Assureur</a:t>
            </a:r>
            <a:r>
              <a:rPr lang="nl-BE" dirty="0" smtClean="0"/>
              <a:t> Wallon (OAW) (vb. vermindering zelfredzaamheid)</a:t>
            </a:r>
          </a:p>
          <a:p>
            <a:r>
              <a:rPr lang="nl-BE" dirty="0" smtClean="0"/>
              <a:t>Brussel</a:t>
            </a:r>
          </a:p>
          <a:p>
            <a:pPr lvl="1"/>
            <a:r>
              <a:rPr lang="nl-BE" dirty="0" err="1" smtClean="0"/>
              <a:t>IrisCare</a:t>
            </a:r>
            <a:r>
              <a:rPr lang="nl-BE" dirty="0" smtClean="0"/>
              <a:t> (vb. tegemoetkoming hulp aan bejaarden </a:t>
            </a:r>
            <a:r>
              <a:rPr lang="nl-BE" dirty="0"/>
              <a:t>(</a:t>
            </a:r>
            <a:r>
              <a:rPr lang="nl-BE" dirty="0" smtClean="0"/>
              <a:t>THAB))</a:t>
            </a:r>
          </a:p>
          <a:p>
            <a:r>
              <a:rPr lang="nl-BE" dirty="0" smtClean="0"/>
              <a:t>Duitstalige gemeenschap</a:t>
            </a:r>
          </a:p>
          <a:p>
            <a:pPr lvl="1"/>
            <a:r>
              <a:rPr lang="nl-BE" dirty="0" smtClean="0"/>
              <a:t>Dienststelle </a:t>
            </a:r>
            <a:r>
              <a:rPr lang="nl-BE" dirty="0" err="1"/>
              <a:t>für</a:t>
            </a:r>
            <a:r>
              <a:rPr lang="nl-BE" dirty="0"/>
              <a:t> </a:t>
            </a:r>
            <a:r>
              <a:rPr lang="nl-BE" dirty="0" err="1"/>
              <a:t>Selbstbestimmtes</a:t>
            </a:r>
            <a:r>
              <a:rPr lang="nl-BE" dirty="0"/>
              <a:t> </a:t>
            </a:r>
            <a:r>
              <a:rPr lang="nl-BE" dirty="0" smtClean="0"/>
              <a:t>Leben (DSL) (vb. erkende handicap kinderen)</a:t>
            </a:r>
          </a:p>
          <a:p>
            <a:pPr lvl="1"/>
            <a:r>
              <a:rPr lang="nl-BE" dirty="0" err="1"/>
              <a:t>Ministerium</a:t>
            </a:r>
            <a:r>
              <a:rPr lang="nl-BE" dirty="0"/>
              <a:t> der </a:t>
            </a:r>
            <a:r>
              <a:rPr lang="nl-BE" dirty="0" err="1"/>
              <a:t>Deutschsprachigen</a:t>
            </a:r>
            <a:r>
              <a:rPr lang="nl-BE" dirty="0"/>
              <a:t> </a:t>
            </a:r>
            <a:r>
              <a:rPr lang="nl-BE" dirty="0" err="1" smtClean="0"/>
              <a:t>Gemeinschaft</a:t>
            </a:r>
            <a:r>
              <a:rPr lang="nl-BE" dirty="0" smtClean="0"/>
              <a:t> (MDG) (vb. </a:t>
            </a:r>
            <a:r>
              <a:rPr lang="nl-BE" dirty="0"/>
              <a:t>t</a:t>
            </a:r>
            <a:r>
              <a:rPr lang="nl-BE" dirty="0" smtClean="0"/>
              <a:t>egemoetkoming hulp </a:t>
            </a:r>
            <a:r>
              <a:rPr lang="nl-BE" dirty="0"/>
              <a:t>aan bejaarden (</a:t>
            </a:r>
            <a:r>
              <a:rPr lang="nl-BE" dirty="0" smtClean="0"/>
              <a:t>THAB))</a:t>
            </a:r>
          </a:p>
          <a:p>
            <a:pPr lvl="1"/>
            <a:endParaRPr lang="nl-BE" dirty="0" smtClean="0"/>
          </a:p>
          <a:p>
            <a:pPr lvl="1"/>
            <a:endParaRPr lang="nl-BE" dirty="0" smtClean="0"/>
          </a:p>
          <a:p>
            <a:endParaRPr lang="nl-BE" dirty="0"/>
          </a:p>
        </p:txBody>
      </p:sp>
      <p:sp>
        <p:nvSpPr>
          <p:cNvPr id="4" name="Slide Number Placeholder 3"/>
          <p:cNvSpPr>
            <a:spLocks noGrp="1"/>
          </p:cNvSpPr>
          <p:nvPr>
            <p:ph type="sldNum" sz="quarter" idx="10"/>
          </p:nvPr>
        </p:nvSpPr>
        <p:spPr/>
        <p:txBody>
          <a:bodyPr/>
          <a:lstStyle/>
          <a:p>
            <a:fld id="{D353B685-A2AB-4518-B31A-1C8B277EB988}" type="slidenum">
              <a:rPr lang="en-GB" smtClean="0"/>
              <a:pPr/>
              <a:t>8</a:t>
            </a:fld>
            <a:endParaRPr lang="en-GB"/>
          </a:p>
        </p:txBody>
      </p:sp>
    </p:spTree>
    <p:extLst>
      <p:ext uri="{BB962C8B-B14F-4D97-AF65-F5344CB8AC3E}">
        <p14:creationId xmlns:p14="http://schemas.microsoft.com/office/powerpoint/2010/main" val="3371848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solidFill>
                  <a:srgbClr val="0070C0"/>
                </a:solidFill>
              </a:rPr>
              <a:t>Bufferdatabank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902" y="1344368"/>
            <a:ext cx="7272808" cy="4906534"/>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9</a:t>
            </a:fld>
            <a:endParaRPr lang="en-GB">
              <a:solidFill>
                <a:prstClr val="white">
                  <a:lumMod val="50000"/>
                </a:prstClr>
              </a:solidFill>
            </a:endParaRPr>
          </a:p>
        </p:txBody>
      </p:sp>
    </p:spTree>
    <p:extLst>
      <p:ext uri="{BB962C8B-B14F-4D97-AF65-F5344CB8AC3E}">
        <p14:creationId xmlns:p14="http://schemas.microsoft.com/office/powerpoint/2010/main" val="1385231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8581</TotalTime>
  <Words>1698</Words>
  <Application>Microsoft Office PowerPoint</Application>
  <PresentationFormat>Widescreen</PresentationFormat>
  <Paragraphs>302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Times New Roman</vt:lpstr>
      <vt:lpstr>Verdana</vt:lpstr>
      <vt:lpstr>Wingdings</vt:lpstr>
      <vt:lpstr>1_Office Theme</vt:lpstr>
      <vt:lpstr>Automatische toekenning van aanvullende rechten Geharmoniseerde Sociale Statuten (GSS)  MyBEnefits</vt:lpstr>
      <vt:lpstr>Aanvullende rechten</vt:lpstr>
      <vt:lpstr>Aanvullende rechten</vt:lpstr>
      <vt:lpstr>Geharmoniseerde Sociale Statuten (GSS) </vt:lpstr>
      <vt:lpstr>Geharmoniseerde Sociale Statuten (GSS)</vt:lpstr>
      <vt:lpstr>Voordelen</vt:lpstr>
      <vt:lpstr>Batchraadpleging bufferdatabank</vt:lpstr>
      <vt:lpstr>11 authentieke bronnen</vt:lpstr>
      <vt:lpstr>Bufferdatabank</vt:lpstr>
      <vt:lpstr>Bufferdatabank - voordelen</vt:lpstr>
      <vt:lpstr>Juridische aspecten</vt:lpstr>
      <vt:lpstr>Vereenvoudiging van de reglementering</vt:lpstr>
      <vt:lpstr>Legoblokjesfilosofie</vt:lpstr>
      <vt:lpstr>Legoblokjesfilosofie</vt:lpstr>
      <vt:lpstr>Online raadpleging authentieke bronnen</vt:lpstr>
      <vt:lpstr>Combinatie batch &amp; online raadpleging</vt:lpstr>
      <vt:lpstr>MyBEnefits.fgov</vt:lpstr>
      <vt:lpstr>Veilig aanmelden</vt:lpstr>
      <vt:lpstr>Mobiele app</vt:lpstr>
      <vt:lpstr>Burger - raadplegen &amp; code creëren</vt:lpstr>
      <vt:lpstr>Professional - raadplegen</vt:lpstr>
      <vt:lpstr>Professional - resultaat</vt:lpstr>
      <vt:lpstr>De voordelen raadplegen</vt:lpstr>
      <vt:lpstr>De voordelen filteren</vt:lpstr>
      <vt:lpstr>Een voordeel melden</vt:lpstr>
      <vt:lpstr>Webtoepassing</vt:lpstr>
      <vt:lpstr>Burger</vt:lpstr>
      <vt:lpstr>Burger - raadplegen</vt:lpstr>
      <vt:lpstr>Burger - code creëren</vt:lpstr>
      <vt:lpstr>Burger - attest</vt:lpstr>
      <vt:lpstr>Professional - raadplegen</vt:lpstr>
      <vt:lpstr>Professional - resultaat </vt:lpstr>
      <vt:lpstr>De voordelen raadplegen</vt:lpstr>
      <vt:lpstr>Een voordeel melden</vt:lpstr>
      <vt:lpstr>PowerPoint Presentation</vt:lpstr>
      <vt:lpstr>Geharmoniseerde Sociale Statuten</vt:lpstr>
      <vt:lpstr>PowerPoint Presentation</vt:lpstr>
    </vt:vector>
  </TitlesOfParts>
  <Company>KSZ-BCSS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Statuts sociaux harmonisés - droits dérivés</dc:title>
  <dc:creator>Isabelle Leroy</dc:creator>
  <cp:lastModifiedBy>Sanne Miseur (KSZ-BCSS)</cp:lastModifiedBy>
  <cp:revision>455</cp:revision>
  <cp:lastPrinted>2019-09-25T11:15:37Z</cp:lastPrinted>
  <dcterms:created xsi:type="dcterms:W3CDTF">2017-01-30T10:21:21Z</dcterms:created>
  <dcterms:modified xsi:type="dcterms:W3CDTF">2023-12-06T08:55:12Z</dcterms:modified>
</cp:coreProperties>
</file>